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778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568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158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674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773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935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36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206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350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683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584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6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96982"/>
            <a:ext cx="2646218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Línea III. Calidad Académica</a:t>
            </a:r>
          </a:p>
        </p:txBody>
      </p:sp>
      <p:graphicFrame>
        <p:nvGraphicFramePr>
          <p:cNvPr id="11" name="2 Tabla"/>
          <p:cNvGraphicFramePr>
            <a:graphicFrameLocks noGrp="1"/>
          </p:cNvGraphicFramePr>
          <p:nvPr>
            <p:extLst/>
          </p:nvPr>
        </p:nvGraphicFramePr>
        <p:xfrm>
          <a:off x="687977" y="1930530"/>
          <a:ext cx="7271658" cy="3338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41018">
                  <a:extLst>
                    <a:ext uri="{9D8B030D-6E8A-4147-A177-3AD203B41FA5}">
                      <a16:colId xmlns:a16="http://schemas.microsoft.com/office/drawing/2014/main" val="1695331548"/>
                    </a:ext>
                  </a:extLst>
                </a:gridCol>
                <a:gridCol w="2231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9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5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kern="1200">
                          <a:solidFill>
                            <a:srgbClr val="FFFFFF"/>
                          </a:solidFill>
                          <a:latin typeface="Berlin Sans FB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>
                          <a:solidFill>
                            <a:srgbClr val="FFFFFF"/>
                          </a:solidFill>
                          <a:latin typeface="Berlin Sans FB"/>
                        </a:rPr>
                        <a:t>Medios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>
                          <a:solidFill>
                            <a:srgbClr val="FFFFFF"/>
                          </a:solidFill>
                          <a:latin typeface="Berlin Sans FB"/>
                        </a:rPr>
                        <a:t>Impacto/Crecimiento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3308">
                <a:tc>
                  <a:txBody>
                    <a:bodyPr/>
                    <a:lstStyle/>
                    <a:p>
                      <a:pPr algn="l"/>
                      <a:r>
                        <a:rPr lang="es-MX" sz="1400" b="0" kern="1200">
                          <a:solidFill>
                            <a:srgbClr val="843C0B"/>
                          </a:solidFill>
                          <a:latin typeface="Berlin Sans FB"/>
                          <a:ea typeface="+mn-ea"/>
                          <a:cs typeface="+mn-cs"/>
                        </a:rPr>
                        <a:t>Utilizar el EGEL como</a:t>
                      </a:r>
                      <a:r>
                        <a:rPr lang="es-MX" sz="1400" b="0" kern="1200" baseline="0">
                          <a:solidFill>
                            <a:srgbClr val="843C0B"/>
                          </a:solidFill>
                          <a:latin typeface="Berlin Sans FB"/>
                          <a:ea typeface="+mn-ea"/>
                          <a:cs typeface="+mn-cs"/>
                        </a:rPr>
                        <a:t> instrumento de mejora para lograr el perfil de egreso</a:t>
                      </a:r>
                      <a:endParaRPr lang="es-MX" sz="1400" b="0" kern="1200">
                        <a:solidFill>
                          <a:srgbClr val="843C0B"/>
                        </a:solidFill>
                        <a:latin typeface="Berlin Sans FB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1400" b="0">
                          <a:solidFill>
                            <a:srgbClr val="843C0B"/>
                          </a:solidFill>
                          <a:latin typeface="Berlin Sans FB"/>
                        </a:rPr>
                        <a:t>Elaboración de exámenes con reactivos tipo EGEL.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1400" b="0">
                          <a:solidFill>
                            <a:srgbClr val="843C0B"/>
                          </a:solidFill>
                          <a:latin typeface="Berlin Sans FB"/>
                        </a:rPr>
                        <a:t>Aumento del 10% en la aprobación del EGEL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1400" b="0">
                          <a:solidFill>
                            <a:srgbClr val="843C0B"/>
                          </a:solidFill>
                          <a:latin typeface="Berlin Sans FB"/>
                        </a:rPr>
                        <a:t>Conservar programas del Padrón y aumentar un programa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1400" b="0">
                          <a:solidFill>
                            <a:srgbClr val="843C0B"/>
                          </a:solidFill>
                          <a:latin typeface="Berlin Sans FB"/>
                        </a:rPr>
                        <a:t>Comparativo de áreas de conocimiento EGEL por programa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400" b="0">
                          <a:solidFill>
                            <a:srgbClr val="843C0B"/>
                          </a:solidFill>
                          <a:latin typeface="Berlin Sans FB"/>
                        </a:rPr>
                        <a:t>Capacitación</a:t>
                      </a:r>
                      <a:r>
                        <a:rPr lang="es-MX" sz="1400" b="0" baseline="0">
                          <a:solidFill>
                            <a:srgbClr val="843C0B"/>
                          </a:solidFill>
                          <a:latin typeface="Berlin Sans FB"/>
                        </a:rPr>
                        <a:t> y certificación del 100% de PTC como elaboradores de casos ante CENEVAL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400" b="0" baseline="0">
                          <a:solidFill>
                            <a:srgbClr val="843C0B"/>
                          </a:solidFill>
                          <a:latin typeface="Berlin Sans FB"/>
                        </a:rPr>
                        <a:t>Todas las escuelas presentaron EGEL realizaron diagnóstico, elaboraron Plan de acción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400" b="0" baseline="0">
                          <a:solidFill>
                            <a:srgbClr val="843C0B"/>
                          </a:solidFill>
                          <a:latin typeface="Berlin Sans FB"/>
                        </a:rPr>
                        <a:t>Refrendamos programas  e inscribimos los programas susceptibles de registro.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MX" sz="1600" b="0" baseline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MX" sz="1600" b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38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96982"/>
            <a:ext cx="2646218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Línea III. Calidad Académica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644435" y="1259112"/>
          <a:ext cx="7289075" cy="4488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71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9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9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9883">
                <a:tc>
                  <a:txBody>
                    <a:bodyPr/>
                    <a:lstStyle/>
                    <a:p>
                      <a:pPr algn="ctr"/>
                      <a:r>
                        <a:rPr lang="es-MX" sz="1400" b="0">
                          <a:latin typeface="Berlin Sans FB" panose="020E0602020502020306" pitchFamily="34" charset="0"/>
                        </a:rPr>
                        <a:t>Carrera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>
                          <a:latin typeface="Berlin Sans FB" panose="020E0602020502020306" pitchFamily="34" charset="0"/>
                        </a:rPr>
                        <a:t>2015/2016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>
                          <a:latin typeface="Berlin Sans FB" panose="020E0602020502020306" pitchFamily="34" charset="0"/>
                        </a:rPr>
                        <a:t>2016/2017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>
                          <a:latin typeface="Berlin Sans FB" panose="020E0602020502020306" pitchFamily="34" charset="0"/>
                        </a:rPr>
                        <a:t>Reincorporación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>
                          <a:latin typeface="Berlin Sans FB" panose="020E0602020502020306" pitchFamily="34" charset="0"/>
                        </a:rPr>
                        <a:t>Primera vez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423">
                <a:tc>
                  <a:txBody>
                    <a:bodyPr/>
                    <a:lstStyle/>
                    <a:p>
                      <a:r>
                        <a:rPr lang="es-MX" sz="14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Negocios Internacionales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Nivel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Nivel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348">
                <a:tc>
                  <a:txBody>
                    <a:bodyPr/>
                    <a:lstStyle/>
                    <a:p>
                      <a:r>
                        <a:rPr lang="es-MX" sz="14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Derecho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Nivel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Nivel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348">
                <a:tc>
                  <a:txBody>
                    <a:bodyPr/>
                    <a:lstStyle/>
                    <a:p>
                      <a:r>
                        <a:rPr lang="es-MX" sz="14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Gastronomía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Nivel</a:t>
                      </a:r>
                      <a:r>
                        <a:rPr lang="es-MX" sz="1400" baseline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2</a:t>
                      </a:r>
                      <a:endParaRPr lang="es-MX" sz="140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Nivel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348">
                <a:tc>
                  <a:txBody>
                    <a:bodyPr/>
                    <a:lstStyle/>
                    <a:p>
                      <a:r>
                        <a:rPr lang="es-MX" sz="14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Turismo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Nivel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Nivel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883">
                <a:tc>
                  <a:txBody>
                    <a:bodyPr/>
                    <a:lstStyle/>
                    <a:p>
                      <a:r>
                        <a:rPr lang="es-MX" sz="14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Ingeniería Industrial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Nivel</a:t>
                      </a:r>
                      <a:r>
                        <a:rPr lang="es-MX" sz="1400" baseline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1</a:t>
                      </a:r>
                      <a:endParaRPr lang="es-MX" sz="140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348">
                <a:tc>
                  <a:txBody>
                    <a:bodyPr/>
                    <a:lstStyle/>
                    <a:p>
                      <a:r>
                        <a:rPr lang="es-MX" sz="14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Psicología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Niel 1 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20963">
                <a:tc>
                  <a:txBody>
                    <a:bodyPr/>
                    <a:lstStyle/>
                    <a:p>
                      <a:r>
                        <a:rPr lang="es-MX" sz="14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Dirección y Administración de Empresas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Novel 1</a:t>
                      </a:r>
                      <a:r>
                        <a:rPr lang="es-MX" sz="1400" baseline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Plus</a:t>
                      </a:r>
                      <a:endParaRPr lang="es-MX" sz="140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Estrella de 5 puntas 1"/>
          <p:cNvSpPr/>
          <p:nvPr/>
        </p:nvSpPr>
        <p:spPr>
          <a:xfrm>
            <a:off x="5930535" y="2161337"/>
            <a:ext cx="252549" cy="269966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trella de 5 puntas 5"/>
          <p:cNvSpPr/>
          <p:nvPr/>
        </p:nvSpPr>
        <p:spPr>
          <a:xfrm>
            <a:off x="5934890" y="2620284"/>
            <a:ext cx="252549" cy="269966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trella de 5 puntas 6"/>
          <p:cNvSpPr/>
          <p:nvPr/>
        </p:nvSpPr>
        <p:spPr>
          <a:xfrm>
            <a:off x="5934891" y="3025369"/>
            <a:ext cx="252549" cy="269966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trella de 5 puntas 7"/>
          <p:cNvSpPr/>
          <p:nvPr/>
        </p:nvSpPr>
        <p:spPr>
          <a:xfrm>
            <a:off x="5934891" y="3430454"/>
            <a:ext cx="252549" cy="269966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strella de 5 puntas 8"/>
          <p:cNvSpPr/>
          <p:nvPr/>
        </p:nvSpPr>
        <p:spPr>
          <a:xfrm>
            <a:off x="7175862" y="3921467"/>
            <a:ext cx="252549" cy="269966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strella de 5 puntas 9"/>
          <p:cNvSpPr/>
          <p:nvPr/>
        </p:nvSpPr>
        <p:spPr>
          <a:xfrm>
            <a:off x="7175862" y="4409145"/>
            <a:ext cx="252549" cy="269966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strella de 5 puntas 11"/>
          <p:cNvSpPr/>
          <p:nvPr/>
        </p:nvSpPr>
        <p:spPr>
          <a:xfrm>
            <a:off x="7175863" y="4990012"/>
            <a:ext cx="252549" cy="269966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7438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130</Words>
  <Application>Microsoft Office PowerPoint</Application>
  <PresentationFormat>Presentación en pantalla 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Berlin Sans FB</vt:lpstr>
      <vt:lpstr>Calibri</vt:lpstr>
      <vt:lpstr>Calibri Light</vt:lpstr>
      <vt:lpstr>1_Tema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@anahuacpuebla.edu</dc:creator>
  <cp:lastModifiedBy>@anahuacpuebla.edu</cp:lastModifiedBy>
  <cp:revision>1</cp:revision>
  <dcterms:created xsi:type="dcterms:W3CDTF">2018-02-01T06:41:16Z</dcterms:created>
  <dcterms:modified xsi:type="dcterms:W3CDTF">2018-02-01T06:41:35Z</dcterms:modified>
</cp:coreProperties>
</file>