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9"/>
  </p:notesMasterIdLst>
  <p:sldIdLst>
    <p:sldId id="258" r:id="rId3"/>
    <p:sldId id="266" r:id="rId4"/>
    <p:sldId id="285" r:id="rId5"/>
    <p:sldId id="283" r:id="rId6"/>
    <p:sldId id="284" r:id="rId7"/>
    <p:sldId id="267" r:id="rId8"/>
    <p:sldId id="281" r:id="rId9"/>
    <p:sldId id="282" r:id="rId10"/>
    <p:sldId id="277" r:id="rId11"/>
    <p:sldId id="278" r:id="rId12"/>
    <p:sldId id="279" r:id="rId13"/>
    <p:sldId id="280" r:id="rId14"/>
    <p:sldId id="262" r:id="rId15"/>
    <p:sldId id="286" r:id="rId16"/>
    <p:sldId id="274" r:id="rId17"/>
    <p:sldId id="275" r:id="rId1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huacpuebla.edu" initials="@" lastIdx="2" clrIdx="0">
    <p:extLst>
      <p:ext uri="{19B8F6BF-5375-455C-9EA6-DF929625EA0E}">
        <p15:presenceInfo xmlns:p15="http://schemas.microsoft.com/office/powerpoint/2012/main" userId="S-1-5-21-162229954-2592663783-112993836-26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5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82000" autoAdjust="0"/>
  </p:normalViewPr>
  <p:slideViewPr>
    <p:cSldViewPr snapToGrid="0">
      <p:cViewPr varScale="1">
        <p:scale>
          <a:sx n="56" d="100"/>
          <a:sy n="56" d="100"/>
        </p:scale>
        <p:origin x="10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Hoja_de_c_lculo_de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sz="1200">
                <a:solidFill>
                  <a:schemeClr val="bg1"/>
                </a:solidFill>
              </a:rPr>
              <a:t>COMPARATIVO</a:t>
            </a:r>
            <a:r>
              <a:rPr lang="en-US" sz="1200" baseline="0">
                <a:solidFill>
                  <a:schemeClr val="bg1"/>
                </a:solidFill>
              </a:rPr>
              <a:t> 2016 VS 2017</a:t>
            </a:r>
          </a:p>
          <a:p>
            <a:pPr>
              <a:defRPr/>
            </a:pPr>
            <a:r>
              <a:rPr lang="en-US" sz="1200" baseline="0">
                <a:solidFill>
                  <a:schemeClr val="bg1"/>
                </a:solidFill>
              </a:rPr>
              <a:t>51% DE CRECIMIENTO</a:t>
            </a:r>
            <a:endParaRPr lang="en-US" sz="1200">
              <a:solidFill>
                <a:schemeClr val="bg1"/>
              </a:solidFill>
            </a:endParaRPr>
          </a:p>
        </c:rich>
      </c:tx>
      <c:layout>
        <c:manualLayout>
          <c:xMode val="edge"/>
          <c:yMode val="edge"/>
          <c:x val="3.4812007916774461E-2"/>
          <c:y val="3.5087719298245612E-2"/>
        </c:manualLayout>
      </c:layout>
      <c:overlay val="0"/>
      <c:spPr>
        <a:solidFill>
          <a:schemeClr val="accent2"/>
        </a:solid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s-MX"/>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1360976314892685E-2"/>
          <c:y val="0.21174203459923274"/>
          <c:w val="0.97746563872973324"/>
          <c:h val="0.78225319396051107"/>
        </c:manualLayout>
      </c:layout>
      <c:pie3DChart>
        <c:varyColors val="1"/>
        <c:ser>
          <c:idx val="0"/>
          <c:order val="0"/>
          <c:tx>
            <c:strRef>
              <c:f>'PRONOSTICO DE LIBROS Y GRUPOS '!$E$34</c:f>
              <c:strCache>
                <c:ptCount val="1"/>
                <c:pt idx="0">
                  <c:v>Alumnos</c:v>
                </c:pt>
              </c:strCache>
            </c:strRef>
          </c:tx>
          <c:dPt>
            <c:idx val="0"/>
            <c:bubble3D val="0"/>
            <c:spPr>
              <a:solidFill>
                <a:srgbClr val="F2501E"/>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2423-41C5-A507-3E49092B1C5D}"/>
              </c:ext>
            </c:extLst>
          </c:dPt>
          <c:dPt>
            <c:idx val="1"/>
            <c:bubble3D val="0"/>
            <c:spPr>
              <a:solidFill>
                <a:schemeClr val="accent6">
                  <a:lumMod val="5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2423-41C5-A507-3E49092B1C5D}"/>
              </c:ext>
            </c:extLst>
          </c:dPt>
          <c:dLbls>
            <c:dLbl>
              <c:idx val="0"/>
              <c:layout>
                <c:manualLayout>
                  <c:x val="-1.5835012699079241E-2"/>
                  <c:y val="-0.14652050096092442"/>
                </c:manualLayout>
              </c:layout>
              <c:tx>
                <c:rich>
                  <a:bodyPr rot="0" spcFirstLastPara="1" vertOverflow="ellipsis" vert="horz" wrap="square" lIns="38100" tIns="19050" rIns="38100" bIns="19050" anchor="ctr" anchorCtr="1">
                    <a:noAutofit/>
                  </a:bodyPr>
                  <a:lstStyle/>
                  <a:p>
                    <a:pPr>
                      <a:defRPr sz="1400" b="0" i="0" u="none" strike="noStrike" kern="1200" spc="0" baseline="0">
                        <a:solidFill>
                          <a:schemeClr val="accent6">
                            <a:lumMod val="75000"/>
                          </a:schemeClr>
                        </a:solidFill>
                        <a:latin typeface="Berlin Sans FB" panose="020E0602020502020306" pitchFamily="34" charset="0"/>
                        <a:ea typeface="+mn-ea"/>
                        <a:cs typeface="+mn-cs"/>
                      </a:defRPr>
                    </a:pPr>
                    <a:r>
                      <a:rPr lang="en-US" sz="1400" b="0">
                        <a:solidFill>
                          <a:schemeClr val="accent6">
                            <a:lumMod val="75000"/>
                          </a:schemeClr>
                        </a:solidFill>
                        <a:latin typeface="Berlin Sans FB" panose="020E0602020502020306" pitchFamily="34" charset="0"/>
                      </a:rPr>
                      <a:t>751 Alumnos en 2016</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spc="0" baseline="0">
                      <a:solidFill>
                        <a:schemeClr val="accent6">
                          <a:lumMod val="75000"/>
                        </a:schemeClr>
                      </a:solidFill>
                      <a:latin typeface="Berlin Sans FB" panose="020E0602020502020306" pitchFamily="34" charset="0"/>
                      <a:ea typeface="+mn-ea"/>
                      <a:cs typeface="+mn-cs"/>
                    </a:defRPr>
                  </a:pPr>
                  <a:endParaRPr lang="es-MX"/>
                </a:p>
              </c:txPr>
              <c:dLblPos val="bestFit"/>
              <c:showLegendKey val="0"/>
              <c:showVal val="0"/>
              <c:showCatName val="1"/>
              <c:showSerName val="0"/>
              <c:showPercent val="1"/>
              <c:showBubbleSize val="0"/>
              <c:extLst>
                <c:ext xmlns:c15="http://schemas.microsoft.com/office/drawing/2012/chart" uri="{CE6537A1-D6FC-4f65-9D91-7224C49458BB}">
                  <c15:layout>
                    <c:manualLayout>
                      <c:w val="0.23390130889144856"/>
                      <c:h val="0.15364171240547686"/>
                    </c:manualLayout>
                  </c15:layout>
                </c:ext>
                <c:ext xmlns:c16="http://schemas.microsoft.com/office/drawing/2014/chart" uri="{C3380CC4-5D6E-409C-BE32-E72D297353CC}">
                  <c16:uniqueId val="{00000001-2423-41C5-A507-3E49092B1C5D}"/>
                </c:ext>
              </c:extLst>
            </c:dLbl>
            <c:dLbl>
              <c:idx val="1"/>
              <c:layout>
                <c:manualLayout>
                  <c:x val="4.7321990015595845E-2"/>
                  <c:y val="0.21167484941704806"/>
                </c:manualLayout>
              </c:layout>
              <c:tx>
                <c:rich>
                  <a:bodyPr rot="0" spcFirstLastPara="1" vertOverflow="ellipsis" vert="horz" wrap="square" lIns="38100" tIns="19050" rIns="38100" bIns="19050" anchor="ctr" anchorCtr="1">
                    <a:noAutofit/>
                  </a:bodyPr>
                  <a:lstStyle/>
                  <a:p>
                    <a:pPr>
                      <a:defRPr sz="1400" b="0" i="0" u="none" strike="noStrike" kern="1200" spc="0" baseline="0">
                        <a:solidFill>
                          <a:schemeClr val="accent6">
                            <a:lumMod val="75000"/>
                          </a:schemeClr>
                        </a:solidFill>
                        <a:latin typeface="Berlin Sans FB" panose="020E0602020502020306" pitchFamily="34" charset="0"/>
                        <a:ea typeface="+mn-ea"/>
                        <a:cs typeface="+mn-cs"/>
                      </a:defRPr>
                    </a:pPr>
                    <a:r>
                      <a:rPr lang="en-US" sz="1400" b="0">
                        <a:solidFill>
                          <a:schemeClr val="accent6">
                            <a:lumMod val="75000"/>
                          </a:schemeClr>
                        </a:solidFill>
                        <a:latin typeface="Berlin Sans FB" panose="020E0602020502020306" pitchFamily="34" charset="0"/>
                      </a:rPr>
                      <a:t>1137 Alumnos en 2017</a:t>
                    </a:r>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spc="0" baseline="0">
                      <a:solidFill>
                        <a:schemeClr val="accent6">
                          <a:lumMod val="75000"/>
                        </a:schemeClr>
                      </a:solidFill>
                      <a:latin typeface="Berlin Sans FB" panose="020E0602020502020306" pitchFamily="34" charset="0"/>
                      <a:ea typeface="+mn-ea"/>
                      <a:cs typeface="+mn-cs"/>
                    </a:defRPr>
                  </a:pPr>
                  <a:endParaRPr lang="es-MX"/>
                </a:p>
              </c:txPr>
              <c:dLblPos val="bestFit"/>
              <c:showLegendKey val="0"/>
              <c:showVal val="0"/>
              <c:showCatName val="1"/>
              <c:showSerName val="0"/>
              <c:showPercent val="1"/>
              <c:showBubbleSize val="0"/>
              <c:extLst>
                <c:ext xmlns:c15="http://schemas.microsoft.com/office/drawing/2012/chart" uri="{CE6537A1-D6FC-4f65-9D91-7224C49458BB}">
                  <c15:layout>
                    <c:manualLayout>
                      <c:w val="0.23752510872544152"/>
                      <c:h val="0.15814761168233968"/>
                    </c:manualLayout>
                  </c15:layout>
                </c:ext>
                <c:ext xmlns:c16="http://schemas.microsoft.com/office/drawing/2014/chart" uri="{C3380CC4-5D6E-409C-BE32-E72D297353CC}">
                  <c16:uniqueId val="{00000003-2423-41C5-A507-3E49092B1C5D}"/>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75000"/>
                      </a:schemeClr>
                    </a:solidFill>
                    <a:latin typeface="+mn-lt"/>
                    <a:ea typeface="+mn-ea"/>
                    <a:cs typeface="+mn-cs"/>
                  </a:defRPr>
                </a:pPr>
                <a:endParaRPr lang="es-MX"/>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'PRONOSTICO DE LIBROS Y GRUPOS '!$F$33:$G$33</c:f>
              <c:numCache>
                <c:formatCode>General</c:formatCode>
                <c:ptCount val="2"/>
                <c:pt idx="0">
                  <c:v>2016</c:v>
                </c:pt>
                <c:pt idx="1">
                  <c:v>2017</c:v>
                </c:pt>
              </c:numCache>
            </c:numRef>
          </c:cat>
          <c:val>
            <c:numRef>
              <c:f>'PRONOSTICO DE LIBROS Y GRUPOS '!$F$34:$G$34</c:f>
              <c:numCache>
                <c:formatCode>General</c:formatCode>
                <c:ptCount val="2"/>
                <c:pt idx="0">
                  <c:v>751</c:v>
                </c:pt>
                <c:pt idx="1">
                  <c:v>1137</c:v>
                </c:pt>
              </c:numCache>
            </c:numRef>
          </c:val>
          <c:extLst>
            <c:ext xmlns:c16="http://schemas.microsoft.com/office/drawing/2014/chart" uri="{C3380CC4-5D6E-409C-BE32-E72D297353CC}">
              <c16:uniqueId val="{00000004-2423-41C5-A507-3E49092B1C5D}"/>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s-MX"/>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EBAD8-5B58-4969-B2B0-F023EB8FC4F7}" type="datetimeFigureOut">
              <a:rPr lang="es-MX" smtClean="0"/>
              <a:t>12/12/2017</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C7A8F-891E-4BA4-9000-3F9FE2A74B0B}" type="slidenum">
              <a:rPr lang="es-MX" smtClean="0"/>
              <a:t>‹Nº›</a:t>
            </a:fld>
            <a:endParaRPr lang="es-MX"/>
          </a:p>
        </p:txBody>
      </p:sp>
    </p:spTree>
    <p:extLst>
      <p:ext uri="{BB962C8B-B14F-4D97-AF65-F5344CB8AC3E}">
        <p14:creationId xmlns:p14="http://schemas.microsoft.com/office/powerpoint/2010/main" val="490881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8B1C7A8F-891E-4BA4-9000-3F9FE2A74B0B}" type="slidenum">
              <a:rPr lang="es-MX" smtClean="0"/>
              <a:t>3</a:t>
            </a:fld>
            <a:endParaRPr lang="es-MX"/>
          </a:p>
        </p:txBody>
      </p:sp>
    </p:spTree>
    <p:extLst>
      <p:ext uri="{BB962C8B-B14F-4D97-AF65-F5344CB8AC3E}">
        <p14:creationId xmlns:p14="http://schemas.microsoft.com/office/powerpoint/2010/main" val="243089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No se entiende</a:t>
            </a:r>
            <a:r>
              <a:rPr lang="es-MX" baseline="0" dirty="0" smtClean="0"/>
              <a:t> bien el impacto… hubo crecimiento 2017 Vs 2016? Entiendo que no, pero no estoy segura porque luego se incluye 201810 y dice +33%.</a:t>
            </a:r>
          </a:p>
          <a:p>
            <a:r>
              <a:rPr lang="es-MX" baseline="0" dirty="0" smtClean="0"/>
              <a:t>Habrá que tener la explicación “lista” porque no sé si cuestionen que la meta era tener 10, cuando en 2016 se fueron 17… no debimos fijarnos una meta por debajo del resultado 16, entonces hay que tener claro este resultado y lo que implica. </a:t>
            </a:r>
            <a:endParaRPr lang="es-MX" dirty="0"/>
          </a:p>
        </p:txBody>
      </p:sp>
      <p:sp>
        <p:nvSpPr>
          <p:cNvPr id="4" name="Marcador de número de diapositiva 3"/>
          <p:cNvSpPr>
            <a:spLocks noGrp="1"/>
          </p:cNvSpPr>
          <p:nvPr>
            <p:ph type="sldNum" sz="quarter" idx="10"/>
          </p:nvPr>
        </p:nvSpPr>
        <p:spPr/>
        <p:txBody>
          <a:bodyPr/>
          <a:lstStyle/>
          <a:p>
            <a:fld id="{8B1C7A8F-891E-4BA4-9000-3F9FE2A74B0B}" type="slidenum">
              <a:rPr lang="es-MX" smtClean="0"/>
              <a:t>6</a:t>
            </a:fld>
            <a:endParaRPr lang="es-MX"/>
          </a:p>
        </p:txBody>
      </p:sp>
    </p:spTree>
    <p:extLst>
      <p:ext uri="{BB962C8B-B14F-4D97-AF65-F5344CB8AC3E}">
        <p14:creationId xmlns:p14="http://schemas.microsoft.com/office/powerpoint/2010/main" val="3895029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8B1C7A8F-891E-4BA4-9000-3F9FE2A74B0B}" type="slidenum">
              <a:rPr lang="es-MX" smtClean="0"/>
              <a:t>7</a:t>
            </a:fld>
            <a:endParaRPr lang="es-MX"/>
          </a:p>
        </p:txBody>
      </p:sp>
    </p:spTree>
    <p:extLst>
      <p:ext uri="{BB962C8B-B14F-4D97-AF65-F5344CB8AC3E}">
        <p14:creationId xmlns:p14="http://schemas.microsoft.com/office/powerpoint/2010/main" val="53243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8B1C7A8F-891E-4BA4-9000-3F9FE2A74B0B}" type="slidenum">
              <a:rPr lang="es-MX" smtClean="0"/>
              <a:t>8</a:t>
            </a:fld>
            <a:endParaRPr lang="es-MX"/>
          </a:p>
        </p:txBody>
      </p:sp>
    </p:spTree>
    <p:extLst>
      <p:ext uri="{BB962C8B-B14F-4D97-AF65-F5344CB8AC3E}">
        <p14:creationId xmlns:p14="http://schemas.microsoft.com/office/powerpoint/2010/main" val="2018225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Sería bueno incluir el número</a:t>
            </a:r>
            <a:r>
              <a:rPr lang="es-MX" baseline="0" dirty="0" smtClean="0"/>
              <a:t> de</a:t>
            </a:r>
            <a:r>
              <a:rPr lang="es-MX" dirty="0" smtClean="0"/>
              <a:t> plazas de cada una,</a:t>
            </a:r>
            <a:r>
              <a:rPr lang="es-MX" baseline="0" dirty="0" smtClean="0"/>
              <a:t> y mencionar si se usaron en este año.</a:t>
            </a:r>
            <a:endParaRPr lang="es-MX" dirty="0"/>
          </a:p>
        </p:txBody>
      </p:sp>
      <p:sp>
        <p:nvSpPr>
          <p:cNvPr id="4" name="Marcador de número de diapositiva 3"/>
          <p:cNvSpPr>
            <a:spLocks noGrp="1"/>
          </p:cNvSpPr>
          <p:nvPr>
            <p:ph type="sldNum" sz="quarter" idx="10"/>
          </p:nvPr>
        </p:nvSpPr>
        <p:spPr/>
        <p:txBody>
          <a:bodyPr/>
          <a:lstStyle/>
          <a:p>
            <a:fld id="{8B1C7A8F-891E-4BA4-9000-3F9FE2A74B0B}" type="slidenum">
              <a:rPr lang="es-MX" smtClean="0"/>
              <a:t>9</a:t>
            </a:fld>
            <a:endParaRPr lang="es-MX"/>
          </a:p>
        </p:txBody>
      </p:sp>
    </p:spTree>
    <p:extLst>
      <p:ext uri="{BB962C8B-B14F-4D97-AF65-F5344CB8AC3E}">
        <p14:creationId xmlns:p14="http://schemas.microsoft.com/office/powerpoint/2010/main" val="866202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Sería bueno incluir con qué escuelas y el número de alumnos impactados.</a:t>
            </a:r>
            <a:endParaRPr lang="es-MX" dirty="0"/>
          </a:p>
        </p:txBody>
      </p:sp>
      <p:sp>
        <p:nvSpPr>
          <p:cNvPr id="4" name="Marcador de número de diapositiva 3"/>
          <p:cNvSpPr>
            <a:spLocks noGrp="1"/>
          </p:cNvSpPr>
          <p:nvPr>
            <p:ph type="sldNum" sz="quarter" idx="10"/>
          </p:nvPr>
        </p:nvSpPr>
        <p:spPr/>
        <p:txBody>
          <a:bodyPr/>
          <a:lstStyle/>
          <a:p>
            <a:fld id="{8B1C7A8F-891E-4BA4-9000-3F9FE2A74B0B}" type="slidenum">
              <a:rPr lang="es-MX" smtClean="0"/>
              <a:t>10</a:t>
            </a:fld>
            <a:endParaRPr lang="es-MX"/>
          </a:p>
        </p:txBody>
      </p:sp>
    </p:spTree>
    <p:extLst>
      <p:ext uri="{BB962C8B-B14F-4D97-AF65-F5344CB8AC3E}">
        <p14:creationId xmlns:p14="http://schemas.microsoft.com/office/powerpoint/2010/main" val="1720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16 profesores del total de</a:t>
            </a:r>
            <a:r>
              <a:rPr lang="es-MX" baseline="0" dirty="0" smtClean="0"/>
              <a:t> docentes? Si es así, el resultado es bajo, hay que tener en mente de las escuelas que participaron, por si preguntan.</a:t>
            </a:r>
            <a:endParaRPr lang="es-MX" dirty="0"/>
          </a:p>
        </p:txBody>
      </p:sp>
      <p:sp>
        <p:nvSpPr>
          <p:cNvPr id="4" name="Marcador de número de diapositiva 3"/>
          <p:cNvSpPr>
            <a:spLocks noGrp="1"/>
          </p:cNvSpPr>
          <p:nvPr>
            <p:ph type="sldNum" sz="quarter" idx="10"/>
          </p:nvPr>
        </p:nvSpPr>
        <p:spPr/>
        <p:txBody>
          <a:bodyPr/>
          <a:lstStyle/>
          <a:p>
            <a:fld id="{8B1C7A8F-891E-4BA4-9000-3F9FE2A74B0B}" type="slidenum">
              <a:rPr lang="es-MX" smtClean="0"/>
              <a:t>11</a:t>
            </a:fld>
            <a:endParaRPr lang="es-MX"/>
          </a:p>
        </p:txBody>
      </p:sp>
    </p:spTree>
    <p:extLst>
      <p:ext uri="{BB962C8B-B14F-4D97-AF65-F5344CB8AC3E}">
        <p14:creationId xmlns:p14="http://schemas.microsoft.com/office/powerpoint/2010/main" val="2199564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8B1C7A8F-891E-4BA4-9000-3F9FE2A74B0B}" type="slidenum">
              <a:rPr lang="es-MX" smtClean="0"/>
              <a:t>12</a:t>
            </a:fld>
            <a:endParaRPr lang="es-MX"/>
          </a:p>
        </p:txBody>
      </p:sp>
    </p:spTree>
    <p:extLst>
      <p:ext uri="{BB962C8B-B14F-4D97-AF65-F5344CB8AC3E}">
        <p14:creationId xmlns:p14="http://schemas.microsoft.com/office/powerpoint/2010/main" val="316574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C70F28-0B9F-4D91-B12E-0838602109A2}" type="datetimeFigureOut">
              <a:rPr lang="es-MX" smtClean="0"/>
              <a:t>12/12/2017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ED9FC57-CCCA-4309-8EB7-A232CCD3B00F}" type="slidenum">
              <a:rPr lang="es-MX" smtClean="0"/>
              <a:t>‹Nº›</a:t>
            </a:fld>
            <a:endParaRPr lang="es-MX"/>
          </a:p>
        </p:txBody>
      </p:sp>
    </p:spTree>
    <p:extLst>
      <p:ext uri="{BB962C8B-B14F-4D97-AF65-F5344CB8AC3E}">
        <p14:creationId xmlns:p14="http://schemas.microsoft.com/office/powerpoint/2010/main" val="268308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C70F28-0B9F-4D91-B12E-0838602109A2}" type="datetimeFigureOut">
              <a:rPr lang="es-MX" smtClean="0"/>
              <a:t>12/12/2017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ED9FC57-CCCA-4309-8EB7-A232CCD3B00F}" type="slidenum">
              <a:rPr lang="es-MX" smtClean="0"/>
              <a:t>‹Nº›</a:t>
            </a:fld>
            <a:endParaRPr lang="es-MX"/>
          </a:p>
        </p:txBody>
      </p:sp>
    </p:spTree>
    <p:extLst>
      <p:ext uri="{BB962C8B-B14F-4D97-AF65-F5344CB8AC3E}">
        <p14:creationId xmlns:p14="http://schemas.microsoft.com/office/powerpoint/2010/main" val="126317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C70F28-0B9F-4D91-B12E-0838602109A2}" type="datetimeFigureOut">
              <a:rPr lang="es-MX" smtClean="0"/>
              <a:t>12/12/2017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ED9FC57-CCCA-4309-8EB7-A232CCD3B00F}" type="slidenum">
              <a:rPr lang="es-MX" smtClean="0"/>
              <a:t>‹Nº›</a:t>
            </a:fld>
            <a:endParaRPr lang="es-MX"/>
          </a:p>
        </p:txBody>
      </p:sp>
    </p:spTree>
    <p:extLst>
      <p:ext uri="{BB962C8B-B14F-4D97-AF65-F5344CB8AC3E}">
        <p14:creationId xmlns:p14="http://schemas.microsoft.com/office/powerpoint/2010/main" val="65979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CE5075-32EF-4B21-9212-27E61E180EF2}"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12/12/2017</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E7C42E-7CE8-4638-AD92-059CB82C3B5C}"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9184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CE5075-32EF-4B21-9212-27E61E180EF2}"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12/12/2017</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E7C42E-7CE8-4638-AD92-059CB82C3B5C}"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408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CE5075-32EF-4B21-9212-27E61E180EF2}"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12/12/2017</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E7C42E-7CE8-4638-AD92-059CB82C3B5C}"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08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CE5075-32EF-4B21-9212-27E61E180EF2}"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12/12/2017</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E7C42E-7CE8-4638-AD92-059CB82C3B5C}"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5696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CE5075-32EF-4B21-9212-27E61E180EF2}"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12/12/2017</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E7C42E-7CE8-4638-AD92-059CB82C3B5C}"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4704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CE5075-32EF-4B21-9212-27E61E180EF2}"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12/12/2017</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E7C42E-7CE8-4638-AD92-059CB82C3B5C}"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7106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CE5075-32EF-4B21-9212-27E61E180EF2}"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12/12/2017</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E7C42E-7CE8-4638-AD92-059CB82C3B5C}"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4349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CE5075-32EF-4B21-9212-27E61E180EF2}"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12/12/2017</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E7C42E-7CE8-4638-AD92-059CB82C3B5C}"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C70F28-0B9F-4D91-B12E-0838602109A2}" type="datetimeFigureOut">
              <a:rPr lang="es-MX" smtClean="0"/>
              <a:t>12/12/2017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ED9FC57-CCCA-4309-8EB7-A232CCD3B00F}" type="slidenum">
              <a:rPr lang="es-MX" smtClean="0"/>
              <a:t>‹Nº›</a:t>
            </a:fld>
            <a:endParaRPr lang="es-MX"/>
          </a:p>
        </p:txBody>
      </p:sp>
    </p:spTree>
    <p:extLst>
      <p:ext uri="{BB962C8B-B14F-4D97-AF65-F5344CB8AC3E}">
        <p14:creationId xmlns:p14="http://schemas.microsoft.com/office/powerpoint/2010/main" val="41942796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CE5075-32EF-4B21-9212-27E61E180EF2}"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12/12/2017</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E7C42E-7CE8-4638-AD92-059CB82C3B5C}"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3799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CE5075-32EF-4B21-9212-27E61E180EF2}"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12/12/2017</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E7C42E-7CE8-4638-AD92-059CB82C3B5C}"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93904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CE5075-32EF-4B21-9212-27E61E180EF2}"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12/12/2017</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E7C42E-7CE8-4638-AD92-059CB82C3B5C}"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144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C70F28-0B9F-4D91-B12E-0838602109A2}" type="datetimeFigureOut">
              <a:rPr lang="es-MX" smtClean="0"/>
              <a:t>12/12/2017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ED9FC57-CCCA-4309-8EB7-A232CCD3B00F}" type="slidenum">
              <a:rPr lang="es-MX" smtClean="0"/>
              <a:t>‹Nº›</a:t>
            </a:fld>
            <a:endParaRPr lang="es-MX"/>
          </a:p>
        </p:txBody>
      </p:sp>
    </p:spTree>
    <p:extLst>
      <p:ext uri="{BB962C8B-B14F-4D97-AF65-F5344CB8AC3E}">
        <p14:creationId xmlns:p14="http://schemas.microsoft.com/office/powerpoint/2010/main" val="426173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C70F28-0B9F-4D91-B12E-0838602109A2}" type="datetimeFigureOut">
              <a:rPr lang="es-MX" smtClean="0"/>
              <a:t>12/12/2017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ED9FC57-CCCA-4309-8EB7-A232CCD3B00F}" type="slidenum">
              <a:rPr lang="es-MX" smtClean="0"/>
              <a:t>‹Nº›</a:t>
            </a:fld>
            <a:endParaRPr lang="es-MX"/>
          </a:p>
        </p:txBody>
      </p:sp>
    </p:spTree>
    <p:extLst>
      <p:ext uri="{BB962C8B-B14F-4D97-AF65-F5344CB8AC3E}">
        <p14:creationId xmlns:p14="http://schemas.microsoft.com/office/powerpoint/2010/main" val="29103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C70F28-0B9F-4D91-B12E-0838602109A2}" type="datetimeFigureOut">
              <a:rPr lang="es-MX" smtClean="0"/>
              <a:t>12/12/2017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ED9FC57-CCCA-4309-8EB7-A232CCD3B00F}" type="slidenum">
              <a:rPr lang="es-MX" smtClean="0"/>
              <a:t>‹Nº›</a:t>
            </a:fld>
            <a:endParaRPr lang="es-MX"/>
          </a:p>
        </p:txBody>
      </p:sp>
    </p:spTree>
    <p:extLst>
      <p:ext uri="{BB962C8B-B14F-4D97-AF65-F5344CB8AC3E}">
        <p14:creationId xmlns:p14="http://schemas.microsoft.com/office/powerpoint/2010/main" val="77266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C70F28-0B9F-4D91-B12E-0838602109A2}" type="datetimeFigureOut">
              <a:rPr lang="es-MX" smtClean="0"/>
              <a:t>12/12/2017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ED9FC57-CCCA-4309-8EB7-A232CCD3B00F}" type="slidenum">
              <a:rPr lang="es-MX" smtClean="0"/>
              <a:t>‹Nº›</a:t>
            </a:fld>
            <a:endParaRPr lang="es-MX"/>
          </a:p>
        </p:txBody>
      </p:sp>
    </p:spTree>
    <p:extLst>
      <p:ext uri="{BB962C8B-B14F-4D97-AF65-F5344CB8AC3E}">
        <p14:creationId xmlns:p14="http://schemas.microsoft.com/office/powerpoint/2010/main" val="425185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70F28-0B9F-4D91-B12E-0838602109A2}" type="datetimeFigureOut">
              <a:rPr lang="es-MX" smtClean="0"/>
              <a:t>12/12/2017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ED9FC57-CCCA-4309-8EB7-A232CCD3B00F}" type="slidenum">
              <a:rPr lang="es-MX" smtClean="0"/>
              <a:t>‹Nº›</a:t>
            </a:fld>
            <a:endParaRPr lang="es-MX"/>
          </a:p>
        </p:txBody>
      </p:sp>
    </p:spTree>
    <p:extLst>
      <p:ext uri="{BB962C8B-B14F-4D97-AF65-F5344CB8AC3E}">
        <p14:creationId xmlns:p14="http://schemas.microsoft.com/office/powerpoint/2010/main" val="290132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C70F28-0B9F-4D91-B12E-0838602109A2}" type="datetimeFigureOut">
              <a:rPr lang="es-MX" smtClean="0"/>
              <a:t>12/12/2017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ED9FC57-CCCA-4309-8EB7-A232CCD3B00F}" type="slidenum">
              <a:rPr lang="es-MX" smtClean="0"/>
              <a:t>‹Nº›</a:t>
            </a:fld>
            <a:endParaRPr lang="es-MX"/>
          </a:p>
        </p:txBody>
      </p:sp>
    </p:spTree>
    <p:extLst>
      <p:ext uri="{BB962C8B-B14F-4D97-AF65-F5344CB8AC3E}">
        <p14:creationId xmlns:p14="http://schemas.microsoft.com/office/powerpoint/2010/main" val="364454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C70F28-0B9F-4D91-B12E-0838602109A2}" type="datetimeFigureOut">
              <a:rPr lang="es-MX" smtClean="0"/>
              <a:t>12/12/2017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ED9FC57-CCCA-4309-8EB7-A232CCD3B00F}" type="slidenum">
              <a:rPr lang="es-MX" smtClean="0"/>
              <a:t>‹Nº›</a:t>
            </a:fld>
            <a:endParaRPr lang="es-MX"/>
          </a:p>
        </p:txBody>
      </p:sp>
    </p:spTree>
    <p:extLst>
      <p:ext uri="{BB962C8B-B14F-4D97-AF65-F5344CB8AC3E}">
        <p14:creationId xmlns:p14="http://schemas.microsoft.com/office/powerpoint/2010/main" val="128925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70F28-0B9F-4D91-B12E-0838602109A2}" type="datetimeFigureOut">
              <a:rPr lang="es-MX" smtClean="0"/>
              <a:t>12/12/2017</a:t>
            </a:fld>
            <a:endParaRPr lang="es-MX"/>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9FC57-CCCA-4309-8EB7-A232CCD3B00F}" type="slidenum">
              <a:rPr lang="es-MX" smtClean="0"/>
              <a:t>‹Nº›</a:t>
            </a:fld>
            <a:endParaRPr lang="es-MX"/>
          </a:p>
        </p:txBody>
      </p:sp>
      <p:pic>
        <p:nvPicPr>
          <p:cNvPr id="7" name="Imagen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039711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CE5075-32EF-4B21-9212-27E61E180EF2}"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12/12/2017</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5E7C42E-7CE8-4638-AD92-059CB82C3B5C}"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6083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12.xml"/><Relationship Id="rId7" Type="http://schemas.openxmlformats.org/officeDocument/2006/relationships/image" Target="../media/image8.emf"/><Relationship Id="rId2" Type="http://schemas.openxmlformats.org/officeDocument/2006/relationships/vmlDrawing" Target="../drawings/vmlDrawing1.vml"/><Relationship Id="rId1" Type="http://schemas.openxmlformats.org/officeDocument/2006/relationships/themeOverride" Target="../theme/themeOverride2.xml"/><Relationship Id="rId6" Type="http://schemas.openxmlformats.org/officeDocument/2006/relationships/oleObject" Target="../embeddings/oleObject1.bin"/><Relationship Id="rId5" Type="http://schemas.openxmlformats.org/officeDocument/2006/relationships/image" Target="../media/image10.jpeg"/><Relationship Id="rId4" Type="http://schemas.openxmlformats.org/officeDocument/2006/relationships/notesSlide" Target="../notesSlides/notesSlide3.xml"/><Relationship Id="rId9" Type="http://schemas.openxmlformats.org/officeDocument/2006/relationships/image" Target="../media/image9.emf"/></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4.xml"/><Relationship Id="rId7" Type="http://schemas.openxmlformats.org/officeDocument/2006/relationships/image" Target="../media/image13.jpg"/><Relationship Id="rId2" Type="http://schemas.openxmlformats.org/officeDocument/2006/relationships/slideLayout" Target="../slideLayouts/slideLayout12.xml"/><Relationship Id="rId1" Type="http://schemas.openxmlformats.org/officeDocument/2006/relationships/themeOverride" Target="../theme/themeOverride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7 CuadroTexto"/>
          <p:cNvSpPr txBox="1"/>
          <p:nvPr/>
        </p:nvSpPr>
        <p:spPr>
          <a:xfrm>
            <a:off x="1007603" y="1700808"/>
            <a:ext cx="7000875" cy="3939540"/>
          </a:xfrm>
          <a:prstGeom prst="rect">
            <a:avLst/>
          </a:prstGeom>
          <a:noFill/>
        </p:spPr>
        <p:txBody>
          <a:bodyPr>
            <a:spAutoFit/>
          </a:bodyPr>
          <a:lstStyle/>
          <a:p>
            <a:pPr algn="ctr" eaLnBrk="0" hangingPunct="0">
              <a:defRPr/>
            </a:pPr>
            <a:r>
              <a:rPr lang="es-MX" sz="4400" dirty="0" smtClean="0">
                <a:solidFill>
                  <a:srgbClr val="FF9900"/>
                </a:solidFill>
                <a:effectLst>
                  <a:outerShdw blurRad="38100" dist="38100" dir="2700000" algn="tl">
                    <a:srgbClr val="000000">
                      <a:alpha val="43137"/>
                    </a:srgbClr>
                  </a:outerShdw>
                </a:effectLst>
                <a:latin typeface="Berlin Sans FB" pitchFamily="34" charset="0"/>
                <a:ea typeface="ＭＳ Ｐゴシック"/>
                <a:cs typeface="ＭＳ Ｐゴシック"/>
              </a:rPr>
              <a:t>Centro de Lenguas y Relaciones Académicas</a:t>
            </a:r>
          </a:p>
          <a:p>
            <a:pPr algn="ctr" eaLnBrk="0" hangingPunct="0">
              <a:defRPr/>
            </a:pPr>
            <a:endParaRPr lang="es-MX" sz="4400" dirty="0" smtClean="0">
              <a:solidFill>
                <a:srgbClr val="FF9900"/>
              </a:solidFill>
              <a:effectLst>
                <a:outerShdw blurRad="38100" dist="38100" dir="2700000" algn="tl">
                  <a:srgbClr val="000000">
                    <a:alpha val="43137"/>
                  </a:srgbClr>
                </a:outerShdw>
              </a:effectLst>
              <a:latin typeface="Berlin Sans FB" pitchFamily="34" charset="0"/>
              <a:ea typeface="ＭＳ Ｐゴシック"/>
              <a:cs typeface="ＭＳ Ｐゴシック"/>
            </a:endParaRPr>
          </a:p>
          <a:p>
            <a:pPr algn="ctr" eaLnBrk="0" hangingPunct="0">
              <a:defRPr/>
            </a:pPr>
            <a:r>
              <a:rPr lang="es-MX" sz="3200" dirty="0" smtClean="0">
                <a:solidFill>
                  <a:srgbClr val="FF9900"/>
                </a:solidFill>
                <a:effectLst>
                  <a:outerShdw blurRad="38100" dist="38100" dir="2700000" algn="tl">
                    <a:srgbClr val="000000">
                      <a:alpha val="43137"/>
                    </a:srgbClr>
                  </a:outerShdw>
                </a:effectLst>
                <a:latin typeface="Berlin Sans FB" pitchFamily="34" charset="0"/>
                <a:ea typeface="ＭＳ Ｐゴシック"/>
                <a:cs typeface="ＭＳ Ｐゴシック"/>
              </a:rPr>
              <a:t>Evaluación anual POA 2017</a:t>
            </a:r>
            <a:endParaRPr lang="es-MX" sz="2000" dirty="0">
              <a:solidFill>
                <a:srgbClr val="FF9900"/>
              </a:solidFill>
              <a:effectLst>
                <a:outerShdw blurRad="38100" dist="38100" dir="2700000" algn="tl">
                  <a:srgbClr val="000000">
                    <a:alpha val="43137"/>
                  </a:srgbClr>
                </a:outerShdw>
              </a:effectLst>
              <a:latin typeface="Berlin Sans FB" pitchFamily="34" charset="0"/>
              <a:ea typeface="ＭＳ Ｐゴシック"/>
              <a:cs typeface="ＭＳ Ｐゴシック"/>
            </a:endParaRPr>
          </a:p>
          <a:p>
            <a:pPr algn="ctr" eaLnBrk="0" hangingPunct="0">
              <a:defRPr/>
            </a:pPr>
            <a:endParaRPr lang="es-MX" sz="3600" dirty="0">
              <a:solidFill>
                <a:srgbClr val="663300"/>
              </a:solidFill>
              <a:effectLst>
                <a:outerShdw blurRad="38100" dist="38100" dir="2700000" algn="tl">
                  <a:srgbClr val="000000">
                    <a:alpha val="43137"/>
                  </a:srgbClr>
                </a:outerShdw>
              </a:effectLst>
              <a:latin typeface="Berlin Sans FB" pitchFamily="34" charset="0"/>
              <a:ea typeface="ＭＳ Ｐゴシック"/>
              <a:cs typeface="ＭＳ Ｐゴシック"/>
            </a:endParaRPr>
          </a:p>
          <a:p>
            <a:pPr algn="ctr" eaLnBrk="0" hangingPunct="0">
              <a:defRPr/>
            </a:pPr>
            <a:endParaRPr lang="es-MX" sz="1600" dirty="0">
              <a:solidFill>
                <a:srgbClr val="663300"/>
              </a:solidFill>
              <a:effectLst>
                <a:outerShdw blurRad="38100" dist="38100" dir="2700000" algn="tl">
                  <a:srgbClr val="C0C0C0"/>
                </a:outerShdw>
              </a:effectLst>
              <a:latin typeface="Berlin Sans FB" pitchFamily="34" charset="0"/>
              <a:ea typeface="ＭＳ Ｐゴシック"/>
              <a:cs typeface="ＭＳ Ｐゴシック"/>
            </a:endParaRPr>
          </a:p>
          <a:p>
            <a:pPr algn="ctr" eaLnBrk="0" hangingPunct="0">
              <a:defRPr/>
            </a:pPr>
            <a:endParaRPr lang="es-MX" sz="1600" dirty="0">
              <a:solidFill>
                <a:srgbClr val="663300"/>
              </a:solidFill>
              <a:effectLst>
                <a:outerShdw blurRad="38100" dist="38100" dir="2700000" algn="tl">
                  <a:srgbClr val="C0C0C0"/>
                </a:outerShdw>
              </a:effectLst>
              <a:latin typeface="Berlin Sans FB" pitchFamily="34" charset="0"/>
              <a:ea typeface="ＭＳ Ｐゴシック"/>
              <a:cs typeface="ＭＳ Ｐゴシック"/>
            </a:endParaRPr>
          </a:p>
          <a:p>
            <a:pPr algn="ctr" eaLnBrk="0" hangingPunct="0">
              <a:defRPr/>
            </a:pPr>
            <a:r>
              <a:rPr lang="es-MX" dirty="0">
                <a:solidFill>
                  <a:srgbClr val="FF9933"/>
                </a:solidFill>
                <a:effectLst>
                  <a:outerShdw blurRad="38100" dist="38100" dir="2700000" algn="tl">
                    <a:srgbClr val="C0C0C0"/>
                  </a:outerShdw>
                </a:effectLst>
                <a:latin typeface="Berlin Sans FB" pitchFamily="34" charset="0"/>
                <a:ea typeface="ＭＳ Ｐゴシック"/>
                <a:cs typeface="ＭＳ Ｐゴシック"/>
              </a:rPr>
              <a:t> </a:t>
            </a:r>
          </a:p>
        </p:txBody>
      </p:sp>
      <p:sp>
        <p:nvSpPr>
          <p:cNvPr id="2" name="1 CuadroTexto"/>
          <p:cNvSpPr txBox="1"/>
          <p:nvPr/>
        </p:nvSpPr>
        <p:spPr>
          <a:xfrm>
            <a:off x="827582" y="4412804"/>
            <a:ext cx="7360915" cy="400110"/>
          </a:xfrm>
          <a:prstGeom prst="rect">
            <a:avLst/>
          </a:prstGeom>
          <a:noFill/>
        </p:spPr>
        <p:txBody>
          <a:bodyPr wrap="square" rtlCol="0">
            <a:spAutoFit/>
          </a:bodyPr>
          <a:lstStyle/>
          <a:p>
            <a:pPr algn="ctr"/>
            <a:r>
              <a:rPr lang="es-MX" sz="2000" dirty="0" smtClean="0">
                <a:solidFill>
                  <a:schemeClr val="accent2">
                    <a:lumMod val="50000"/>
                  </a:schemeClr>
                </a:solidFill>
                <a:latin typeface="Berlin Sans FB" panose="020E0602020502020306" pitchFamily="34" charset="0"/>
              </a:rPr>
              <a:t>Diciembre 2017</a:t>
            </a:r>
            <a:endParaRPr lang="es-MX" sz="2000" dirty="0">
              <a:solidFill>
                <a:schemeClr val="accent2">
                  <a:lumMod val="50000"/>
                </a:schemeClr>
              </a:solidFill>
              <a:latin typeface="Berlin Sans FB" panose="020E0602020502020306" pitchFamily="34" charset="0"/>
            </a:endParaRPr>
          </a:p>
        </p:txBody>
      </p:sp>
    </p:spTree>
    <p:extLst>
      <p:ext uri="{BB962C8B-B14F-4D97-AF65-F5344CB8AC3E}">
        <p14:creationId xmlns:p14="http://schemas.microsoft.com/office/powerpoint/2010/main" val="2077579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163657"/>
            <a:ext cx="2646218" cy="5403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Berlin Sans FB" panose="020E0602020502020306" pitchFamily="34" charset="0"/>
              </a:rPr>
              <a:t>Línea III. Calidad Académica</a:t>
            </a:r>
            <a:endParaRPr lang="es-MX" sz="1600" dirty="0">
              <a:latin typeface="Berlin Sans FB" panose="020E0602020502020306" pitchFamily="34" charset="0"/>
            </a:endParaRPr>
          </a:p>
        </p:txBody>
      </p:sp>
      <p:graphicFrame>
        <p:nvGraphicFramePr>
          <p:cNvPr id="11" name="2 Tabla"/>
          <p:cNvGraphicFramePr>
            <a:graphicFrameLocks noGrp="1"/>
          </p:cNvGraphicFramePr>
          <p:nvPr>
            <p:extLst>
              <p:ext uri="{D42A27DB-BD31-4B8C-83A1-F6EECF244321}">
                <p14:modId xmlns:p14="http://schemas.microsoft.com/office/powerpoint/2010/main" val="2932169433"/>
              </p:ext>
            </p:extLst>
          </p:nvPr>
        </p:nvGraphicFramePr>
        <p:xfrm>
          <a:off x="118627" y="854191"/>
          <a:ext cx="6296027" cy="1478759"/>
        </p:xfrm>
        <a:graphic>
          <a:graphicData uri="http://schemas.openxmlformats.org/drawingml/2006/table">
            <a:tbl>
              <a:tblPr firstRow="1" bandRow="1">
                <a:tableStyleId>{21E4AEA4-8DFA-4A89-87EB-49C32662AFE0}</a:tableStyleId>
              </a:tblPr>
              <a:tblGrid>
                <a:gridCol w="2887809">
                  <a:extLst>
                    <a:ext uri="{9D8B030D-6E8A-4147-A177-3AD203B41FA5}">
                      <a16:colId xmlns:a16="http://schemas.microsoft.com/office/drawing/2014/main" val="1695331548"/>
                    </a:ext>
                  </a:extLst>
                </a:gridCol>
                <a:gridCol w="1960000">
                  <a:extLst>
                    <a:ext uri="{9D8B030D-6E8A-4147-A177-3AD203B41FA5}">
                      <a16:colId xmlns:a16="http://schemas.microsoft.com/office/drawing/2014/main" val="20000"/>
                    </a:ext>
                  </a:extLst>
                </a:gridCol>
                <a:gridCol w="1448218">
                  <a:extLst>
                    <a:ext uri="{9D8B030D-6E8A-4147-A177-3AD203B41FA5}">
                      <a16:colId xmlns:a16="http://schemas.microsoft.com/office/drawing/2014/main" val="20001"/>
                    </a:ext>
                  </a:extLst>
                </a:gridCol>
              </a:tblGrid>
              <a:tr h="309237">
                <a:tc>
                  <a:txBody>
                    <a:bodyPr/>
                    <a:lstStyle/>
                    <a:p>
                      <a:pPr marL="0" algn="ctr" defTabSz="914400" rtl="0" eaLnBrk="1" latinLnBrk="0" hangingPunct="1"/>
                      <a:r>
                        <a:rPr lang="es-MX" sz="1600" b="0" kern="1200" dirty="0" smtClean="0">
                          <a:solidFill>
                            <a:schemeClr val="lt1"/>
                          </a:solidFill>
                          <a:latin typeface="Berlin Sans FB" panose="020E0602020502020306" pitchFamily="34" charset="0"/>
                          <a:ea typeface="+mn-ea"/>
                          <a:cs typeface="+mn-cs"/>
                        </a:rPr>
                        <a:t>Resultado</a:t>
                      </a:r>
                    </a:p>
                  </a:txBody>
                  <a:tcPr/>
                </a:tc>
                <a:tc>
                  <a:txBody>
                    <a:bodyPr/>
                    <a:lstStyle/>
                    <a:p>
                      <a:pPr algn="ctr"/>
                      <a:r>
                        <a:rPr lang="es-MX" sz="1600" b="0" dirty="0" smtClean="0">
                          <a:solidFill>
                            <a:schemeClr val="lt1"/>
                          </a:solidFill>
                          <a:latin typeface="Berlin Sans FB" panose="020E0602020502020306" pitchFamily="34" charset="0"/>
                        </a:rPr>
                        <a:t>Medios</a:t>
                      </a:r>
                      <a:endParaRPr lang="es-MX" sz="1600" b="0" dirty="0" smtClean="0">
                        <a:solidFill>
                          <a:schemeClr val="accent6">
                            <a:lumMod val="50000"/>
                          </a:schemeClr>
                        </a:solidFill>
                        <a:latin typeface="Berlin Sans FB" panose="020E0602020502020306" pitchFamily="34" charset="0"/>
                      </a:endParaRPr>
                    </a:p>
                  </a:txBody>
                  <a:tcPr/>
                </a:tc>
                <a:tc>
                  <a:txBody>
                    <a:bodyPr/>
                    <a:lstStyle/>
                    <a:p>
                      <a:pPr algn="ctr"/>
                      <a:r>
                        <a:rPr lang="es-MX" sz="1600" b="0" dirty="0" smtClean="0">
                          <a:solidFill>
                            <a:schemeClr val="lt1"/>
                          </a:solidFill>
                          <a:latin typeface="Berlin Sans FB" panose="020E0602020502020306" pitchFamily="34" charset="0"/>
                        </a:rPr>
                        <a:t>Crecimiento</a:t>
                      </a:r>
                      <a:endParaRPr lang="es-MX" sz="1600" b="0" dirty="0">
                        <a:solidFill>
                          <a:schemeClr val="accent6">
                            <a:lumMod val="50000"/>
                          </a:schemeClr>
                        </a:solidFill>
                        <a:latin typeface="Berlin Sans FB" panose="020E0602020502020306" pitchFamily="34" charset="0"/>
                      </a:endParaRPr>
                    </a:p>
                  </a:txBody>
                  <a:tcPr/>
                </a:tc>
                <a:extLst>
                  <a:ext uri="{0D108BD9-81ED-4DB2-BD59-A6C34878D82A}">
                    <a16:rowId xmlns:a16="http://schemas.microsoft.com/office/drawing/2014/main" val="10000"/>
                  </a:ext>
                </a:extLst>
              </a:tr>
              <a:tr h="1143479">
                <a:tc>
                  <a:txBody>
                    <a:bodyPr/>
                    <a:lstStyle/>
                    <a:p>
                      <a:pPr algn="l"/>
                      <a:r>
                        <a:rPr lang="es-ES" sz="1600" b="0" kern="1200" dirty="0" smtClean="0">
                          <a:solidFill>
                            <a:schemeClr val="accent2">
                              <a:lumMod val="50000"/>
                            </a:schemeClr>
                          </a:solidFill>
                          <a:latin typeface="Berlin Sans FB" panose="020E0602020502020306" pitchFamily="34" charset="0"/>
                          <a:ea typeface="+mn-ea"/>
                          <a:cs typeface="+mn-cs"/>
                        </a:rPr>
                        <a:t>Invitación de 4 profesores visitantes en verano 2017 a impartir materias a nuestros alumnos</a:t>
                      </a:r>
                      <a:endParaRPr lang="es-MX" sz="1600" b="0" kern="1200" dirty="0" smtClean="0">
                        <a:solidFill>
                          <a:schemeClr val="accent2">
                            <a:lumMod val="50000"/>
                          </a:schemeClr>
                        </a:solidFill>
                        <a:latin typeface="Berlin Sans FB" panose="020E0602020502020306" pitchFamily="34" charset="0"/>
                        <a:ea typeface="+mn-ea"/>
                        <a:cs typeface="+mn-cs"/>
                      </a:endParaRPr>
                    </a:p>
                  </a:txBody>
                  <a:tcPr/>
                </a:tc>
                <a:tc>
                  <a:txBody>
                    <a:bodyPr/>
                    <a:lstStyle/>
                    <a:p>
                      <a:pPr marL="285750" indent="-285750" algn="l">
                        <a:buFont typeface="Arial" panose="020B0604020202020204" pitchFamily="34" charset="0"/>
                        <a:buChar char="•"/>
                      </a:pPr>
                      <a:r>
                        <a:rPr lang="es-MX" sz="1600" b="0" dirty="0" smtClean="0">
                          <a:solidFill>
                            <a:schemeClr val="accent2">
                              <a:lumMod val="50000"/>
                            </a:schemeClr>
                          </a:solidFill>
                          <a:latin typeface="Berlin Sans FB" panose="020E0602020502020306" pitchFamily="34" charset="0"/>
                        </a:rPr>
                        <a:t>Invitación</a:t>
                      </a:r>
                      <a:r>
                        <a:rPr lang="es-MX" sz="1600" b="0" baseline="0" dirty="0" smtClean="0">
                          <a:solidFill>
                            <a:schemeClr val="accent2">
                              <a:lumMod val="50000"/>
                            </a:schemeClr>
                          </a:solidFill>
                          <a:latin typeface="Berlin Sans FB" panose="020E0602020502020306" pitchFamily="34" charset="0"/>
                        </a:rPr>
                        <a:t> a través de consulados, CONAHEC. </a:t>
                      </a:r>
                      <a:endParaRPr lang="es-MX" sz="1600" b="0" dirty="0" smtClean="0">
                        <a:solidFill>
                          <a:schemeClr val="accent2">
                            <a:lumMod val="50000"/>
                          </a:schemeClr>
                        </a:solidFill>
                        <a:latin typeface="Berlin Sans FB" panose="020E0602020502020306" pitchFamily="34" charset="0"/>
                      </a:endParaRPr>
                    </a:p>
                  </a:txBody>
                  <a:tcPr/>
                </a:tc>
                <a:tc>
                  <a:txBody>
                    <a:bodyPr/>
                    <a:lstStyle/>
                    <a:p>
                      <a:pPr marL="0" indent="0">
                        <a:buNone/>
                      </a:pPr>
                      <a:r>
                        <a:rPr lang="es-MX" sz="1800" b="0" baseline="0" dirty="0" smtClean="0">
                          <a:solidFill>
                            <a:schemeClr val="accent2">
                              <a:lumMod val="50000"/>
                            </a:schemeClr>
                          </a:solidFill>
                          <a:latin typeface="Berlin Sans FB" panose="020E0602020502020306" pitchFamily="34" charset="0"/>
                        </a:rPr>
                        <a:t>50%</a:t>
                      </a:r>
                    </a:p>
                  </a:txBody>
                  <a:tcPr/>
                </a:tc>
                <a:extLst>
                  <a:ext uri="{0D108BD9-81ED-4DB2-BD59-A6C34878D82A}">
                    <a16:rowId xmlns:a16="http://schemas.microsoft.com/office/drawing/2014/main" val="10001"/>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3031460165"/>
              </p:ext>
            </p:extLst>
          </p:nvPr>
        </p:nvGraphicFramePr>
        <p:xfrm>
          <a:off x="118628" y="4487801"/>
          <a:ext cx="6795655" cy="1752600"/>
        </p:xfrm>
        <a:graphic>
          <a:graphicData uri="http://schemas.openxmlformats.org/drawingml/2006/table">
            <a:tbl>
              <a:tblPr firstRow="1" bandRow="1">
                <a:tableStyleId>{21E4AEA4-8DFA-4A89-87EB-49C32662AFE0}</a:tableStyleId>
              </a:tblPr>
              <a:tblGrid>
                <a:gridCol w="1212274">
                  <a:extLst>
                    <a:ext uri="{9D8B030D-6E8A-4147-A177-3AD203B41FA5}">
                      <a16:colId xmlns:a16="http://schemas.microsoft.com/office/drawing/2014/main" val="535606948"/>
                    </a:ext>
                  </a:extLst>
                </a:gridCol>
                <a:gridCol w="1537854">
                  <a:extLst>
                    <a:ext uri="{9D8B030D-6E8A-4147-A177-3AD203B41FA5}">
                      <a16:colId xmlns:a16="http://schemas.microsoft.com/office/drawing/2014/main" val="834459502"/>
                    </a:ext>
                  </a:extLst>
                </a:gridCol>
                <a:gridCol w="2022764">
                  <a:extLst>
                    <a:ext uri="{9D8B030D-6E8A-4147-A177-3AD203B41FA5}">
                      <a16:colId xmlns:a16="http://schemas.microsoft.com/office/drawing/2014/main" val="3183807793"/>
                    </a:ext>
                  </a:extLst>
                </a:gridCol>
                <a:gridCol w="2022763">
                  <a:extLst>
                    <a:ext uri="{9D8B030D-6E8A-4147-A177-3AD203B41FA5}">
                      <a16:colId xmlns:a16="http://schemas.microsoft.com/office/drawing/2014/main" val="889402651"/>
                    </a:ext>
                  </a:extLst>
                </a:gridCol>
              </a:tblGrid>
              <a:tr h="370840">
                <a:tc>
                  <a:txBody>
                    <a:bodyPr/>
                    <a:lstStyle/>
                    <a:p>
                      <a:r>
                        <a:rPr lang="es-MX" dirty="0" smtClean="0"/>
                        <a:t>AÑO</a:t>
                      </a:r>
                      <a:endParaRPr lang="es-MX" dirty="0"/>
                    </a:p>
                  </a:txBody>
                  <a:tcPr/>
                </a:tc>
                <a:tc>
                  <a:txBody>
                    <a:bodyPr/>
                    <a:lstStyle/>
                    <a:p>
                      <a:r>
                        <a:rPr lang="es-MX" dirty="0" smtClean="0"/>
                        <a:t>ESCUELA</a:t>
                      </a:r>
                      <a:endParaRPr lang="es-MX" dirty="0"/>
                    </a:p>
                  </a:txBody>
                  <a:tcPr/>
                </a:tc>
                <a:tc>
                  <a:txBody>
                    <a:bodyPr/>
                    <a:lstStyle/>
                    <a:p>
                      <a:r>
                        <a:rPr lang="es-MX" dirty="0" smtClean="0"/>
                        <a:t>PROFESOR</a:t>
                      </a:r>
                      <a:endParaRPr lang="es-MX" dirty="0"/>
                    </a:p>
                  </a:txBody>
                  <a:tcPr/>
                </a:tc>
                <a:tc>
                  <a:txBody>
                    <a:bodyPr/>
                    <a:lstStyle/>
                    <a:p>
                      <a:r>
                        <a:rPr lang="es-MX" dirty="0" smtClean="0"/>
                        <a:t>Número de alumnos</a:t>
                      </a:r>
                      <a:r>
                        <a:rPr lang="es-MX" baseline="0" dirty="0" smtClean="0"/>
                        <a:t> </a:t>
                      </a:r>
                      <a:endParaRPr lang="es-MX" dirty="0"/>
                    </a:p>
                  </a:txBody>
                  <a:tcPr/>
                </a:tc>
                <a:extLst>
                  <a:ext uri="{0D108BD9-81ED-4DB2-BD59-A6C34878D82A}">
                    <a16:rowId xmlns:a16="http://schemas.microsoft.com/office/drawing/2014/main" val="3954498277"/>
                  </a:ext>
                </a:extLst>
              </a:tr>
              <a:tr h="370840">
                <a:tc>
                  <a:txBody>
                    <a:bodyPr/>
                    <a:lstStyle/>
                    <a:p>
                      <a:r>
                        <a:rPr lang="es-MX" sz="1800" b="0" kern="1200" dirty="0" smtClean="0">
                          <a:solidFill>
                            <a:schemeClr val="accent2">
                              <a:lumMod val="50000"/>
                            </a:schemeClr>
                          </a:solidFill>
                          <a:latin typeface="Berlin Sans FB" panose="020E0602020502020306" pitchFamily="34" charset="0"/>
                          <a:ea typeface="+mn-ea"/>
                          <a:cs typeface="+mn-cs"/>
                        </a:rPr>
                        <a:t>2016-40</a:t>
                      </a:r>
                      <a:endParaRPr lang="es-MX" sz="18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800" b="0" kern="1200" dirty="0" smtClean="0">
                          <a:solidFill>
                            <a:schemeClr val="accent2">
                              <a:lumMod val="50000"/>
                            </a:schemeClr>
                          </a:solidFill>
                          <a:latin typeface="Berlin Sans FB" panose="020E0602020502020306" pitchFamily="34" charset="0"/>
                          <a:ea typeface="+mn-ea"/>
                          <a:cs typeface="+mn-cs"/>
                        </a:rPr>
                        <a:t>Comunicación</a:t>
                      </a:r>
                      <a:endParaRPr lang="es-MX" sz="18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800" b="0" kern="1200" dirty="0" smtClean="0">
                          <a:solidFill>
                            <a:schemeClr val="accent2">
                              <a:lumMod val="50000"/>
                            </a:schemeClr>
                          </a:solidFill>
                          <a:latin typeface="Berlin Sans FB" panose="020E0602020502020306" pitchFamily="34" charset="0"/>
                          <a:ea typeface="+mn-ea"/>
                          <a:cs typeface="+mn-cs"/>
                        </a:rPr>
                        <a:t>Dra. Diane Davis. </a:t>
                      </a:r>
                      <a:endParaRPr lang="es-MX" sz="18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800" b="0" kern="1200" dirty="0" smtClean="0">
                          <a:solidFill>
                            <a:schemeClr val="accent2">
                              <a:lumMod val="50000"/>
                            </a:schemeClr>
                          </a:solidFill>
                          <a:latin typeface="Berlin Sans FB" panose="020E0602020502020306" pitchFamily="34" charset="0"/>
                          <a:ea typeface="+mn-ea"/>
                          <a:cs typeface="+mn-cs"/>
                        </a:rPr>
                        <a:t>9</a:t>
                      </a:r>
                      <a:endParaRPr lang="es-MX" sz="1800" b="0" kern="1200" dirty="0">
                        <a:solidFill>
                          <a:schemeClr val="accent2">
                            <a:lumMod val="50000"/>
                          </a:schemeClr>
                        </a:solidFill>
                        <a:latin typeface="Berlin Sans FB" panose="020E0602020502020306" pitchFamily="34" charset="0"/>
                        <a:ea typeface="+mn-ea"/>
                        <a:cs typeface="+mn-cs"/>
                      </a:endParaRPr>
                    </a:p>
                  </a:txBody>
                  <a:tcPr/>
                </a:tc>
                <a:extLst>
                  <a:ext uri="{0D108BD9-81ED-4DB2-BD59-A6C34878D82A}">
                    <a16:rowId xmlns:a16="http://schemas.microsoft.com/office/drawing/2014/main" val="2034578721"/>
                  </a:ext>
                </a:extLst>
              </a:tr>
              <a:tr h="370840">
                <a:tc>
                  <a:txBody>
                    <a:bodyPr/>
                    <a:lstStyle/>
                    <a:p>
                      <a:r>
                        <a:rPr lang="es-MX" sz="1800" b="0" kern="1200" dirty="0" smtClean="0">
                          <a:solidFill>
                            <a:schemeClr val="accent2">
                              <a:lumMod val="50000"/>
                            </a:schemeClr>
                          </a:solidFill>
                          <a:latin typeface="Berlin Sans FB" panose="020E0602020502020306" pitchFamily="34" charset="0"/>
                          <a:ea typeface="+mn-ea"/>
                          <a:cs typeface="+mn-cs"/>
                        </a:rPr>
                        <a:t>2017-40</a:t>
                      </a:r>
                      <a:endParaRPr lang="es-MX" sz="18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800" b="0" kern="1200" dirty="0" smtClean="0">
                          <a:solidFill>
                            <a:schemeClr val="accent2">
                              <a:lumMod val="50000"/>
                            </a:schemeClr>
                          </a:solidFill>
                          <a:latin typeface="Berlin Sans FB" panose="020E0602020502020306" pitchFamily="34" charset="0"/>
                          <a:ea typeface="+mn-ea"/>
                          <a:cs typeface="+mn-cs"/>
                        </a:rPr>
                        <a:t>Negocios</a:t>
                      </a:r>
                      <a:endParaRPr lang="es-MX" sz="18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800" b="0" kern="1200" dirty="0" smtClean="0">
                          <a:solidFill>
                            <a:schemeClr val="accent2">
                              <a:lumMod val="50000"/>
                            </a:schemeClr>
                          </a:solidFill>
                          <a:latin typeface="Berlin Sans FB" panose="020E0602020502020306" pitchFamily="34" charset="0"/>
                          <a:ea typeface="+mn-ea"/>
                          <a:cs typeface="+mn-cs"/>
                        </a:rPr>
                        <a:t>Dr. Scott Harris</a:t>
                      </a:r>
                      <a:endParaRPr lang="es-MX" sz="18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800" b="0" kern="1200" dirty="0" smtClean="0">
                          <a:solidFill>
                            <a:schemeClr val="accent2">
                              <a:lumMod val="50000"/>
                            </a:schemeClr>
                          </a:solidFill>
                          <a:latin typeface="Berlin Sans FB" panose="020E0602020502020306" pitchFamily="34" charset="0"/>
                          <a:ea typeface="+mn-ea"/>
                          <a:cs typeface="+mn-cs"/>
                        </a:rPr>
                        <a:t>22</a:t>
                      </a:r>
                      <a:endParaRPr lang="es-MX" sz="1800" b="0" kern="1200" dirty="0">
                        <a:solidFill>
                          <a:schemeClr val="accent2">
                            <a:lumMod val="50000"/>
                          </a:schemeClr>
                        </a:solidFill>
                        <a:latin typeface="Berlin Sans FB" panose="020E0602020502020306" pitchFamily="34" charset="0"/>
                        <a:ea typeface="+mn-ea"/>
                        <a:cs typeface="+mn-cs"/>
                      </a:endParaRPr>
                    </a:p>
                  </a:txBody>
                  <a:tcPr/>
                </a:tc>
                <a:extLst>
                  <a:ext uri="{0D108BD9-81ED-4DB2-BD59-A6C34878D82A}">
                    <a16:rowId xmlns:a16="http://schemas.microsoft.com/office/drawing/2014/main" val="1484412481"/>
                  </a:ext>
                </a:extLst>
              </a:tr>
              <a:tr h="370840">
                <a:tc>
                  <a:txBody>
                    <a:bodyPr/>
                    <a:lstStyle/>
                    <a:p>
                      <a:r>
                        <a:rPr lang="es-MX" sz="1800" b="0" kern="1200" dirty="0" smtClean="0">
                          <a:solidFill>
                            <a:schemeClr val="accent2">
                              <a:lumMod val="50000"/>
                            </a:schemeClr>
                          </a:solidFill>
                          <a:latin typeface="Berlin Sans FB" panose="020E0602020502020306" pitchFamily="34" charset="0"/>
                          <a:ea typeface="+mn-ea"/>
                          <a:cs typeface="+mn-cs"/>
                        </a:rPr>
                        <a:t>2017-40</a:t>
                      </a:r>
                      <a:endParaRPr lang="es-MX" sz="18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800" b="0" kern="1200" dirty="0" smtClean="0">
                          <a:solidFill>
                            <a:schemeClr val="accent2">
                              <a:lumMod val="50000"/>
                            </a:schemeClr>
                          </a:solidFill>
                          <a:latin typeface="Berlin Sans FB" panose="020E0602020502020306" pitchFamily="34" charset="0"/>
                          <a:ea typeface="+mn-ea"/>
                          <a:cs typeface="+mn-cs"/>
                        </a:rPr>
                        <a:t>Psicología</a:t>
                      </a:r>
                      <a:endParaRPr lang="es-MX" sz="18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800" b="0" kern="1200" dirty="0" smtClean="0">
                          <a:solidFill>
                            <a:schemeClr val="accent2">
                              <a:lumMod val="50000"/>
                            </a:schemeClr>
                          </a:solidFill>
                          <a:latin typeface="Berlin Sans FB" panose="020E0602020502020306" pitchFamily="34" charset="0"/>
                          <a:ea typeface="+mn-ea"/>
                          <a:cs typeface="+mn-cs"/>
                        </a:rPr>
                        <a:t>Dra. Heidi Dobish</a:t>
                      </a:r>
                      <a:endParaRPr lang="es-MX" sz="18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800" b="0" kern="1200" dirty="0" smtClean="0">
                          <a:solidFill>
                            <a:schemeClr val="accent2">
                              <a:lumMod val="50000"/>
                            </a:schemeClr>
                          </a:solidFill>
                          <a:latin typeface="Berlin Sans FB" panose="020E0602020502020306" pitchFamily="34" charset="0"/>
                          <a:ea typeface="+mn-ea"/>
                          <a:cs typeface="+mn-cs"/>
                        </a:rPr>
                        <a:t>7</a:t>
                      </a:r>
                      <a:endParaRPr lang="es-MX" sz="1800" b="0" kern="1200" dirty="0">
                        <a:solidFill>
                          <a:schemeClr val="accent2">
                            <a:lumMod val="50000"/>
                          </a:schemeClr>
                        </a:solidFill>
                        <a:latin typeface="Berlin Sans FB" panose="020E0602020502020306" pitchFamily="34" charset="0"/>
                        <a:ea typeface="+mn-ea"/>
                        <a:cs typeface="+mn-cs"/>
                      </a:endParaRPr>
                    </a:p>
                  </a:txBody>
                  <a:tcPr/>
                </a:tc>
                <a:extLst>
                  <a:ext uri="{0D108BD9-81ED-4DB2-BD59-A6C34878D82A}">
                    <a16:rowId xmlns:a16="http://schemas.microsoft.com/office/drawing/2014/main" val="207476665"/>
                  </a:ext>
                </a:extLst>
              </a:tr>
            </a:tbl>
          </a:graphicData>
        </a:graphic>
      </p:graphicFrame>
      <p:sp>
        <p:nvSpPr>
          <p:cNvPr id="9" name="Rectángulo 8"/>
          <p:cNvSpPr/>
          <p:nvPr/>
        </p:nvSpPr>
        <p:spPr>
          <a:xfrm>
            <a:off x="5610814" y="1833274"/>
            <a:ext cx="3234690" cy="25270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7023" y="1960735"/>
            <a:ext cx="2962275" cy="1874988"/>
          </a:xfrm>
          <a:prstGeom prst="rect">
            <a:avLst/>
          </a:prstGeom>
        </p:spPr>
      </p:pic>
      <p:sp>
        <p:nvSpPr>
          <p:cNvPr id="2" name="CuadroTexto 1"/>
          <p:cNvSpPr txBox="1"/>
          <p:nvPr/>
        </p:nvSpPr>
        <p:spPr>
          <a:xfrm>
            <a:off x="5809176" y="3883984"/>
            <a:ext cx="3036328" cy="492443"/>
          </a:xfrm>
          <a:prstGeom prst="rect">
            <a:avLst/>
          </a:prstGeom>
          <a:noFill/>
        </p:spPr>
        <p:txBody>
          <a:bodyPr wrap="square" rtlCol="0">
            <a:spAutoFit/>
          </a:bodyPr>
          <a:lstStyle/>
          <a:p>
            <a:r>
              <a:rPr lang="es-MX" sz="1400" dirty="0">
                <a:solidFill>
                  <a:schemeClr val="accent2">
                    <a:lumMod val="50000"/>
                  </a:schemeClr>
                </a:solidFill>
                <a:latin typeface="Berlin Sans FB" panose="020E0602020502020306" pitchFamily="34" charset="0"/>
              </a:rPr>
              <a:t>Dr. Scott Harris, </a:t>
            </a:r>
            <a:r>
              <a:rPr lang="es-MX" sz="1400" dirty="0" smtClean="0">
                <a:solidFill>
                  <a:schemeClr val="accent2">
                    <a:lumMod val="50000"/>
                  </a:schemeClr>
                </a:solidFill>
                <a:latin typeface="Berlin Sans FB" panose="020E0602020502020306" pitchFamily="34" charset="0"/>
              </a:rPr>
              <a:t>MSUB</a:t>
            </a:r>
          </a:p>
          <a:p>
            <a:r>
              <a:rPr lang="es-MX" sz="1200" dirty="0" smtClean="0">
                <a:solidFill>
                  <a:schemeClr val="accent2">
                    <a:lumMod val="50000"/>
                  </a:schemeClr>
                </a:solidFill>
                <a:latin typeface="Berlin Sans FB" panose="020E0602020502020306" pitchFamily="34" charset="0"/>
              </a:rPr>
              <a:t>Impartiendo clase, Escuela de Negocios </a:t>
            </a:r>
            <a:endParaRPr lang="es-MX" sz="1200" dirty="0">
              <a:solidFill>
                <a:schemeClr val="accent2">
                  <a:lumMod val="50000"/>
                </a:schemeClr>
              </a:solidFill>
              <a:latin typeface="Berlin Sans FB" panose="020E0602020502020306" pitchFamily="34" charset="0"/>
            </a:endParaRPr>
          </a:p>
        </p:txBody>
      </p:sp>
    </p:spTree>
    <p:extLst>
      <p:ext uri="{BB962C8B-B14F-4D97-AF65-F5344CB8AC3E}">
        <p14:creationId xmlns:p14="http://schemas.microsoft.com/office/powerpoint/2010/main" val="391092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96982"/>
            <a:ext cx="2646218" cy="5403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Berlin Sans FB" panose="020E0602020502020306" pitchFamily="34" charset="0"/>
              </a:rPr>
              <a:t>Línea III. Calidad Académica</a:t>
            </a:r>
            <a:endParaRPr lang="es-MX" sz="1600" dirty="0">
              <a:latin typeface="Berlin Sans FB" panose="020E0602020502020306" pitchFamily="34" charset="0"/>
            </a:endParaRPr>
          </a:p>
        </p:txBody>
      </p:sp>
      <p:sp>
        <p:nvSpPr>
          <p:cNvPr id="9" name="Rectángulo 8"/>
          <p:cNvSpPr/>
          <p:nvPr/>
        </p:nvSpPr>
        <p:spPr>
          <a:xfrm>
            <a:off x="5486400" y="1352549"/>
            <a:ext cx="3429000" cy="37623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2 Tabla"/>
          <p:cNvGraphicFramePr>
            <a:graphicFrameLocks noGrp="1"/>
          </p:cNvGraphicFramePr>
          <p:nvPr>
            <p:extLst>
              <p:ext uri="{D42A27DB-BD31-4B8C-83A1-F6EECF244321}">
                <p14:modId xmlns:p14="http://schemas.microsoft.com/office/powerpoint/2010/main" val="2190314313"/>
              </p:ext>
            </p:extLst>
          </p:nvPr>
        </p:nvGraphicFramePr>
        <p:xfrm>
          <a:off x="393555" y="2009774"/>
          <a:ext cx="4759469" cy="1600201"/>
        </p:xfrm>
        <a:graphic>
          <a:graphicData uri="http://schemas.openxmlformats.org/drawingml/2006/table">
            <a:tbl>
              <a:tblPr firstRow="1" bandRow="1">
                <a:tableStyleId>{21E4AEA4-8DFA-4A89-87EB-49C32662AFE0}</a:tableStyleId>
              </a:tblPr>
              <a:tblGrid>
                <a:gridCol w="1559070">
                  <a:extLst>
                    <a:ext uri="{9D8B030D-6E8A-4147-A177-3AD203B41FA5}">
                      <a16:colId xmlns:a16="http://schemas.microsoft.com/office/drawing/2014/main" val="1695331548"/>
                    </a:ext>
                  </a:extLst>
                </a:gridCol>
                <a:gridCol w="1838082">
                  <a:extLst>
                    <a:ext uri="{9D8B030D-6E8A-4147-A177-3AD203B41FA5}">
                      <a16:colId xmlns:a16="http://schemas.microsoft.com/office/drawing/2014/main" val="20000"/>
                    </a:ext>
                  </a:extLst>
                </a:gridCol>
                <a:gridCol w="1362317">
                  <a:extLst>
                    <a:ext uri="{9D8B030D-6E8A-4147-A177-3AD203B41FA5}">
                      <a16:colId xmlns:a16="http://schemas.microsoft.com/office/drawing/2014/main" val="1984375502"/>
                    </a:ext>
                  </a:extLst>
                </a:gridCol>
              </a:tblGrid>
              <a:tr h="357692">
                <a:tc>
                  <a:txBody>
                    <a:bodyPr/>
                    <a:lstStyle/>
                    <a:p>
                      <a:pPr marL="0" algn="ctr" defTabSz="914400" rtl="0" eaLnBrk="1" latinLnBrk="0" hangingPunct="1"/>
                      <a:r>
                        <a:rPr lang="es-MX" sz="1600" b="0" kern="1200" dirty="0" smtClean="0">
                          <a:solidFill>
                            <a:schemeClr val="lt1"/>
                          </a:solidFill>
                          <a:latin typeface="Berlin Sans FB" panose="020E0602020502020306" pitchFamily="34" charset="0"/>
                          <a:ea typeface="+mn-ea"/>
                          <a:cs typeface="+mn-cs"/>
                        </a:rPr>
                        <a:t>Resultado</a:t>
                      </a:r>
                    </a:p>
                  </a:txBody>
                  <a:tcPr/>
                </a:tc>
                <a:tc>
                  <a:txBody>
                    <a:bodyPr/>
                    <a:lstStyle/>
                    <a:p>
                      <a:pPr algn="ctr"/>
                      <a:r>
                        <a:rPr lang="es-MX" sz="1600" b="0" dirty="0" smtClean="0">
                          <a:solidFill>
                            <a:schemeClr val="lt1"/>
                          </a:solidFill>
                          <a:latin typeface="Berlin Sans FB" panose="020E0602020502020306" pitchFamily="34" charset="0"/>
                        </a:rPr>
                        <a:t>Medios</a:t>
                      </a:r>
                      <a:endParaRPr lang="es-MX" sz="1600" b="0" dirty="0" smtClean="0">
                        <a:solidFill>
                          <a:schemeClr val="accent6">
                            <a:lumMod val="50000"/>
                          </a:schemeClr>
                        </a:solidFill>
                        <a:latin typeface="Berlin Sans FB" panose="020E0602020502020306" pitchFamily="34" charset="0"/>
                      </a:endParaRPr>
                    </a:p>
                  </a:txBody>
                  <a:tcPr/>
                </a:tc>
                <a:tc>
                  <a:txBody>
                    <a:bodyPr/>
                    <a:lstStyle/>
                    <a:p>
                      <a:pPr algn="ctr"/>
                      <a:r>
                        <a:rPr lang="es-MX" sz="1600" b="0" dirty="0" smtClean="0">
                          <a:solidFill>
                            <a:schemeClr val="lt1"/>
                          </a:solidFill>
                          <a:latin typeface="Berlin Sans FB" panose="020E0602020502020306" pitchFamily="34" charset="0"/>
                        </a:rPr>
                        <a:t>Impacto</a:t>
                      </a:r>
                      <a:endParaRPr lang="es-MX" sz="1600" b="0" dirty="0" smtClean="0">
                        <a:solidFill>
                          <a:schemeClr val="accent6">
                            <a:lumMod val="50000"/>
                          </a:schemeClr>
                        </a:solidFill>
                        <a:latin typeface="Berlin Sans FB" panose="020E0602020502020306" pitchFamily="34" charset="0"/>
                      </a:endParaRPr>
                    </a:p>
                  </a:txBody>
                  <a:tcPr/>
                </a:tc>
                <a:extLst>
                  <a:ext uri="{0D108BD9-81ED-4DB2-BD59-A6C34878D82A}">
                    <a16:rowId xmlns:a16="http://schemas.microsoft.com/office/drawing/2014/main" val="10000"/>
                  </a:ext>
                </a:extLst>
              </a:tr>
              <a:tr h="1242509">
                <a:tc>
                  <a:txBody>
                    <a:bodyPr/>
                    <a:lstStyle/>
                    <a:p>
                      <a:pPr algn="l"/>
                      <a:r>
                        <a:rPr lang="es-ES" sz="1400" b="0" kern="1200" dirty="0" smtClean="0">
                          <a:solidFill>
                            <a:schemeClr val="accent2">
                              <a:lumMod val="50000"/>
                            </a:schemeClr>
                          </a:solidFill>
                          <a:latin typeface="Berlin Sans FB" panose="020E0602020502020306" pitchFamily="34" charset="0"/>
                          <a:ea typeface="+mn-ea"/>
                          <a:cs typeface="+mn-cs"/>
                        </a:rPr>
                        <a:t>Promocionar con el fin de incrementar las clases COIL en las escuelas</a:t>
                      </a:r>
                      <a:endParaRPr lang="es-MX" sz="1400" b="0" kern="1200" dirty="0" smtClean="0">
                        <a:solidFill>
                          <a:schemeClr val="accent2">
                            <a:lumMod val="50000"/>
                          </a:schemeClr>
                        </a:solidFill>
                        <a:latin typeface="Berlin Sans FB" panose="020E0602020502020306" pitchFamily="34" charset="0"/>
                        <a:ea typeface="+mn-ea"/>
                        <a:cs typeface="+mn-cs"/>
                      </a:endParaRPr>
                    </a:p>
                  </a:txBody>
                  <a:tcPr/>
                </a:tc>
                <a:tc>
                  <a:txBody>
                    <a:bodyPr/>
                    <a:lstStyle/>
                    <a:p>
                      <a:pPr marL="0" indent="0" algn="l">
                        <a:buFont typeface="Arial" panose="020B0604020202020204" pitchFamily="34" charset="0"/>
                        <a:buNone/>
                      </a:pPr>
                      <a:r>
                        <a:rPr lang="es-ES" sz="1400" b="0" dirty="0" smtClean="0">
                          <a:solidFill>
                            <a:schemeClr val="accent2">
                              <a:lumMod val="50000"/>
                            </a:schemeClr>
                          </a:solidFill>
                          <a:latin typeface="Berlin Sans FB" panose="020E0602020502020306" pitchFamily="34" charset="0"/>
                        </a:rPr>
                        <a:t>Conferencia sobre beneficios  del programa de COIL a las escuelas. </a:t>
                      </a:r>
                    </a:p>
                    <a:p>
                      <a:pPr marL="0" indent="0" algn="l">
                        <a:buFont typeface="Arial" panose="020B0604020202020204" pitchFamily="34" charset="0"/>
                        <a:buNone/>
                      </a:pPr>
                      <a:r>
                        <a:rPr lang="es-ES" sz="1400" b="0" dirty="0" smtClean="0">
                          <a:solidFill>
                            <a:schemeClr val="accent2">
                              <a:lumMod val="50000"/>
                            </a:schemeClr>
                          </a:solidFill>
                          <a:latin typeface="Berlin Sans FB" panose="020E0602020502020306" pitchFamily="34" charset="0"/>
                        </a:rPr>
                        <a:t> Verano</a:t>
                      </a:r>
                      <a:r>
                        <a:rPr lang="es-ES" sz="1400" b="0" baseline="0" dirty="0" smtClean="0">
                          <a:solidFill>
                            <a:schemeClr val="accent2">
                              <a:lumMod val="50000"/>
                            </a:schemeClr>
                          </a:solidFill>
                          <a:latin typeface="Berlin Sans FB" panose="020E0602020502020306" pitchFamily="34" charset="0"/>
                        </a:rPr>
                        <a:t> 2017</a:t>
                      </a:r>
                      <a:endParaRPr lang="es-MX" sz="1400" b="0" dirty="0" smtClean="0">
                        <a:solidFill>
                          <a:schemeClr val="accent2">
                            <a:lumMod val="50000"/>
                          </a:schemeClr>
                        </a:solidFill>
                        <a:latin typeface="Berlin Sans FB" panose="020E0602020502020306" pitchFamily="34" charset="0"/>
                      </a:endParaRPr>
                    </a:p>
                  </a:txBody>
                  <a:tcPr/>
                </a:tc>
                <a:tc>
                  <a:txBody>
                    <a:bodyPr/>
                    <a:lstStyle/>
                    <a:p>
                      <a:pPr marL="0" indent="0" algn="l">
                        <a:buFont typeface="Arial" panose="020B0604020202020204" pitchFamily="34" charset="0"/>
                        <a:buNone/>
                      </a:pPr>
                      <a:r>
                        <a:rPr lang="es-MX" sz="1400" b="0" dirty="0" smtClean="0">
                          <a:solidFill>
                            <a:schemeClr val="accent2">
                              <a:lumMod val="50000"/>
                            </a:schemeClr>
                          </a:solidFill>
                          <a:latin typeface="Berlin Sans FB" panose="020E0602020502020306" pitchFamily="34" charset="0"/>
                        </a:rPr>
                        <a:t>16 profesores</a:t>
                      </a:r>
                    </a:p>
                  </a:txBody>
                  <a:tcPr/>
                </a:tc>
                <a:extLst>
                  <a:ext uri="{0D108BD9-81ED-4DB2-BD59-A6C34878D82A}">
                    <a16:rowId xmlns:a16="http://schemas.microsoft.com/office/drawing/2014/main" val="10001"/>
                  </a:ext>
                </a:extLst>
              </a:tr>
            </a:tbl>
          </a:graphicData>
        </a:graphic>
      </p:graphicFrame>
      <p:pic>
        <p:nvPicPr>
          <p:cNvPr id="7" name="0 Imagen"/>
          <p:cNvPicPr/>
          <p:nvPr/>
        </p:nvPicPr>
        <p:blipFill rotWithShape="1">
          <a:blip r:embed="rId3" cstate="print">
            <a:extLst>
              <a:ext uri="{28A0092B-C50C-407E-A947-70E740481C1C}">
                <a14:useLocalDpi xmlns:a14="http://schemas.microsoft.com/office/drawing/2010/main" val="0"/>
              </a:ext>
            </a:extLst>
          </a:blip>
          <a:srcRect l="24436" t="1955" r="14510" b="3909"/>
          <a:stretch/>
        </p:blipFill>
        <p:spPr bwMode="auto">
          <a:xfrm>
            <a:off x="5909836" y="1457325"/>
            <a:ext cx="2582127" cy="3086100"/>
          </a:xfrm>
          <a:prstGeom prst="rect">
            <a:avLst/>
          </a:prstGeom>
          <a:ln>
            <a:noFill/>
          </a:ln>
          <a:extLst>
            <a:ext uri="{53640926-AAD7-44D8-BBD7-CCE9431645EC}">
              <a14:shadowObscured xmlns:a14="http://schemas.microsoft.com/office/drawing/2010/main"/>
            </a:ext>
          </a:extLst>
        </p:spPr>
      </p:pic>
      <p:sp>
        <p:nvSpPr>
          <p:cNvPr id="8" name="1 CuadroTexto"/>
          <p:cNvSpPr txBox="1"/>
          <p:nvPr/>
        </p:nvSpPr>
        <p:spPr>
          <a:xfrm>
            <a:off x="6027270" y="4684037"/>
            <a:ext cx="2678580" cy="430887"/>
          </a:xfrm>
          <a:prstGeom prst="rect">
            <a:avLst/>
          </a:prstGeom>
          <a:noFill/>
        </p:spPr>
        <p:txBody>
          <a:bodyPr wrap="square" rtlCol="0">
            <a:spAutoFit/>
          </a:bodyPr>
          <a:lstStyle/>
          <a:p>
            <a:r>
              <a:rPr lang="es-MX" sz="1100" dirty="0">
                <a:solidFill>
                  <a:schemeClr val="accent2">
                    <a:lumMod val="50000"/>
                  </a:schemeClr>
                </a:solidFill>
                <a:latin typeface="Berlin Sans FB" panose="020E0602020502020306" pitchFamily="34" charset="0"/>
              </a:rPr>
              <a:t>Dra. Megan Gibbons de </a:t>
            </a:r>
            <a:r>
              <a:rPr lang="es-MX" sz="1100" dirty="0" err="1">
                <a:solidFill>
                  <a:schemeClr val="accent2">
                    <a:lumMod val="50000"/>
                  </a:schemeClr>
                </a:solidFill>
                <a:latin typeface="Berlin Sans FB" panose="020E0602020502020306" pitchFamily="34" charset="0"/>
              </a:rPr>
              <a:t>Glenville</a:t>
            </a:r>
            <a:r>
              <a:rPr lang="es-MX" sz="1100" dirty="0">
                <a:solidFill>
                  <a:schemeClr val="accent2">
                    <a:lumMod val="50000"/>
                  </a:schemeClr>
                </a:solidFill>
                <a:latin typeface="Berlin Sans FB" panose="020E0602020502020306" pitchFamily="34" charset="0"/>
              </a:rPr>
              <a:t> </a:t>
            </a:r>
            <a:r>
              <a:rPr lang="es-MX" sz="1100" dirty="0" err="1">
                <a:solidFill>
                  <a:schemeClr val="accent2">
                    <a:lumMod val="50000"/>
                  </a:schemeClr>
                </a:solidFill>
                <a:latin typeface="Berlin Sans FB" panose="020E0602020502020306" pitchFamily="34" charset="0"/>
              </a:rPr>
              <a:t>College</a:t>
            </a:r>
            <a:r>
              <a:rPr lang="es-MX" sz="1100" dirty="0">
                <a:solidFill>
                  <a:schemeClr val="accent2">
                    <a:lumMod val="50000"/>
                  </a:schemeClr>
                </a:solidFill>
                <a:latin typeface="Berlin Sans FB" panose="020E0602020502020306" pitchFamily="34" charset="0"/>
              </a:rPr>
              <a:t> </a:t>
            </a:r>
            <a:r>
              <a:rPr lang="es-MX" sz="1100" dirty="0" smtClean="0">
                <a:solidFill>
                  <a:schemeClr val="accent2">
                    <a:lumMod val="50000"/>
                  </a:schemeClr>
                </a:solidFill>
                <a:latin typeface="Berlin Sans FB" panose="020E0602020502020306" pitchFamily="34" charset="0"/>
              </a:rPr>
              <a:t>impartiendo </a:t>
            </a:r>
            <a:r>
              <a:rPr lang="es-MX" sz="1100" dirty="0">
                <a:solidFill>
                  <a:schemeClr val="accent2">
                    <a:lumMod val="50000"/>
                  </a:schemeClr>
                </a:solidFill>
                <a:latin typeface="Berlin Sans FB" panose="020E0602020502020306" pitchFamily="34" charset="0"/>
              </a:rPr>
              <a:t>curso COIL</a:t>
            </a:r>
          </a:p>
        </p:txBody>
      </p:sp>
    </p:spTree>
    <p:extLst>
      <p:ext uri="{BB962C8B-B14F-4D97-AF65-F5344CB8AC3E}">
        <p14:creationId xmlns:p14="http://schemas.microsoft.com/office/powerpoint/2010/main" val="2942209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27071" y="106508"/>
            <a:ext cx="3044754" cy="43641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Berlin Sans FB" panose="020E0602020502020306" pitchFamily="34" charset="0"/>
              </a:rPr>
              <a:t>Línea </a:t>
            </a:r>
            <a:r>
              <a:rPr lang="es-MX" sz="1600" dirty="0">
                <a:latin typeface="Berlin Sans FB" panose="020E0602020502020306" pitchFamily="34" charset="0"/>
              </a:rPr>
              <a:t>VI. Crecimiento y Desarrollo</a:t>
            </a:r>
          </a:p>
          <a:p>
            <a:pPr algn="ctr"/>
            <a:endParaRPr lang="es-MX" sz="1600" dirty="0">
              <a:latin typeface="Berlin Sans FB" panose="020E0602020502020306" pitchFamily="34" charset="0"/>
            </a:endParaRPr>
          </a:p>
        </p:txBody>
      </p:sp>
      <p:sp>
        <p:nvSpPr>
          <p:cNvPr id="9" name="Rectángulo 8"/>
          <p:cNvSpPr/>
          <p:nvPr/>
        </p:nvSpPr>
        <p:spPr>
          <a:xfrm>
            <a:off x="5172075" y="1276349"/>
            <a:ext cx="3705225" cy="37623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2 Tabla"/>
          <p:cNvGraphicFramePr>
            <a:graphicFrameLocks noGrp="1"/>
          </p:cNvGraphicFramePr>
          <p:nvPr>
            <p:extLst>
              <p:ext uri="{D42A27DB-BD31-4B8C-83A1-F6EECF244321}">
                <p14:modId xmlns:p14="http://schemas.microsoft.com/office/powerpoint/2010/main" val="780630109"/>
              </p:ext>
            </p:extLst>
          </p:nvPr>
        </p:nvGraphicFramePr>
        <p:xfrm>
          <a:off x="269344" y="899491"/>
          <a:ext cx="4759469" cy="2582732"/>
        </p:xfrm>
        <a:graphic>
          <a:graphicData uri="http://schemas.openxmlformats.org/drawingml/2006/table">
            <a:tbl>
              <a:tblPr firstRow="1" bandRow="1">
                <a:tableStyleId>{21E4AEA4-8DFA-4A89-87EB-49C32662AFE0}</a:tableStyleId>
              </a:tblPr>
              <a:tblGrid>
                <a:gridCol w="1857168">
                  <a:extLst>
                    <a:ext uri="{9D8B030D-6E8A-4147-A177-3AD203B41FA5}">
                      <a16:colId xmlns:a16="http://schemas.microsoft.com/office/drawing/2014/main" val="1695331548"/>
                    </a:ext>
                  </a:extLst>
                </a:gridCol>
                <a:gridCol w="1539984">
                  <a:extLst>
                    <a:ext uri="{9D8B030D-6E8A-4147-A177-3AD203B41FA5}">
                      <a16:colId xmlns:a16="http://schemas.microsoft.com/office/drawing/2014/main" val="20000"/>
                    </a:ext>
                  </a:extLst>
                </a:gridCol>
                <a:gridCol w="1362317">
                  <a:extLst>
                    <a:ext uri="{9D8B030D-6E8A-4147-A177-3AD203B41FA5}">
                      <a16:colId xmlns:a16="http://schemas.microsoft.com/office/drawing/2014/main" val="1984375502"/>
                    </a:ext>
                  </a:extLst>
                </a:gridCol>
              </a:tblGrid>
              <a:tr h="357692">
                <a:tc>
                  <a:txBody>
                    <a:bodyPr/>
                    <a:lstStyle/>
                    <a:p>
                      <a:pPr marL="0" algn="ctr" defTabSz="914400" rtl="0" eaLnBrk="1" latinLnBrk="0" hangingPunct="1"/>
                      <a:r>
                        <a:rPr lang="es-MX" sz="1600" b="0" kern="1200" dirty="0" smtClean="0">
                          <a:solidFill>
                            <a:schemeClr val="lt1"/>
                          </a:solidFill>
                          <a:latin typeface="Berlin Sans FB" panose="020E0602020502020306" pitchFamily="34" charset="0"/>
                          <a:ea typeface="+mn-ea"/>
                          <a:cs typeface="+mn-cs"/>
                        </a:rPr>
                        <a:t>Resultado</a:t>
                      </a:r>
                    </a:p>
                  </a:txBody>
                  <a:tcPr/>
                </a:tc>
                <a:tc>
                  <a:txBody>
                    <a:bodyPr/>
                    <a:lstStyle/>
                    <a:p>
                      <a:pPr algn="ctr"/>
                      <a:r>
                        <a:rPr lang="es-MX" sz="1600" b="0" dirty="0" smtClean="0">
                          <a:solidFill>
                            <a:schemeClr val="lt1"/>
                          </a:solidFill>
                          <a:latin typeface="Berlin Sans FB" panose="020E0602020502020306" pitchFamily="34" charset="0"/>
                        </a:rPr>
                        <a:t>Medios</a:t>
                      </a:r>
                      <a:endParaRPr lang="es-MX" sz="1600" b="0" dirty="0" smtClean="0">
                        <a:solidFill>
                          <a:schemeClr val="accent6">
                            <a:lumMod val="50000"/>
                          </a:schemeClr>
                        </a:solidFill>
                        <a:latin typeface="Berlin Sans FB" panose="020E0602020502020306" pitchFamily="34" charset="0"/>
                      </a:endParaRPr>
                    </a:p>
                  </a:txBody>
                  <a:tcPr/>
                </a:tc>
                <a:tc>
                  <a:txBody>
                    <a:bodyPr/>
                    <a:lstStyle/>
                    <a:p>
                      <a:pPr algn="ctr"/>
                      <a:r>
                        <a:rPr lang="es-MX" sz="1600" b="0" dirty="0" smtClean="0">
                          <a:solidFill>
                            <a:schemeClr val="lt1"/>
                          </a:solidFill>
                          <a:latin typeface="Berlin Sans FB" panose="020E0602020502020306" pitchFamily="34" charset="0"/>
                        </a:rPr>
                        <a:t>Impacto</a:t>
                      </a:r>
                      <a:endParaRPr lang="es-MX" sz="1600" b="0" dirty="0" smtClean="0">
                        <a:solidFill>
                          <a:schemeClr val="accent6">
                            <a:lumMod val="50000"/>
                          </a:schemeClr>
                        </a:solidFill>
                        <a:latin typeface="Berlin Sans FB" panose="020E0602020502020306" pitchFamily="34" charset="0"/>
                      </a:endParaRPr>
                    </a:p>
                  </a:txBody>
                  <a:tcPr/>
                </a:tc>
                <a:extLst>
                  <a:ext uri="{0D108BD9-81ED-4DB2-BD59-A6C34878D82A}">
                    <a16:rowId xmlns:a16="http://schemas.microsoft.com/office/drawing/2014/main" val="10000"/>
                  </a:ext>
                </a:extLst>
              </a:tr>
              <a:tr h="1242509">
                <a:tc>
                  <a:txBody>
                    <a:bodyPr/>
                    <a:lstStyle/>
                    <a:p>
                      <a:pPr algn="l"/>
                      <a:r>
                        <a:rPr lang="es-MX" sz="1400" b="0" kern="1200" dirty="0" smtClean="0">
                          <a:solidFill>
                            <a:schemeClr val="accent2">
                              <a:lumMod val="50000"/>
                            </a:schemeClr>
                          </a:solidFill>
                          <a:latin typeface="Berlin Sans FB" panose="020E0602020502020306" pitchFamily="34" charset="0"/>
                          <a:ea typeface="+mn-ea"/>
                          <a:cs typeface="+mn-cs"/>
                        </a:rPr>
                        <a:t>Curso con CSUMB Español para hablantes de herencia y servicios para la salud.</a:t>
                      </a:r>
                    </a:p>
                  </a:txBody>
                  <a:tcPr/>
                </a:tc>
                <a:tc>
                  <a:txBody>
                    <a:bodyPr/>
                    <a:lstStyle/>
                    <a:p>
                      <a:pPr marL="0" indent="0" algn="l">
                        <a:buFont typeface="Arial" panose="020B0604020202020204" pitchFamily="34" charset="0"/>
                        <a:buNone/>
                      </a:pPr>
                      <a:r>
                        <a:rPr lang="es-MX" sz="1400" b="0" dirty="0" smtClean="0">
                          <a:solidFill>
                            <a:schemeClr val="accent2">
                              <a:lumMod val="50000"/>
                            </a:schemeClr>
                          </a:solidFill>
                          <a:latin typeface="Berlin Sans FB" panose="020E0602020502020306" pitchFamily="34" charset="0"/>
                        </a:rPr>
                        <a:t>Curso</a:t>
                      </a:r>
                      <a:r>
                        <a:rPr lang="es-MX" sz="1400" b="0" baseline="0" dirty="0" smtClean="0">
                          <a:solidFill>
                            <a:schemeClr val="accent2">
                              <a:lumMod val="50000"/>
                            </a:schemeClr>
                          </a:solidFill>
                          <a:latin typeface="Berlin Sans FB" panose="020E0602020502020306" pitchFamily="34" charset="0"/>
                        </a:rPr>
                        <a:t> con apoyo de la escuela de Psicología, Medicina y Centro de Lenguas. </a:t>
                      </a:r>
                    </a:p>
                    <a:p>
                      <a:pPr marL="0" indent="0" algn="l">
                        <a:buFont typeface="Arial" panose="020B0604020202020204" pitchFamily="34" charset="0"/>
                        <a:buNone/>
                      </a:pPr>
                      <a:endParaRPr lang="es-MX" sz="1400" b="0" baseline="0" dirty="0" smtClean="0">
                        <a:solidFill>
                          <a:schemeClr val="accent2">
                            <a:lumMod val="50000"/>
                          </a:schemeClr>
                        </a:solidFill>
                        <a:latin typeface="Berlin Sans FB" panose="020E0602020502020306" pitchFamily="34" charset="0"/>
                      </a:endParaRPr>
                    </a:p>
                    <a:p>
                      <a:pPr marL="0" indent="0" algn="l">
                        <a:buFont typeface="Arial" panose="020B0604020202020204" pitchFamily="34" charset="0"/>
                        <a:buNone/>
                      </a:pPr>
                      <a:r>
                        <a:rPr lang="es-MX" sz="1400" b="0" baseline="0" dirty="0" smtClean="0">
                          <a:solidFill>
                            <a:schemeClr val="accent2">
                              <a:lumMod val="50000"/>
                            </a:schemeClr>
                          </a:solidFill>
                          <a:latin typeface="Berlin Sans FB" panose="020E0602020502020306" pitchFamily="34" charset="0"/>
                        </a:rPr>
                        <a:t>Subvención de la Embajada de Estados </a:t>
                      </a:r>
                      <a:r>
                        <a:rPr lang="es-MX" sz="1400" b="0" u="none" baseline="0" dirty="0" smtClean="0">
                          <a:solidFill>
                            <a:schemeClr val="accent2">
                              <a:lumMod val="50000"/>
                            </a:schemeClr>
                          </a:solidFill>
                          <a:latin typeface="Berlin Sans FB" panose="020E0602020502020306" pitchFamily="34" charset="0"/>
                        </a:rPr>
                        <a:t>Unidos en Puebla. </a:t>
                      </a:r>
                      <a:endParaRPr lang="es-MX" sz="1400" b="0" dirty="0" smtClean="0">
                        <a:solidFill>
                          <a:schemeClr val="accent2">
                            <a:lumMod val="50000"/>
                          </a:schemeClr>
                        </a:solidFill>
                        <a:latin typeface="Berlin Sans FB" panose="020E0602020502020306" pitchFamily="34" charset="0"/>
                      </a:endParaRPr>
                    </a:p>
                  </a:txBody>
                  <a:tcPr/>
                </a:tc>
                <a:tc>
                  <a:txBody>
                    <a:bodyPr/>
                    <a:lstStyle/>
                    <a:p>
                      <a:pPr marL="0" indent="0" algn="l">
                        <a:buFont typeface="Arial" panose="020B0604020202020204" pitchFamily="34" charset="0"/>
                        <a:buNone/>
                      </a:pPr>
                      <a:r>
                        <a:rPr lang="es-MX" sz="1400" b="0" dirty="0" smtClean="0">
                          <a:solidFill>
                            <a:schemeClr val="accent2">
                              <a:lumMod val="50000"/>
                            </a:schemeClr>
                          </a:solidFill>
                          <a:latin typeface="Berlin Sans FB" panose="020E0602020502020306" pitchFamily="34" charset="0"/>
                        </a:rPr>
                        <a:t>24 alumnos </a:t>
                      </a:r>
                    </a:p>
                  </a:txBody>
                  <a:tcPr/>
                </a:tc>
                <a:extLst>
                  <a:ext uri="{0D108BD9-81ED-4DB2-BD59-A6C34878D82A}">
                    <a16:rowId xmlns:a16="http://schemas.microsoft.com/office/drawing/2014/main" val="10001"/>
                  </a:ext>
                </a:extLst>
              </a:tr>
            </a:tbl>
          </a:graphicData>
        </a:graphic>
      </p:graphicFrame>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356" y="1438274"/>
            <a:ext cx="3155401" cy="1981201"/>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5357" y="3164355"/>
            <a:ext cx="3155400" cy="1789329"/>
          </a:xfrm>
          <a:prstGeom prst="rect">
            <a:avLst/>
          </a:prstGeom>
        </p:spPr>
      </p:pic>
      <p:sp>
        <p:nvSpPr>
          <p:cNvPr id="13" name="Rectángulo 12"/>
          <p:cNvSpPr/>
          <p:nvPr/>
        </p:nvSpPr>
        <p:spPr>
          <a:xfrm rot="16200000">
            <a:off x="1695451" y="2228847"/>
            <a:ext cx="1924051" cy="457200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4" name="Imagen 3"/>
          <p:cNvPicPr>
            <a:picLocks noChangeAspect="1"/>
          </p:cNvPicPr>
          <p:nvPr/>
        </p:nvPicPr>
        <p:blipFill rotWithShape="1">
          <a:blip r:embed="rId5">
            <a:extLst>
              <a:ext uri="{28A0092B-C50C-407E-A947-70E740481C1C}">
                <a14:useLocalDpi xmlns:a14="http://schemas.microsoft.com/office/drawing/2010/main" val="0"/>
              </a:ext>
            </a:extLst>
          </a:blip>
          <a:srcRect t="28848" b="11296"/>
          <a:stretch/>
        </p:blipFill>
        <p:spPr>
          <a:xfrm>
            <a:off x="463509" y="3836780"/>
            <a:ext cx="4387936" cy="1356135"/>
          </a:xfrm>
          <a:prstGeom prst="roundRect">
            <a:avLst/>
          </a:prstGeom>
        </p:spPr>
      </p:pic>
    </p:spTree>
    <p:extLst>
      <p:ext uri="{BB962C8B-B14F-4D97-AF65-F5344CB8AC3E}">
        <p14:creationId xmlns:p14="http://schemas.microsoft.com/office/powerpoint/2010/main" val="1777231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rot="15211075">
            <a:off x="791460" y="3705806"/>
            <a:ext cx="2099758" cy="29372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 name="2 Tabla"/>
          <p:cNvGraphicFramePr>
            <a:graphicFrameLocks noGrp="1"/>
          </p:cNvGraphicFramePr>
          <p:nvPr>
            <p:extLst>
              <p:ext uri="{D42A27DB-BD31-4B8C-83A1-F6EECF244321}">
                <p14:modId xmlns:p14="http://schemas.microsoft.com/office/powerpoint/2010/main" val="2329588182"/>
              </p:ext>
            </p:extLst>
          </p:nvPr>
        </p:nvGraphicFramePr>
        <p:xfrm>
          <a:off x="832917" y="1559257"/>
          <a:ext cx="7272809" cy="2319506"/>
        </p:xfrm>
        <a:graphic>
          <a:graphicData uri="http://schemas.openxmlformats.org/drawingml/2006/table">
            <a:tbl>
              <a:tblPr firstRow="1" bandRow="1">
                <a:tableStyleId>{21E4AEA4-8DFA-4A89-87EB-49C32662AFE0}</a:tableStyleId>
              </a:tblPr>
              <a:tblGrid>
                <a:gridCol w="2838538">
                  <a:extLst>
                    <a:ext uri="{9D8B030D-6E8A-4147-A177-3AD203B41FA5}">
                      <a16:colId xmlns:a16="http://schemas.microsoft.com/office/drawing/2014/main" val="20000"/>
                    </a:ext>
                  </a:extLst>
                </a:gridCol>
                <a:gridCol w="1926406">
                  <a:extLst>
                    <a:ext uri="{9D8B030D-6E8A-4147-A177-3AD203B41FA5}">
                      <a16:colId xmlns:a16="http://schemas.microsoft.com/office/drawing/2014/main" val="20001"/>
                    </a:ext>
                  </a:extLst>
                </a:gridCol>
                <a:gridCol w="2507865">
                  <a:extLst>
                    <a:ext uri="{9D8B030D-6E8A-4147-A177-3AD203B41FA5}">
                      <a16:colId xmlns:a16="http://schemas.microsoft.com/office/drawing/2014/main" val="20002"/>
                    </a:ext>
                  </a:extLst>
                </a:gridCol>
              </a:tblGrid>
              <a:tr h="765026">
                <a:tc>
                  <a:txBody>
                    <a:bodyPr/>
                    <a:lstStyle/>
                    <a:p>
                      <a:pPr algn="ctr"/>
                      <a:r>
                        <a:rPr lang="es-MX" b="0" dirty="0" smtClean="0">
                          <a:latin typeface="Berlin Sans FB" panose="020E0602020502020306" pitchFamily="34" charset="0"/>
                        </a:rPr>
                        <a:t>Actividades realizadas</a:t>
                      </a:r>
                      <a:endParaRPr lang="es-MX" b="0" dirty="0">
                        <a:latin typeface="Berlin Sans FB" panose="020E0602020502020306" pitchFamily="34" charset="0"/>
                      </a:endParaRPr>
                    </a:p>
                  </a:txBody>
                  <a:tcPr/>
                </a:tc>
                <a:tc>
                  <a:txBody>
                    <a:bodyPr/>
                    <a:lstStyle/>
                    <a:p>
                      <a:pPr algn="ctr"/>
                      <a:r>
                        <a:rPr lang="es-MX" b="0" dirty="0" smtClean="0">
                          <a:latin typeface="Berlin Sans FB" panose="020E0602020502020306" pitchFamily="34" charset="0"/>
                        </a:rPr>
                        <a:t>Fecha</a:t>
                      </a:r>
                      <a:endParaRPr lang="es-MX" b="0" dirty="0">
                        <a:latin typeface="Berlin Sans FB" panose="020E0602020502020306" pitchFamily="34" charset="0"/>
                      </a:endParaRPr>
                    </a:p>
                  </a:txBody>
                  <a:tcPr/>
                </a:tc>
                <a:tc>
                  <a:txBody>
                    <a:bodyPr/>
                    <a:lstStyle/>
                    <a:p>
                      <a:pPr algn="ctr"/>
                      <a:r>
                        <a:rPr lang="es-MX" b="0" dirty="0" smtClean="0">
                          <a:latin typeface="Berlin Sans FB" panose="020E0602020502020306" pitchFamily="34" charset="0"/>
                        </a:rPr>
                        <a:t>Impacto</a:t>
                      </a:r>
                      <a:endParaRPr lang="es-MX" b="0" dirty="0">
                        <a:latin typeface="Berlin Sans FB" panose="020E0602020502020306" pitchFamily="34" charset="0"/>
                      </a:endParaRPr>
                    </a:p>
                  </a:txBody>
                  <a:tcPr/>
                </a:tc>
                <a:extLst>
                  <a:ext uri="{0D108BD9-81ED-4DB2-BD59-A6C34878D82A}">
                    <a16:rowId xmlns:a16="http://schemas.microsoft.com/office/drawing/2014/main" val="10000"/>
                  </a:ext>
                </a:extLst>
              </a:tr>
              <a:tr h="393541">
                <a:tc>
                  <a:txBody>
                    <a:bodyPr/>
                    <a:lstStyle/>
                    <a:p>
                      <a:r>
                        <a:rPr lang="es-MX" b="0" dirty="0" smtClean="0">
                          <a:solidFill>
                            <a:schemeClr val="accent2">
                              <a:lumMod val="50000"/>
                            </a:schemeClr>
                          </a:solidFill>
                          <a:latin typeface="Berlin Sans FB" panose="020E0602020502020306" pitchFamily="34" charset="0"/>
                        </a:rPr>
                        <a:t>Beca Patricia Leal-Anáhuac</a:t>
                      </a:r>
                      <a:endParaRPr lang="es-MX" b="0" dirty="0">
                        <a:solidFill>
                          <a:schemeClr val="accent2">
                            <a:lumMod val="50000"/>
                          </a:schemeClr>
                        </a:solidFill>
                        <a:latin typeface="Berlin Sans FB" panose="020E0602020502020306" pitchFamily="34" charset="0"/>
                      </a:endParaRPr>
                    </a:p>
                  </a:txBody>
                  <a:tcPr/>
                </a:tc>
                <a:tc>
                  <a:txBody>
                    <a:bodyPr/>
                    <a:lstStyle/>
                    <a:p>
                      <a:r>
                        <a:rPr lang="es-MX" b="0" dirty="0" smtClean="0">
                          <a:solidFill>
                            <a:schemeClr val="accent2">
                              <a:lumMod val="50000"/>
                            </a:schemeClr>
                          </a:solidFill>
                          <a:latin typeface="Berlin Sans FB" panose="020E0602020502020306" pitchFamily="34" charset="0"/>
                        </a:rPr>
                        <a:t>Curso</a:t>
                      </a:r>
                      <a:r>
                        <a:rPr lang="es-MX" b="0" baseline="0" dirty="0" smtClean="0">
                          <a:solidFill>
                            <a:schemeClr val="accent2">
                              <a:lumMod val="50000"/>
                            </a:schemeClr>
                          </a:solidFill>
                          <a:latin typeface="Berlin Sans FB" panose="020E0602020502020306" pitchFamily="34" charset="0"/>
                        </a:rPr>
                        <a:t> 12 al 24 de octubre. </a:t>
                      </a:r>
                      <a:endParaRPr lang="es-MX" b="0" dirty="0">
                        <a:solidFill>
                          <a:schemeClr val="accent2">
                            <a:lumMod val="50000"/>
                          </a:schemeClr>
                        </a:solidFill>
                        <a:latin typeface="Berlin Sans FB" panose="020E0602020502020306" pitchFamily="34" charset="0"/>
                      </a:endParaRPr>
                    </a:p>
                  </a:txBody>
                  <a:tcPr/>
                </a:tc>
                <a:tc>
                  <a:txBody>
                    <a:bodyPr/>
                    <a:lstStyle/>
                    <a:p>
                      <a:r>
                        <a:rPr lang="es-MX" b="0" dirty="0" smtClean="0">
                          <a:solidFill>
                            <a:schemeClr val="accent2">
                              <a:lumMod val="50000"/>
                            </a:schemeClr>
                          </a:solidFill>
                          <a:latin typeface="Berlin Sans FB" panose="020E0602020502020306" pitchFamily="34" charset="0"/>
                        </a:rPr>
                        <a:t>11 alumnos</a:t>
                      </a:r>
                      <a:r>
                        <a:rPr lang="es-MX" b="0" baseline="0" dirty="0" smtClean="0">
                          <a:solidFill>
                            <a:schemeClr val="accent2">
                              <a:lumMod val="50000"/>
                            </a:schemeClr>
                          </a:solidFill>
                          <a:latin typeface="Berlin Sans FB" panose="020E0602020502020306" pitchFamily="34" charset="0"/>
                        </a:rPr>
                        <a:t> presentaron examen de acreditación</a:t>
                      </a:r>
                      <a:endParaRPr lang="es-MX" b="0" dirty="0">
                        <a:solidFill>
                          <a:schemeClr val="accent2">
                            <a:lumMod val="50000"/>
                          </a:schemeClr>
                        </a:solidFill>
                        <a:latin typeface="Berlin Sans FB" panose="020E0602020502020306" pitchFamily="34" charset="0"/>
                      </a:endParaRPr>
                    </a:p>
                  </a:txBody>
                  <a:tcPr/>
                </a:tc>
                <a:extLst>
                  <a:ext uri="{0D108BD9-81ED-4DB2-BD59-A6C34878D82A}">
                    <a16:rowId xmlns:a16="http://schemas.microsoft.com/office/drawing/2014/main" val="10001"/>
                  </a:ext>
                </a:extLst>
              </a:tr>
              <a:tr h="3935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b="0" dirty="0" smtClean="0">
                          <a:solidFill>
                            <a:schemeClr val="accent2">
                              <a:lumMod val="50000"/>
                            </a:schemeClr>
                          </a:solidFill>
                          <a:latin typeface="Berlin Sans FB" panose="020E0602020502020306" pitchFamily="34" charset="0"/>
                        </a:rPr>
                        <a:t>Conferencia </a:t>
                      </a:r>
                      <a:r>
                        <a:rPr lang="es-MX" b="0" baseline="0" dirty="0" smtClean="0">
                          <a:solidFill>
                            <a:schemeClr val="accent2">
                              <a:lumMod val="50000"/>
                            </a:schemeClr>
                          </a:solidFill>
                          <a:latin typeface="Berlin Sans FB" panose="020E0602020502020306" pitchFamily="34" charset="0"/>
                        </a:rPr>
                        <a:t>Era </a:t>
                      </a:r>
                      <a:r>
                        <a:rPr lang="es-MX" b="0" baseline="0" dirty="0" err="1" smtClean="0">
                          <a:solidFill>
                            <a:schemeClr val="accent2">
                              <a:lumMod val="50000"/>
                            </a:schemeClr>
                          </a:solidFill>
                          <a:latin typeface="Berlin Sans FB" panose="020E0602020502020306" pitchFamily="34" charset="0"/>
                        </a:rPr>
                        <a:t>Trump</a:t>
                      </a:r>
                      <a:r>
                        <a:rPr lang="es-MX" b="0" baseline="0" dirty="0" smtClean="0">
                          <a:solidFill>
                            <a:schemeClr val="accent2">
                              <a:lumMod val="50000"/>
                            </a:schemeClr>
                          </a:solidFill>
                          <a:latin typeface="Berlin Sans FB" panose="020E0602020502020306" pitchFamily="34" charset="0"/>
                        </a:rPr>
                        <a:t> y México</a:t>
                      </a:r>
                      <a:r>
                        <a:rPr lang="es-MX" b="0" dirty="0" smtClean="0">
                          <a:solidFill>
                            <a:schemeClr val="accent2">
                              <a:lumMod val="50000"/>
                            </a:schemeClr>
                          </a:solidFill>
                          <a:latin typeface="Berlin Sans FB" panose="020E0602020502020306" pitchFamily="34" charset="0"/>
                        </a:rPr>
                        <a:t> por El Dr. Charles </a:t>
                      </a:r>
                      <a:r>
                        <a:rPr lang="es-MX" b="0" dirty="0" err="1" smtClean="0">
                          <a:solidFill>
                            <a:schemeClr val="accent2">
                              <a:lumMod val="50000"/>
                            </a:schemeClr>
                          </a:solidFill>
                          <a:latin typeface="Berlin Sans FB" panose="020E0602020502020306" pitchFamily="34" charset="0"/>
                        </a:rPr>
                        <a:t>Keeney</a:t>
                      </a:r>
                      <a:r>
                        <a:rPr lang="es-MX" b="0" dirty="0" smtClean="0">
                          <a:solidFill>
                            <a:schemeClr val="accent2">
                              <a:lumMod val="50000"/>
                            </a:schemeClr>
                          </a:solidFill>
                          <a:latin typeface="Berlin Sans FB" panose="020E0602020502020306" pitchFamily="34" charset="0"/>
                        </a:rPr>
                        <a:t> de OSU</a:t>
                      </a:r>
                      <a:endParaRPr lang="es-MX" b="0" dirty="0">
                        <a:solidFill>
                          <a:schemeClr val="accent2">
                            <a:lumMod val="50000"/>
                          </a:schemeClr>
                        </a:solidFill>
                        <a:latin typeface="Berlin Sans FB" panose="020E0602020502020306" pitchFamily="34" charset="0"/>
                      </a:endParaRPr>
                    </a:p>
                  </a:txBody>
                  <a:tcPr/>
                </a:tc>
                <a:tc>
                  <a:txBody>
                    <a:bodyPr/>
                    <a:lstStyle/>
                    <a:p>
                      <a:r>
                        <a:rPr lang="es-MX" b="0" dirty="0" smtClean="0">
                          <a:solidFill>
                            <a:schemeClr val="accent2">
                              <a:lumMod val="50000"/>
                            </a:schemeClr>
                          </a:solidFill>
                          <a:latin typeface="Berlin Sans FB" panose="020E0602020502020306" pitchFamily="34" charset="0"/>
                        </a:rPr>
                        <a:t>1 de febrero</a:t>
                      </a:r>
                      <a:endParaRPr lang="es-MX" b="0" dirty="0">
                        <a:solidFill>
                          <a:schemeClr val="accent2">
                            <a:lumMod val="50000"/>
                          </a:schemeClr>
                        </a:solidFill>
                        <a:latin typeface="Berlin Sans FB" panose="020E0602020502020306" pitchFamily="34" charset="0"/>
                      </a:endParaRPr>
                    </a:p>
                  </a:txBody>
                  <a:tcPr/>
                </a:tc>
                <a:tc>
                  <a:txBody>
                    <a:bodyPr/>
                    <a:lstStyle/>
                    <a:p>
                      <a:r>
                        <a:rPr lang="es-MX" b="0" dirty="0" smtClean="0">
                          <a:solidFill>
                            <a:schemeClr val="accent2">
                              <a:lumMod val="50000"/>
                            </a:schemeClr>
                          </a:solidFill>
                          <a:latin typeface="Berlin Sans FB" panose="020E0602020502020306" pitchFamily="34" charset="0"/>
                        </a:rPr>
                        <a:t>Alumnos de la escuela de negocios e</a:t>
                      </a:r>
                      <a:r>
                        <a:rPr lang="es-MX" b="0" baseline="0" dirty="0" smtClean="0">
                          <a:solidFill>
                            <a:schemeClr val="accent2">
                              <a:lumMod val="50000"/>
                            </a:schemeClr>
                          </a:solidFill>
                          <a:latin typeface="Berlin Sans FB" panose="020E0602020502020306" pitchFamily="34" charset="0"/>
                        </a:rPr>
                        <a:t> inglés.</a:t>
                      </a:r>
                      <a:endParaRPr lang="es-MX" b="0" dirty="0">
                        <a:solidFill>
                          <a:schemeClr val="accent2">
                            <a:lumMod val="50000"/>
                          </a:schemeClr>
                        </a:solidFill>
                        <a:latin typeface="Berlin Sans FB" panose="020E0602020502020306" pitchFamily="34" charset="0"/>
                      </a:endParaRPr>
                    </a:p>
                  </a:txBody>
                  <a:tcPr/>
                </a:tc>
                <a:extLst>
                  <a:ext uri="{0D108BD9-81ED-4DB2-BD59-A6C34878D82A}">
                    <a16:rowId xmlns:a16="http://schemas.microsoft.com/office/drawing/2014/main" val="3769778658"/>
                  </a:ext>
                </a:extLst>
              </a:tr>
            </a:tbl>
          </a:graphicData>
        </a:graphic>
      </p:graphicFrame>
      <p:sp>
        <p:nvSpPr>
          <p:cNvPr id="4" name="17 CuadroTexto"/>
          <p:cNvSpPr txBox="1"/>
          <p:nvPr/>
        </p:nvSpPr>
        <p:spPr>
          <a:xfrm>
            <a:off x="225079" y="699622"/>
            <a:ext cx="7000875" cy="584775"/>
          </a:xfrm>
          <a:prstGeom prst="rect">
            <a:avLst/>
          </a:prstGeom>
          <a:noFill/>
        </p:spPr>
        <p:txBody>
          <a:bodyPr>
            <a:spAutoFit/>
          </a:bodyPr>
          <a:lstStyle/>
          <a:p>
            <a:pPr eaLnBrk="0" hangingPunct="0">
              <a:defRPr/>
            </a:pPr>
            <a:r>
              <a:rPr lang="es-MX" sz="3200" dirty="0" smtClean="0">
                <a:solidFill>
                  <a:srgbClr val="FF9900"/>
                </a:solidFill>
                <a:effectLst>
                  <a:outerShdw blurRad="38100" dist="38100" dir="2700000" algn="tl">
                    <a:srgbClr val="000000">
                      <a:alpha val="43137"/>
                    </a:srgbClr>
                  </a:outerShdw>
                </a:effectLst>
                <a:latin typeface="Berlin Sans FB" pitchFamily="34" charset="0"/>
                <a:ea typeface="ＭＳ Ｐゴシック"/>
                <a:cs typeface="ＭＳ Ｐゴシック"/>
              </a:rPr>
              <a:t>Logros/actividades adicionales</a:t>
            </a:r>
            <a:endParaRPr lang="es-MX" sz="3200" dirty="0">
              <a:solidFill>
                <a:srgbClr val="FF9900"/>
              </a:solidFill>
              <a:effectLst>
                <a:outerShdw blurRad="38100" dist="38100" dir="2700000" algn="tl">
                  <a:srgbClr val="C0C0C0"/>
                </a:outerShdw>
              </a:effectLst>
              <a:latin typeface="Berlin Sans FB" pitchFamily="34" charset="0"/>
              <a:ea typeface="ＭＳ Ｐゴシック"/>
              <a:cs typeface="ＭＳ Ｐゴシック"/>
            </a:endParaRPr>
          </a:p>
        </p:txBody>
      </p:sp>
      <p:sp>
        <p:nvSpPr>
          <p:cNvPr id="7" name="Rectángulo 6"/>
          <p:cNvSpPr/>
          <p:nvPr/>
        </p:nvSpPr>
        <p:spPr>
          <a:xfrm rot="17396588">
            <a:off x="3419442" y="3576094"/>
            <a:ext cx="2099758" cy="29372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36426">
            <a:off x="3198486" y="4209722"/>
            <a:ext cx="2541671" cy="1694447"/>
          </a:xfrm>
          <a:prstGeom prst="rect">
            <a:avLst/>
          </a:prstGeom>
        </p:spPr>
      </p:pic>
      <p:sp>
        <p:nvSpPr>
          <p:cNvPr id="8" name="Rectángulo 7"/>
          <p:cNvSpPr/>
          <p:nvPr/>
        </p:nvSpPr>
        <p:spPr>
          <a:xfrm rot="16200000">
            <a:off x="6467183" y="3407692"/>
            <a:ext cx="2099758" cy="295601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6893" y="3985583"/>
            <a:ext cx="2700338" cy="1800225"/>
          </a:xfrm>
          <a:prstGeom prst="rect">
            <a:avLst/>
          </a:prstGeom>
        </p:spPr>
      </p:pic>
      <p:pic>
        <p:nvPicPr>
          <p:cNvPr id="5" name="Imagen 4"/>
          <p:cNvPicPr>
            <a:picLocks noChangeAspect="1"/>
          </p:cNvPicPr>
          <p:nvPr/>
        </p:nvPicPr>
        <p:blipFill>
          <a:blip r:embed="rId4"/>
          <a:stretch>
            <a:fillRect/>
          </a:stretch>
        </p:blipFill>
        <p:spPr>
          <a:xfrm rot="21352770">
            <a:off x="388904" y="4082163"/>
            <a:ext cx="2855830" cy="2233016"/>
          </a:xfrm>
          <a:prstGeom prst="rect">
            <a:avLst/>
          </a:prstGeom>
        </p:spPr>
      </p:pic>
    </p:spTree>
    <p:extLst>
      <p:ext uri="{BB962C8B-B14F-4D97-AF65-F5344CB8AC3E}">
        <p14:creationId xmlns:p14="http://schemas.microsoft.com/office/powerpoint/2010/main" val="3222988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rot="15853644">
            <a:off x="935893" y="3004031"/>
            <a:ext cx="2475409" cy="37166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 name="2 Tabla"/>
          <p:cNvGraphicFramePr>
            <a:graphicFrameLocks noGrp="1"/>
          </p:cNvGraphicFramePr>
          <p:nvPr>
            <p:extLst>
              <p:ext uri="{D42A27DB-BD31-4B8C-83A1-F6EECF244321}">
                <p14:modId xmlns:p14="http://schemas.microsoft.com/office/powerpoint/2010/main" val="3236020907"/>
              </p:ext>
            </p:extLst>
          </p:nvPr>
        </p:nvGraphicFramePr>
        <p:xfrm>
          <a:off x="832917" y="1559257"/>
          <a:ext cx="7272809" cy="1679426"/>
        </p:xfrm>
        <a:graphic>
          <a:graphicData uri="http://schemas.openxmlformats.org/drawingml/2006/table">
            <a:tbl>
              <a:tblPr firstRow="1" bandRow="1">
                <a:tableStyleId>{21E4AEA4-8DFA-4A89-87EB-49C32662AFE0}</a:tableStyleId>
              </a:tblPr>
              <a:tblGrid>
                <a:gridCol w="2838538">
                  <a:extLst>
                    <a:ext uri="{9D8B030D-6E8A-4147-A177-3AD203B41FA5}">
                      <a16:colId xmlns:a16="http://schemas.microsoft.com/office/drawing/2014/main" val="20000"/>
                    </a:ext>
                  </a:extLst>
                </a:gridCol>
                <a:gridCol w="1926406">
                  <a:extLst>
                    <a:ext uri="{9D8B030D-6E8A-4147-A177-3AD203B41FA5}">
                      <a16:colId xmlns:a16="http://schemas.microsoft.com/office/drawing/2014/main" val="20001"/>
                    </a:ext>
                  </a:extLst>
                </a:gridCol>
                <a:gridCol w="2507865">
                  <a:extLst>
                    <a:ext uri="{9D8B030D-6E8A-4147-A177-3AD203B41FA5}">
                      <a16:colId xmlns:a16="http://schemas.microsoft.com/office/drawing/2014/main" val="20002"/>
                    </a:ext>
                  </a:extLst>
                </a:gridCol>
              </a:tblGrid>
              <a:tr h="765026">
                <a:tc>
                  <a:txBody>
                    <a:bodyPr/>
                    <a:lstStyle/>
                    <a:p>
                      <a:pPr algn="ctr"/>
                      <a:r>
                        <a:rPr lang="es-MX" b="0" dirty="0" smtClean="0">
                          <a:latin typeface="Berlin Sans FB" panose="020E0602020502020306" pitchFamily="34" charset="0"/>
                        </a:rPr>
                        <a:t>Actividades realizadas</a:t>
                      </a:r>
                      <a:endParaRPr lang="es-MX" b="0" dirty="0">
                        <a:latin typeface="Berlin Sans FB" panose="020E0602020502020306" pitchFamily="34" charset="0"/>
                      </a:endParaRPr>
                    </a:p>
                  </a:txBody>
                  <a:tcPr/>
                </a:tc>
                <a:tc>
                  <a:txBody>
                    <a:bodyPr/>
                    <a:lstStyle/>
                    <a:p>
                      <a:pPr algn="ctr"/>
                      <a:r>
                        <a:rPr lang="es-MX" b="0" dirty="0" smtClean="0">
                          <a:latin typeface="Berlin Sans FB" panose="020E0602020502020306" pitchFamily="34" charset="0"/>
                        </a:rPr>
                        <a:t>Fecha</a:t>
                      </a:r>
                      <a:endParaRPr lang="es-MX" b="0" dirty="0">
                        <a:latin typeface="Berlin Sans FB" panose="020E0602020502020306" pitchFamily="34" charset="0"/>
                      </a:endParaRPr>
                    </a:p>
                  </a:txBody>
                  <a:tcPr/>
                </a:tc>
                <a:tc>
                  <a:txBody>
                    <a:bodyPr/>
                    <a:lstStyle/>
                    <a:p>
                      <a:pPr algn="ctr"/>
                      <a:r>
                        <a:rPr lang="es-MX" b="0" dirty="0" smtClean="0">
                          <a:latin typeface="Berlin Sans FB" panose="020E0602020502020306" pitchFamily="34" charset="0"/>
                        </a:rPr>
                        <a:t>Impacto</a:t>
                      </a:r>
                      <a:endParaRPr lang="es-MX" b="0" dirty="0">
                        <a:latin typeface="Berlin Sans FB" panose="020E0602020502020306" pitchFamily="34" charset="0"/>
                      </a:endParaRPr>
                    </a:p>
                  </a:txBody>
                  <a:tcPr/>
                </a:tc>
                <a:extLst>
                  <a:ext uri="{0D108BD9-81ED-4DB2-BD59-A6C34878D82A}">
                    <a16:rowId xmlns:a16="http://schemas.microsoft.com/office/drawing/2014/main" val="10000"/>
                  </a:ext>
                </a:extLst>
              </a:tr>
              <a:tr h="393541">
                <a:tc>
                  <a:txBody>
                    <a:bodyPr/>
                    <a:lstStyle/>
                    <a:p>
                      <a:r>
                        <a:rPr lang="es-MX" b="0" dirty="0" smtClean="0">
                          <a:solidFill>
                            <a:schemeClr val="accent2">
                              <a:lumMod val="50000"/>
                            </a:schemeClr>
                          </a:solidFill>
                          <a:latin typeface="Berlin Sans FB" panose="020E0602020502020306" pitchFamily="34" charset="0"/>
                        </a:rPr>
                        <a:t>Presentación Virtual sobre</a:t>
                      </a:r>
                      <a:r>
                        <a:rPr lang="es-MX" b="0" baseline="0" dirty="0" smtClean="0">
                          <a:solidFill>
                            <a:schemeClr val="accent2">
                              <a:lumMod val="50000"/>
                            </a:schemeClr>
                          </a:solidFill>
                          <a:latin typeface="Berlin Sans FB" panose="020E0602020502020306" pitchFamily="34" charset="0"/>
                        </a:rPr>
                        <a:t> COIL junto con </a:t>
                      </a:r>
                      <a:r>
                        <a:rPr lang="es-MX" b="0" baseline="0" dirty="0" err="1" smtClean="0">
                          <a:solidFill>
                            <a:schemeClr val="accent2">
                              <a:lumMod val="50000"/>
                            </a:schemeClr>
                          </a:solidFill>
                          <a:latin typeface="Berlin Sans FB" panose="020E0602020502020306" pitchFamily="34" charset="0"/>
                        </a:rPr>
                        <a:t>Glenville</a:t>
                      </a:r>
                      <a:r>
                        <a:rPr lang="es-MX" b="0" baseline="0" dirty="0" smtClean="0">
                          <a:solidFill>
                            <a:schemeClr val="accent2">
                              <a:lumMod val="50000"/>
                            </a:schemeClr>
                          </a:solidFill>
                          <a:latin typeface="Berlin Sans FB" panose="020E0602020502020306" pitchFamily="34" charset="0"/>
                        </a:rPr>
                        <a:t> </a:t>
                      </a:r>
                      <a:r>
                        <a:rPr lang="es-MX" b="0" baseline="0" dirty="0" err="1" smtClean="0">
                          <a:solidFill>
                            <a:schemeClr val="accent2">
                              <a:lumMod val="50000"/>
                            </a:schemeClr>
                          </a:solidFill>
                          <a:latin typeface="Berlin Sans FB" panose="020E0602020502020306" pitchFamily="34" charset="0"/>
                        </a:rPr>
                        <a:t>College</a:t>
                      </a:r>
                      <a:r>
                        <a:rPr lang="es-MX" b="0" baseline="0" dirty="0" smtClean="0">
                          <a:solidFill>
                            <a:schemeClr val="accent2">
                              <a:lumMod val="50000"/>
                            </a:schemeClr>
                          </a:solidFill>
                          <a:latin typeface="Berlin Sans FB" panose="020E0602020502020306" pitchFamily="34" charset="0"/>
                        </a:rPr>
                        <a:t> </a:t>
                      </a:r>
                      <a:endParaRPr lang="es-MX" b="0" dirty="0">
                        <a:solidFill>
                          <a:schemeClr val="accent2">
                            <a:lumMod val="50000"/>
                          </a:schemeClr>
                        </a:solidFill>
                        <a:latin typeface="Berlin Sans FB" panose="020E0602020502020306" pitchFamily="34" charset="0"/>
                      </a:endParaRPr>
                    </a:p>
                  </a:txBody>
                  <a:tcPr/>
                </a:tc>
                <a:tc>
                  <a:txBody>
                    <a:bodyPr/>
                    <a:lstStyle/>
                    <a:p>
                      <a:r>
                        <a:rPr lang="es-MX" b="0" dirty="0" smtClean="0">
                          <a:solidFill>
                            <a:schemeClr val="accent2">
                              <a:lumMod val="50000"/>
                            </a:schemeClr>
                          </a:solidFill>
                          <a:latin typeface="Berlin Sans FB" panose="020E0602020502020306" pitchFamily="34" charset="0"/>
                        </a:rPr>
                        <a:t>30</a:t>
                      </a:r>
                      <a:r>
                        <a:rPr lang="es-MX" b="0" baseline="0" dirty="0" smtClean="0">
                          <a:solidFill>
                            <a:schemeClr val="accent2">
                              <a:lumMod val="50000"/>
                            </a:schemeClr>
                          </a:solidFill>
                          <a:latin typeface="Berlin Sans FB" panose="020E0602020502020306" pitchFamily="34" charset="0"/>
                        </a:rPr>
                        <a:t> de octubre</a:t>
                      </a:r>
                      <a:endParaRPr lang="es-MX" b="0" dirty="0">
                        <a:solidFill>
                          <a:schemeClr val="accent2">
                            <a:lumMod val="50000"/>
                          </a:schemeClr>
                        </a:solidFill>
                        <a:latin typeface="Berlin Sans FB" panose="020E0602020502020306" pitchFamily="34" charset="0"/>
                      </a:endParaRPr>
                    </a:p>
                  </a:txBody>
                  <a:tcPr/>
                </a:tc>
                <a:tc>
                  <a:txBody>
                    <a:bodyPr/>
                    <a:lstStyle/>
                    <a:p>
                      <a:r>
                        <a:rPr lang="es-MX" b="0" dirty="0" smtClean="0">
                          <a:solidFill>
                            <a:schemeClr val="accent2">
                              <a:lumMod val="50000"/>
                            </a:schemeClr>
                          </a:solidFill>
                          <a:latin typeface="Berlin Sans FB" panose="020E0602020502020306" pitchFamily="34" charset="0"/>
                        </a:rPr>
                        <a:t>2</a:t>
                      </a:r>
                      <a:r>
                        <a:rPr lang="es-MX" b="0" baseline="0" dirty="0" smtClean="0">
                          <a:solidFill>
                            <a:schemeClr val="accent2">
                              <a:lumMod val="50000"/>
                            </a:schemeClr>
                          </a:solidFill>
                          <a:latin typeface="Berlin Sans FB" panose="020E0602020502020306" pitchFamily="34" charset="0"/>
                        </a:rPr>
                        <a:t> alumnos presentaron testimonios. </a:t>
                      </a:r>
                      <a:r>
                        <a:rPr lang="es-MX" b="0" dirty="0" smtClean="0">
                          <a:solidFill>
                            <a:schemeClr val="accent2">
                              <a:lumMod val="50000"/>
                            </a:schemeClr>
                          </a:solidFill>
                          <a:latin typeface="Berlin Sans FB" panose="020E0602020502020306" pitchFamily="34" charset="0"/>
                        </a:rPr>
                        <a:t> </a:t>
                      </a:r>
                      <a:endParaRPr lang="es-MX" b="0" dirty="0">
                        <a:solidFill>
                          <a:schemeClr val="accent2">
                            <a:lumMod val="50000"/>
                          </a:schemeClr>
                        </a:solidFill>
                        <a:latin typeface="Berlin Sans FB" panose="020E0602020502020306" pitchFamily="34" charset="0"/>
                      </a:endParaRPr>
                    </a:p>
                  </a:txBody>
                  <a:tcPr/>
                </a:tc>
                <a:extLst>
                  <a:ext uri="{0D108BD9-81ED-4DB2-BD59-A6C34878D82A}">
                    <a16:rowId xmlns:a16="http://schemas.microsoft.com/office/drawing/2014/main" val="10001"/>
                  </a:ext>
                </a:extLst>
              </a:tr>
            </a:tbl>
          </a:graphicData>
        </a:graphic>
      </p:graphicFrame>
      <p:sp>
        <p:nvSpPr>
          <p:cNvPr id="4" name="17 CuadroTexto"/>
          <p:cNvSpPr txBox="1"/>
          <p:nvPr/>
        </p:nvSpPr>
        <p:spPr>
          <a:xfrm>
            <a:off x="225079" y="699622"/>
            <a:ext cx="7000875" cy="584775"/>
          </a:xfrm>
          <a:prstGeom prst="rect">
            <a:avLst/>
          </a:prstGeom>
          <a:noFill/>
        </p:spPr>
        <p:txBody>
          <a:bodyPr>
            <a:spAutoFit/>
          </a:bodyPr>
          <a:lstStyle/>
          <a:p>
            <a:pPr eaLnBrk="0" hangingPunct="0">
              <a:defRPr/>
            </a:pPr>
            <a:r>
              <a:rPr lang="es-MX" sz="3200" dirty="0" smtClean="0">
                <a:solidFill>
                  <a:srgbClr val="FF9900"/>
                </a:solidFill>
                <a:effectLst>
                  <a:outerShdw blurRad="38100" dist="38100" dir="2700000" algn="tl">
                    <a:srgbClr val="000000">
                      <a:alpha val="43137"/>
                    </a:srgbClr>
                  </a:outerShdw>
                </a:effectLst>
                <a:latin typeface="Berlin Sans FB" pitchFamily="34" charset="0"/>
                <a:ea typeface="ＭＳ Ｐゴシック"/>
                <a:cs typeface="ＭＳ Ｐゴシック"/>
              </a:rPr>
              <a:t>Logros/actividades adicionales</a:t>
            </a:r>
            <a:endParaRPr lang="es-MX" sz="3200" dirty="0">
              <a:solidFill>
                <a:srgbClr val="FF9900"/>
              </a:solidFill>
              <a:effectLst>
                <a:outerShdw blurRad="38100" dist="38100" dir="2700000" algn="tl">
                  <a:srgbClr val="C0C0C0"/>
                </a:outerShdw>
              </a:effectLst>
              <a:latin typeface="Berlin Sans FB" pitchFamily="34" charset="0"/>
              <a:ea typeface="ＭＳ Ｐゴシック"/>
              <a:cs typeface="ＭＳ Ｐゴシック"/>
            </a:endParaRPr>
          </a:p>
        </p:txBody>
      </p:sp>
      <p:sp>
        <p:nvSpPr>
          <p:cNvPr id="7" name="Rectángulo 6"/>
          <p:cNvSpPr/>
          <p:nvPr/>
        </p:nvSpPr>
        <p:spPr>
          <a:xfrm rot="16950782">
            <a:off x="5402623" y="3029156"/>
            <a:ext cx="2633147" cy="40211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79376">
            <a:off x="4947194" y="3961926"/>
            <a:ext cx="3552240" cy="2133854"/>
          </a:xfrm>
          <a:prstGeom prst="rect">
            <a:avLst/>
          </a:prstGeom>
        </p:spPr>
      </p:pic>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69861">
            <a:off x="513409" y="3866249"/>
            <a:ext cx="3320375" cy="1992225"/>
          </a:xfrm>
          <a:prstGeom prst="rect">
            <a:avLst/>
          </a:prstGeom>
        </p:spPr>
      </p:pic>
    </p:spTree>
    <p:extLst>
      <p:ext uri="{BB962C8B-B14F-4D97-AF65-F5344CB8AC3E}">
        <p14:creationId xmlns:p14="http://schemas.microsoft.com/office/powerpoint/2010/main" val="2733656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7 CuadroTexto"/>
          <p:cNvSpPr txBox="1"/>
          <p:nvPr/>
        </p:nvSpPr>
        <p:spPr>
          <a:xfrm>
            <a:off x="1162150" y="2847028"/>
            <a:ext cx="7000875" cy="1292662"/>
          </a:xfrm>
          <a:prstGeom prst="rect">
            <a:avLst/>
          </a:prstGeom>
          <a:noFill/>
        </p:spPr>
        <p:txBody>
          <a:bodyPr>
            <a:spAutoFit/>
          </a:bodyPr>
          <a:lstStyle/>
          <a:p>
            <a:pPr algn="ctr" eaLnBrk="0" hangingPunct="0">
              <a:defRPr/>
            </a:pPr>
            <a:r>
              <a:rPr lang="es-MX" sz="4400" dirty="0" smtClean="0">
                <a:solidFill>
                  <a:srgbClr val="FF9900"/>
                </a:solidFill>
                <a:effectLst>
                  <a:outerShdw blurRad="38100" dist="38100" dir="2700000" algn="tl">
                    <a:srgbClr val="000000">
                      <a:alpha val="43137"/>
                    </a:srgbClr>
                  </a:outerShdw>
                </a:effectLst>
                <a:latin typeface="Berlin Sans FB" pitchFamily="34" charset="0"/>
                <a:ea typeface="ＭＳ Ｐゴシック"/>
                <a:cs typeface="ＭＳ Ｐゴシック"/>
              </a:rPr>
              <a:t>PENDIENTES 2017</a:t>
            </a:r>
            <a:endParaRPr lang="es-MX" sz="1600" dirty="0">
              <a:solidFill>
                <a:srgbClr val="663300"/>
              </a:solidFill>
              <a:effectLst>
                <a:outerShdw blurRad="38100" dist="38100" dir="2700000" algn="tl">
                  <a:srgbClr val="C0C0C0"/>
                </a:outerShdw>
              </a:effectLst>
              <a:latin typeface="Berlin Sans FB" pitchFamily="34" charset="0"/>
              <a:ea typeface="ＭＳ Ｐゴシック"/>
              <a:cs typeface="ＭＳ Ｐゴシック"/>
            </a:endParaRPr>
          </a:p>
          <a:p>
            <a:pPr algn="ctr" eaLnBrk="0" hangingPunct="0">
              <a:defRPr/>
            </a:pPr>
            <a:endParaRPr lang="es-MX" sz="1600" dirty="0">
              <a:solidFill>
                <a:srgbClr val="663300"/>
              </a:solidFill>
              <a:effectLst>
                <a:outerShdw blurRad="38100" dist="38100" dir="2700000" algn="tl">
                  <a:srgbClr val="C0C0C0"/>
                </a:outerShdw>
              </a:effectLst>
              <a:latin typeface="Berlin Sans FB" pitchFamily="34" charset="0"/>
              <a:ea typeface="ＭＳ Ｐゴシック"/>
              <a:cs typeface="ＭＳ Ｐゴシック"/>
            </a:endParaRPr>
          </a:p>
          <a:p>
            <a:pPr algn="ctr" eaLnBrk="0" hangingPunct="0">
              <a:defRPr/>
            </a:pPr>
            <a:r>
              <a:rPr lang="es-MX" dirty="0">
                <a:solidFill>
                  <a:srgbClr val="FF9933"/>
                </a:solidFill>
                <a:effectLst>
                  <a:outerShdw blurRad="38100" dist="38100" dir="2700000" algn="tl">
                    <a:srgbClr val="C0C0C0"/>
                  </a:outerShdw>
                </a:effectLst>
                <a:latin typeface="Berlin Sans FB" pitchFamily="34" charset="0"/>
                <a:ea typeface="ＭＳ Ｐゴシック"/>
                <a:cs typeface="ＭＳ Ｐゴシック"/>
              </a:rPr>
              <a:t> </a:t>
            </a:r>
          </a:p>
        </p:txBody>
      </p:sp>
    </p:spTree>
    <p:extLst>
      <p:ext uri="{BB962C8B-B14F-4D97-AF65-F5344CB8AC3E}">
        <p14:creationId xmlns:p14="http://schemas.microsoft.com/office/powerpoint/2010/main" val="495286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extLst>
              <p:ext uri="{D42A27DB-BD31-4B8C-83A1-F6EECF244321}">
                <p14:modId xmlns:p14="http://schemas.microsoft.com/office/powerpoint/2010/main" val="690945625"/>
              </p:ext>
            </p:extLst>
          </p:nvPr>
        </p:nvGraphicFramePr>
        <p:xfrm>
          <a:off x="899592" y="1844824"/>
          <a:ext cx="7272809" cy="3720797"/>
        </p:xfrm>
        <a:graphic>
          <a:graphicData uri="http://schemas.openxmlformats.org/drawingml/2006/table">
            <a:tbl>
              <a:tblPr firstRow="1" bandRow="1">
                <a:tableStyleId>{21E4AEA4-8DFA-4A89-87EB-49C32662AFE0}</a:tableStyleId>
              </a:tblPr>
              <a:tblGrid>
                <a:gridCol w="2109079">
                  <a:extLst>
                    <a:ext uri="{9D8B030D-6E8A-4147-A177-3AD203B41FA5}">
                      <a16:colId xmlns:a16="http://schemas.microsoft.com/office/drawing/2014/main" val="20000"/>
                    </a:ext>
                  </a:extLst>
                </a:gridCol>
                <a:gridCol w="2655865">
                  <a:extLst>
                    <a:ext uri="{9D8B030D-6E8A-4147-A177-3AD203B41FA5}">
                      <a16:colId xmlns:a16="http://schemas.microsoft.com/office/drawing/2014/main" val="20001"/>
                    </a:ext>
                  </a:extLst>
                </a:gridCol>
                <a:gridCol w="2507865">
                  <a:extLst>
                    <a:ext uri="{9D8B030D-6E8A-4147-A177-3AD203B41FA5}">
                      <a16:colId xmlns:a16="http://schemas.microsoft.com/office/drawing/2014/main" val="20002"/>
                    </a:ext>
                  </a:extLst>
                </a:gridCol>
              </a:tblGrid>
              <a:tr h="1224136">
                <a:tc>
                  <a:txBody>
                    <a:bodyPr/>
                    <a:lstStyle/>
                    <a:p>
                      <a:pPr algn="ctr"/>
                      <a:r>
                        <a:rPr lang="es-MX" b="0" dirty="0" smtClean="0">
                          <a:latin typeface="Berlin Sans FB" panose="020E0602020502020306" pitchFamily="34" charset="0"/>
                        </a:rPr>
                        <a:t>Resultado</a:t>
                      </a:r>
                      <a:r>
                        <a:rPr lang="es-MX" b="0" baseline="0" dirty="0" smtClean="0">
                          <a:latin typeface="Berlin Sans FB" panose="020E0602020502020306" pitchFamily="34" charset="0"/>
                        </a:rPr>
                        <a:t> o Medio</a:t>
                      </a:r>
                      <a:endParaRPr lang="es-MX" b="0" dirty="0">
                        <a:latin typeface="Berlin Sans FB" panose="020E0602020502020306" pitchFamily="34" charset="0"/>
                      </a:endParaRPr>
                    </a:p>
                  </a:txBody>
                  <a:tcPr/>
                </a:tc>
                <a:tc>
                  <a:txBody>
                    <a:bodyPr/>
                    <a:lstStyle/>
                    <a:p>
                      <a:pPr algn="ctr"/>
                      <a:r>
                        <a:rPr lang="es-MX" b="0" dirty="0" smtClean="0">
                          <a:latin typeface="Berlin Sans FB" panose="020E0602020502020306" pitchFamily="34" charset="0"/>
                        </a:rPr>
                        <a:t>Comentarios/Justificación</a:t>
                      </a:r>
                      <a:endParaRPr lang="es-MX" b="0" dirty="0">
                        <a:latin typeface="Berlin Sans FB" panose="020E0602020502020306" pitchFamily="34" charset="0"/>
                      </a:endParaRPr>
                    </a:p>
                  </a:txBody>
                  <a:tcPr/>
                </a:tc>
                <a:tc>
                  <a:txBody>
                    <a:bodyPr/>
                    <a:lstStyle/>
                    <a:p>
                      <a:pPr algn="ctr"/>
                      <a:r>
                        <a:rPr lang="es-MX" b="0" dirty="0" smtClean="0">
                          <a:latin typeface="Berlin Sans FB" panose="020E0602020502020306" pitchFamily="34" charset="0"/>
                        </a:rPr>
                        <a:t>Fecha en que se va a concretar (2018)</a:t>
                      </a:r>
                      <a:endParaRPr lang="es-MX" b="0" dirty="0">
                        <a:latin typeface="Berlin Sans FB" panose="020E0602020502020306" pitchFamily="34" charset="0"/>
                      </a:endParaRPr>
                    </a:p>
                  </a:txBody>
                  <a:tcPr/>
                </a:tc>
                <a:extLst>
                  <a:ext uri="{0D108BD9-81ED-4DB2-BD59-A6C34878D82A}">
                    <a16:rowId xmlns:a16="http://schemas.microsoft.com/office/drawing/2014/main" val="10000"/>
                  </a:ext>
                </a:extLst>
              </a:tr>
              <a:tr h="393541">
                <a:tc>
                  <a:txBody>
                    <a:bodyPr/>
                    <a:lstStyle/>
                    <a:p>
                      <a:r>
                        <a:rPr lang="es-MX" b="0" dirty="0" smtClean="0">
                          <a:solidFill>
                            <a:schemeClr val="accent2">
                              <a:lumMod val="50000"/>
                            </a:schemeClr>
                          </a:solidFill>
                          <a:latin typeface="Berlin Sans FB" panose="020E0602020502020306" pitchFamily="34" charset="0"/>
                        </a:rPr>
                        <a:t>Actualización</a:t>
                      </a:r>
                      <a:r>
                        <a:rPr lang="es-MX" b="0" baseline="0" dirty="0" smtClean="0">
                          <a:solidFill>
                            <a:schemeClr val="accent2">
                              <a:lumMod val="50000"/>
                            </a:schemeClr>
                          </a:solidFill>
                          <a:latin typeface="Berlin Sans FB" panose="020E0602020502020306" pitchFamily="34" charset="0"/>
                        </a:rPr>
                        <a:t> docente de profesores de idiomas</a:t>
                      </a:r>
                      <a:endParaRPr lang="es-MX" b="0" dirty="0">
                        <a:solidFill>
                          <a:schemeClr val="accent2">
                            <a:lumMod val="50000"/>
                          </a:schemeClr>
                        </a:solidFill>
                        <a:latin typeface="Berlin Sans FB" panose="020E0602020502020306" pitchFamily="34" charset="0"/>
                      </a:endParaRPr>
                    </a:p>
                  </a:txBody>
                  <a:tcPr/>
                </a:tc>
                <a:tc>
                  <a:txBody>
                    <a:bodyPr/>
                    <a:lstStyle/>
                    <a:p>
                      <a:r>
                        <a:rPr lang="es-MX" b="0" dirty="0" smtClean="0">
                          <a:solidFill>
                            <a:schemeClr val="accent2">
                              <a:lumMod val="50000"/>
                            </a:schemeClr>
                          </a:solidFill>
                          <a:latin typeface="Berlin Sans FB" panose="020E0602020502020306" pitchFamily="34" charset="0"/>
                        </a:rPr>
                        <a:t>Dar curso especializado</a:t>
                      </a:r>
                      <a:r>
                        <a:rPr lang="es-MX" b="0" baseline="0" dirty="0" smtClean="0">
                          <a:solidFill>
                            <a:schemeClr val="accent2">
                              <a:lumMod val="50000"/>
                            </a:schemeClr>
                          </a:solidFill>
                          <a:latin typeface="Berlin Sans FB" panose="020E0602020502020306" pitchFamily="34" charset="0"/>
                        </a:rPr>
                        <a:t> de idiomas para la actualización de estrategias.</a:t>
                      </a:r>
                      <a:endParaRPr lang="es-MX" b="0" dirty="0">
                        <a:solidFill>
                          <a:schemeClr val="accent2">
                            <a:lumMod val="50000"/>
                          </a:schemeClr>
                        </a:solidFill>
                        <a:latin typeface="Berlin Sans FB" panose="020E0602020502020306" pitchFamily="34" charset="0"/>
                      </a:endParaRPr>
                    </a:p>
                  </a:txBody>
                  <a:tcPr/>
                </a:tc>
                <a:tc>
                  <a:txBody>
                    <a:bodyPr/>
                    <a:lstStyle/>
                    <a:p>
                      <a:r>
                        <a:rPr lang="es-MX" b="0" dirty="0" smtClean="0">
                          <a:solidFill>
                            <a:schemeClr val="accent2">
                              <a:lumMod val="50000"/>
                            </a:schemeClr>
                          </a:solidFill>
                          <a:latin typeface="Berlin Sans FB" panose="020E0602020502020306" pitchFamily="34" charset="0"/>
                        </a:rPr>
                        <a:t>Comienza</a:t>
                      </a:r>
                      <a:r>
                        <a:rPr lang="es-MX" b="0" baseline="0" dirty="0" smtClean="0">
                          <a:solidFill>
                            <a:schemeClr val="accent2">
                              <a:lumMod val="50000"/>
                            </a:schemeClr>
                          </a:solidFill>
                          <a:latin typeface="Berlin Sans FB" panose="020E0602020502020306" pitchFamily="34" charset="0"/>
                        </a:rPr>
                        <a:t> el curso el 5 de enero y termina el 27 de enero.</a:t>
                      </a:r>
                      <a:endParaRPr lang="es-MX" b="0" dirty="0">
                        <a:solidFill>
                          <a:schemeClr val="accent2">
                            <a:lumMod val="50000"/>
                          </a:schemeClr>
                        </a:solidFill>
                        <a:latin typeface="Berlin Sans FB" panose="020E0602020502020306" pitchFamily="34" charset="0"/>
                      </a:endParaRPr>
                    </a:p>
                  </a:txBody>
                  <a:tcPr/>
                </a:tc>
                <a:extLst>
                  <a:ext uri="{0D108BD9-81ED-4DB2-BD59-A6C34878D82A}">
                    <a16:rowId xmlns:a16="http://schemas.microsoft.com/office/drawing/2014/main" val="10001"/>
                  </a:ext>
                </a:extLst>
              </a:tr>
              <a:tr h="393541">
                <a:tc>
                  <a:txBody>
                    <a:bodyPr/>
                    <a:lstStyle/>
                    <a:p>
                      <a:r>
                        <a:rPr lang="es-MX" b="0" dirty="0" smtClean="0">
                          <a:solidFill>
                            <a:schemeClr val="accent2">
                              <a:lumMod val="50000"/>
                            </a:schemeClr>
                          </a:solidFill>
                          <a:latin typeface="Berlin Sans FB" panose="020E0602020502020306" pitchFamily="34" charset="0"/>
                        </a:rPr>
                        <a:t>Dar seguimiento a</a:t>
                      </a:r>
                      <a:r>
                        <a:rPr lang="es-MX" b="0" baseline="0" dirty="0" smtClean="0">
                          <a:solidFill>
                            <a:schemeClr val="accent2">
                              <a:lumMod val="50000"/>
                            </a:schemeClr>
                          </a:solidFill>
                          <a:latin typeface="Berlin Sans FB" panose="020E0602020502020306" pitchFamily="34" charset="0"/>
                        </a:rPr>
                        <a:t> invitación de profesores a COIL. </a:t>
                      </a:r>
                      <a:endParaRPr lang="es-MX" b="0" dirty="0">
                        <a:solidFill>
                          <a:schemeClr val="accent2">
                            <a:lumMod val="50000"/>
                          </a:schemeClr>
                        </a:solidFill>
                        <a:latin typeface="Berlin Sans FB" panose="020E0602020502020306" pitchFamily="34" charset="0"/>
                      </a:endParaRPr>
                    </a:p>
                  </a:txBody>
                  <a:tcPr/>
                </a:tc>
                <a:tc>
                  <a:txBody>
                    <a:bodyPr/>
                    <a:lstStyle/>
                    <a:p>
                      <a:r>
                        <a:rPr lang="es-MX" b="0" dirty="0" smtClean="0">
                          <a:solidFill>
                            <a:schemeClr val="accent2">
                              <a:lumMod val="50000"/>
                            </a:schemeClr>
                          </a:solidFill>
                          <a:latin typeface="Berlin Sans FB" panose="020E0602020502020306" pitchFamily="34" charset="0"/>
                        </a:rPr>
                        <a:t>Invitar a profesores extranjeros</a:t>
                      </a:r>
                      <a:r>
                        <a:rPr lang="es-MX" b="0" baseline="0" dirty="0" smtClean="0">
                          <a:solidFill>
                            <a:schemeClr val="accent2">
                              <a:lumMod val="50000"/>
                            </a:schemeClr>
                          </a:solidFill>
                          <a:latin typeface="Berlin Sans FB" panose="020E0602020502020306" pitchFamily="34" charset="0"/>
                        </a:rPr>
                        <a:t> a participar en COIL </a:t>
                      </a:r>
                      <a:endParaRPr lang="es-MX" b="0" dirty="0">
                        <a:solidFill>
                          <a:schemeClr val="accent2">
                            <a:lumMod val="50000"/>
                          </a:schemeClr>
                        </a:solidFill>
                        <a:latin typeface="Berlin Sans FB" panose="020E0602020502020306" pitchFamily="34" charset="0"/>
                      </a:endParaRPr>
                    </a:p>
                  </a:txBody>
                  <a:tcPr/>
                </a:tc>
                <a:tc>
                  <a:txBody>
                    <a:bodyPr/>
                    <a:lstStyle/>
                    <a:p>
                      <a:r>
                        <a:rPr lang="es-MX" b="0" dirty="0" smtClean="0">
                          <a:solidFill>
                            <a:schemeClr val="accent2">
                              <a:lumMod val="50000"/>
                            </a:schemeClr>
                          </a:solidFill>
                          <a:latin typeface="Berlin Sans FB" panose="020E0602020502020306" pitchFamily="34" charset="0"/>
                        </a:rPr>
                        <a:t>Noviembre</a:t>
                      </a:r>
                      <a:r>
                        <a:rPr lang="es-MX" b="0" baseline="0" dirty="0" smtClean="0">
                          <a:solidFill>
                            <a:schemeClr val="accent2">
                              <a:lumMod val="50000"/>
                            </a:schemeClr>
                          </a:solidFill>
                          <a:latin typeface="Berlin Sans FB" panose="020E0602020502020306" pitchFamily="34" charset="0"/>
                        </a:rPr>
                        <a:t> 2018</a:t>
                      </a:r>
                      <a:endParaRPr lang="es-MX" b="0" dirty="0">
                        <a:solidFill>
                          <a:schemeClr val="accent2">
                            <a:lumMod val="50000"/>
                          </a:schemeClr>
                        </a:solidFill>
                        <a:latin typeface="Berlin Sans FB" panose="020E0602020502020306" pitchFamily="34" charset="0"/>
                      </a:endParaRPr>
                    </a:p>
                  </a:txBody>
                  <a:tcPr/>
                </a:tc>
                <a:extLst>
                  <a:ext uri="{0D108BD9-81ED-4DB2-BD59-A6C34878D82A}">
                    <a16:rowId xmlns:a16="http://schemas.microsoft.com/office/drawing/2014/main" val="10002"/>
                  </a:ext>
                </a:extLst>
              </a:tr>
              <a:tr h="393541">
                <a:tc>
                  <a:txBody>
                    <a:bodyPr/>
                    <a:lstStyle/>
                    <a:p>
                      <a:endParaRPr lang="es-MX" b="0" dirty="0">
                        <a:solidFill>
                          <a:schemeClr val="accent2">
                            <a:lumMod val="50000"/>
                          </a:schemeClr>
                        </a:solidFill>
                        <a:latin typeface="Berlin Sans FB" panose="020E0602020502020306" pitchFamily="34" charset="0"/>
                      </a:endParaRPr>
                    </a:p>
                  </a:txBody>
                  <a:tcPr/>
                </a:tc>
                <a:tc>
                  <a:txBody>
                    <a:bodyPr/>
                    <a:lstStyle/>
                    <a:p>
                      <a:endParaRPr lang="es-MX" b="0" dirty="0">
                        <a:solidFill>
                          <a:schemeClr val="accent2">
                            <a:lumMod val="50000"/>
                          </a:schemeClr>
                        </a:solidFill>
                        <a:latin typeface="Berlin Sans FB" panose="020E0602020502020306" pitchFamily="34" charset="0"/>
                      </a:endParaRPr>
                    </a:p>
                  </a:txBody>
                  <a:tcPr/>
                </a:tc>
                <a:tc>
                  <a:txBody>
                    <a:bodyPr/>
                    <a:lstStyle/>
                    <a:p>
                      <a:endParaRPr lang="es-MX" b="0" dirty="0">
                        <a:solidFill>
                          <a:schemeClr val="accent2">
                            <a:lumMod val="50000"/>
                          </a:schemeClr>
                        </a:solidFill>
                        <a:latin typeface="Berlin Sans FB" panose="020E0602020502020306" pitchFamily="34" charset="0"/>
                      </a:endParaRPr>
                    </a:p>
                  </a:txBody>
                  <a:tcPr/>
                </a:tc>
                <a:extLst>
                  <a:ext uri="{0D108BD9-81ED-4DB2-BD59-A6C34878D82A}">
                    <a16:rowId xmlns:a16="http://schemas.microsoft.com/office/drawing/2014/main" val="10003"/>
                  </a:ext>
                </a:extLst>
              </a:tr>
            </a:tbl>
          </a:graphicData>
        </a:graphic>
      </p:graphicFrame>
      <p:sp>
        <p:nvSpPr>
          <p:cNvPr id="4" name="17 CuadroTexto"/>
          <p:cNvSpPr txBox="1"/>
          <p:nvPr/>
        </p:nvSpPr>
        <p:spPr>
          <a:xfrm>
            <a:off x="225079" y="699622"/>
            <a:ext cx="7000875" cy="584775"/>
          </a:xfrm>
          <a:prstGeom prst="rect">
            <a:avLst/>
          </a:prstGeom>
          <a:noFill/>
        </p:spPr>
        <p:txBody>
          <a:bodyPr>
            <a:spAutoFit/>
          </a:bodyPr>
          <a:lstStyle/>
          <a:p>
            <a:pPr eaLnBrk="0" hangingPunct="0">
              <a:defRPr/>
            </a:pPr>
            <a:r>
              <a:rPr lang="es-MX" sz="3200" dirty="0" smtClean="0">
                <a:solidFill>
                  <a:srgbClr val="FF9900"/>
                </a:solidFill>
                <a:effectLst>
                  <a:outerShdw blurRad="38100" dist="38100" dir="2700000" algn="tl">
                    <a:srgbClr val="000000">
                      <a:alpha val="43137"/>
                    </a:srgbClr>
                  </a:outerShdw>
                </a:effectLst>
                <a:latin typeface="Berlin Sans FB" pitchFamily="34" charset="0"/>
                <a:ea typeface="ＭＳ Ｐゴシック"/>
                <a:cs typeface="ＭＳ Ｐゴシック"/>
              </a:rPr>
              <a:t>Resultados pendientes</a:t>
            </a:r>
            <a:endParaRPr lang="es-MX" sz="3200" dirty="0">
              <a:solidFill>
                <a:srgbClr val="FF9900"/>
              </a:solidFill>
              <a:effectLst>
                <a:outerShdw blurRad="38100" dist="38100" dir="2700000" algn="tl">
                  <a:srgbClr val="C0C0C0"/>
                </a:outerShdw>
              </a:effectLst>
              <a:latin typeface="Berlin Sans FB" pitchFamily="34" charset="0"/>
              <a:ea typeface="ＭＳ Ｐゴシック"/>
              <a:cs typeface="ＭＳ Ｐゴシック"/>
            </a:endParaRPr>
          </a:p>
        </p:txBody>
      </p:sp>
    </p:spTree>
    <p:extLst>
      <p:ext uri="{BB962C8B-B14F-4D97-AF65-F5344CB8AC3E}">
        <p14:creationId xmlns:p14="http://schemas.microsoft.com/office/powerpoint/2010/main" val="2647183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7 CuadroTexto"/>
          <p:cNvSpPr txBox="1"/>
          <p:nvPr/>
        </p:nvSpPr>
        <p:spPr>
          <a:xfrm>
            <a:off x="151307" y="367105"/>
            <a:ext cx="7000875" cy="584775"/>
          </a:xfrm>
          <a:prstGeom prst="rect">
            <a:avLst/>
          </a:prstGeom>
          <a:noFill/>
        </p:spPr>
        <p:txBody>
          <a:bodyPr>
            <a:spAutoFit/>
          </a:bodyPr>
          <a:lstStyle/>
          <a:p>
            <a:pPr eaLnBrk="0" hangingPunct="0">
              <a:defRPr/>
            </a:pPr>
            <a:r>
              <a:rPr lang="es-MX" sz="3200" dirty="0" smtClean="0">
                <a:solidFill>
                  <a:srgbClr val="FF9900"/>
                </a:solidFill>
                <a:effectLst>
                  <a:outerShdw blurRad="38100" dist="38100" dir="2700000" algn="tl">
                    <a:srgbClr val="000000">
                      <a:alpha val="43137"/>
                    </a:srgbClr>
                  </a:outerShdw>
                </a:effectLst>
                <a:latin typeface="Berlin Sans FB" pitchFamily="34" charset="0"/>
                <a:ea typeface="ＭＳ Ｐゴシック"/>
                <a:cs typeface="ＭＳ Ｐゴシック"/>
              </a:rPr>
              <a:t>Cierre POA 2017</a:t>
            </a:r>
          </a:p>
        </p:txBody>
      </p:sp>
      <p:graphicFrame>
        <p:nvGraphicFramePr>
          <p:cNvPr id="7" name="6 Tabla"/>
          <p:cNvGraphicFramePr>
            <a:graphicFrameLocks noGrp="1"/>
          </p:cNvGraphicFramePr>
          <p:nvPr>
            <p:extLst>
              <p:ext uri="{D42A27DB-BD31-4B8C-83A1-F6EECF244321}">
                <p14:modId xmlns:p14="http://schemas.microsoft.com/office/powerpoint/2010/main" val="4199923165"/>
              </p:ext>
            </p:extLst>
          </p:nvPr>
        </p:nvGraphicFramePr>
        <p:xfrm>
          <a:off x="1233054" y="2022864"/>
          <a:ext cx="6373090" cy="3103317"/>
        </p:xfrm>
        <a:graphic>
          <a:graphicData uri="http://schemas.openxmlformats.org/drawingml/2006/table">
            <a:tbl>
              <a:tblPr firstRow="1" bandRow="1">
                <a:tableStyleId>{21E4AEA4-8DFA-4A89-87EB-49C32662AFE0}</a:tableStyleId>
              </a:tblPr>
              <a:tblGrid>
                <a:gridCol w="3186545">
                  <a:extLst>
                    <a:ext uri="{9D8B030D-6E8A-4147-A177-3AD203B41FA5}">
                      <a16:colId xmlns:a16="http://schemas.microsoft.com/office/drawing/2014/main" val="20000"/>
                    </a:ext>
                  </a:extLst>
                </a:gridCol>
                <a:gridCol w="3186545">
                  <a:extLst>
                    <a:ext uri="{9D8B030D-6E8A-4147-A177-3AD203B41FA5}">
                      <a16:colId xmlns:a16="http://schemas.microsoft.com/office/drawing/2014/main" val="20001"/>
                    </a:ext>
                  </a:extLst>
                </a:gridCol>
              </a:tblGrid>
              <a:tr h="757787">
                <a:tc>
                  <a:txBody>
                    <a:bodyPr/>
                    <a:lstStyle/>
                    <a:p>
                      <a:pPr algn="ctr"/>
                      <a:r>
                        <a:rPr lang="es-MX" b="0" dirty="0" smtClean="0">
                          <a:latin typeface="Berlin Sans FB" panose="020E0602020502020306" pitchFamily="34" charset="0"/>
                        </a:rPr>
                        <a:t>Línea estratégica </a:t>
                      </a:r>
                      <a:endParaRPr lang="es-MX" b="0" dirty="0">
                        <a:latin typeface="Berlin Sans FB" panose="020E0602020502020306" pitchFamily="34" charset="0"/>
                      </a:endParaRPr>
                    </a:p>
                  </a:txBody>
                  <a:tcPr/>
                </a:tc>
                <a:tc>
                  <a:txBody>
                    <a:bodyPr/>
                    <a:lstStyle/>
                    <a:p>
                      <a:pPr algn="ctr"/>
                      <a:r>
                        <a:rPr lang="es-MX" b="0" dirty="0" smtClean="0">
                          <a:latin typeface="Berlin Sans FB" panose="020E0602020502020306" pitchFamily="34" charset="0"/>
                        </a:rPr>
                        <a:t>Porcentaje alcanzado a</a:t>
                      </a:r>
                      <a:r>
                        <a:rPr lang="es-MX" b="0" baseline="0" dirty="0" smtClean="0">
                          <a:latin typeface="Berlin Sans FB" panose="020E0602020502020306" pitchFamily="34" charset="0"/>
                        </a:rPr>
                        <a:t> diciembre</a:t>
                      </a:r>
                      <a:endParaRPr lang="es-MX" b="0" dirty="0">
                        <a:latin typeface="Berlin Sans FB" panose="020E0602020502020306" pitchFamily="34" charset="0"/>
                      </a:endParaRPr>
                    </a:p>
                  </a:txBody>
                  <a:tcPr/>
                </a:tc>
                <a:extLst>
                  <a:ext uri="{0D108BD9-81ED-4DB2-BD59-A6C34878D82A}">
                    <a16:rowId xmlns:a16="http://schemas.microsoft.com/office/drawing/2014/main" val="10000"/>
                  </a:ext>
                </a:extLst>
              </a:tr>
              <a:tr h="469106">
                <a:tc>
                  <a:txBody>
                    <a:bodyPr/>
                    <a:lstStyle/>
                    <a:p>
                      <a:r>
                        <a:rPr lang="es-MX" b="0" dirty="0" smtClean="0">
                          <a:solidFill>
                            <a:schemeClr val="accent2">
                              <a:lumMod val="50000"/>
                            </a:schemeClr>
                          </a:solidFill>
                          <a:latin typeface="Berlin Sans FB" panose="020E0602020502020306" pitchFamily="34" charset="0"/>
                        </a:rPr>
                        <a:t>I. Identidad Católica</a:t>
                      </a:r>
                      <a:endParaRPr lang="es-MX" b="0" dirty="0">
                        <a:solidFill>
                          <a:schemeClr val="accent2">
                            <a:lumMod val="50000"/>
                          </a:schemeClr>
                        </a:solidFill>
                        <a:latin typeface="Berlin Sans FB" panose="020E0602020502020306" pitchFamily="34" charset="0"/>
                      </a:endParaRPr>
                    </a:p>
                  </a:txBody>
                  <a:tcPr/>
                </a:tc>
                <a:tc>
                  <a:txBody>
                    <a:bodyPr/>
                    <a:lstStyle/>
                    <a:p>
                      <a:pPr algn="ctr"/>
                      <a:r>
                        <a:rPr lang="es-MX" sz="2000" b="0" dirty="0" smtClean="0">
                          <a:solidFill>
                            <a:schemeClr val="accent2">
                              <a:lumMod val="50000"/>
                            </a:schemeClr>
                          </a:solidFill>
                          <a:latin typeface="Berlin Sans FB" panose="020E0602020502020306" pitchFamily="34" charset="0"/>
                        </a:rPr>
                        <a:t>95%</a:t>
                      </a:r>
                      <a:endParaRPr lang="es-MX" sz="2000" b="0" dirty="0">
                        <a:solidFill>
                          <a:schemeClr val="accent2">
                            <a:lumMod val="50000"/>
                          </a:schemeClr>
                        </a:solidFill>
                        <a:latin typeface="Berlin Sans FB" panose="020E0602020502020306" pitchFamily="34" charset="0"/>
                      </a:endParaRPr>
                    </a:p>
                  </a:txBody>
                  <a:tcPr anchor="ctr"/>
                </a:tc>
                <a:extLst>
                  <a:ext uri="{0D108BD9-81ED-4DB2-BD59-A6C34878D82A}">
                    <a16:rowId xmlns:a16="http://schemas.microsoft.com/office/drawing/2014/main" val="10001"/>
                  </a:ext>
                </a:extLst>
              </a:tr>
              <a:tr h="469106">
                <a:tc>
                  <a:txBody>
                    <a:bodyPr/>
                    <a:lstStyle/>
                    <a:p>
                      <a:r>
                        <a:rPr lang="es-MX" b="0" dirty="0" smtClean="0">
                          <a:solidFill>
                            <a:schemeClr val="accent2">
                              <a:lumMod val="50000"/>
                            </a:schemeClr>
                          </a:solidFill>
                          <a:latin typeface="Berlin Sans FB" panose="020E0602020502020306" pitchFamily="34" charset="0"/>
                        </a:rPr>
                        <a:t>II. Liderazgo en Formación</a:t>
                      </a:r>
                      <a:endParaRPr lang="es-MX" b="0" dirty="0">
                        <a:solidFill>
                          <a:schemeClr val="accent2">
                            <a:lumMod val="50000"/>
                          </a:schemeClr>
                        </a:solidFill>
                        <a:latin typeface="Berlin Sans FB" panose="020E0602020502020306" pitchFamily="34" charset="0"/>
                      </a:endParaRPr>
                    </a:p>
                  </a:txBody>
                  <a:tcPr/>
                </a:tc>
                <a:tc>
                  <a:txBody>
                    <a:bodyPr/>
                    <a:lstStyle/>
                    <a:p>
                      <a:pPr algn="ctr"/>
                      <a:r>
                        <a:rPr lang="es-MX" sz="2000" b="0" dirty="0" smtClean="0">
                          <a:solidFill>
                            <a:schemeClr val="accent2">
                              <a:lumMod val="50000"/>
                            </a:schemeClr>
                          </a:solidFill>
                          <a:latin typeface="Berlin Sans FB" panose="020E0602020502020306" pitchFamily="34" charset="0"/>
                        </a:rPr>
                        <a:t>50%</a:t>
                      </a:r>
                      <a:endParaRPr lang="es-MX" sz="2000" b="0" dirty="0">
                        <a:solidFill>
                          <a:schemeClr val="accent2">
                            <a:lumMod val="50000"/>
                          </a:schemeClr>
                        </a:solidFill>
                        <a:latin typeface="Berlin Sans FB" panose="020E0602020502020306" pitchFamily="34" charset="0"/>
                      </a:endParaRPr>
                    </a:p>
                  </a:txBody>
                  <a:tcPr anchor="ctr"/>
                </a:tc>
                <a:extLst>
                  <a:ext uri="{0D108BD9-81ED-4DB2-BD59-A6C34878D82A}">
                    <a16:rowId xmlns:a16="http://schemas.microsoft.com/office/drawing/2014/main" val="778767407"/>
                  </a:ext>
                </a:extLst>
              </a:tr>
              <a:tr h="469106">
                <a:tc>
                  <a:txBody>
                    <a:bodyPr/>
                    <a:lstStyle/>
                    <a:p>
                      <a:r>
                        <a:rPr lang="es-MX" b="0" dirty="0" smtClean="0">
                          <a:solidFill>
                            <a:schemeClr val="accent2">
                              <a:lumMod val="50000"/>
                            </a:schemeClr>
                          </a:solidFill>
                          <a:latin typeface="Berlin Sans FB" panose="020E0602020502020306" pitchFamily="34" charset="0"/>
                        </a:rPr>
                        <a:t>III.</a:t>
                      </a:r>
                      <a:r>
                        <a:rPr lang="es-MX" b="0" baseline="0" dirty="0" smtClean="0">
                          <a:solidFill>
                            <a:schemeClr val="accent2">
                              <a:lumMod val="50000"/>
                            </a:schemeClr>
                          </a:solidFill>
                          <a:latin typeface="Berlin Sans FB" panose="020E0602020502020306" pitchFamily="34" charset="0"/>
                        </a:rPr>
                        <a:t> Calidad académica</a:t>
                      </a:r>
                      <a:endParaRPr lang="es-MX" b="0" dirty="0">
                        <a:solidFill>
                          <a:schemeClr val="accent2">
                            <a:lumMod val="50000"/>
                          </a:schemeClr>
                        </a:solidFill>
                        <a:latin typeface="Berlin Sans FB" panose="020E0602020502020306" pitchFamily="34" charset="0"/>
                      </a:endParaRPr>
                    </a:p>
                  </a:txBody>
                  <a:tcPr/>
                </a:tc>
                <a:tc>
                  <a:txBody>
                    <a:bodyPr/>
                    <a:lstStyle/>
                    <a:p>
                      <a:pPr algn="ctr"/>
                      <a:r>
                        <a:rPr lang="es-MX" sz="2000" b="0" dirty="0" smtClean="0">
                          <a:solidFill>
                            <a:schemeClr val="accent2">
                              <a:lumMod val="50000"/>
                            </a:schemeClr>
                          </a:solidFill>
                          <a:latin typeface="Berlin Sans FB" panose="020E0602020502020306" pitchFamily="34" charset="0"/>
                        </a:rPr>
                        <a:t>90%</a:t>
                      </a:r>
                      <a:endParaRPr lang="es-MX" sz="2000" b="0" dirty="0">
                        <a:solidFill>
                          <a:schemeClr val="accent2">
                            <a:lumMod val="50000"/>
                          </a:schemeClr>
                        </a:solidFill>
                        <a:latin typeface="Berlin Sans FB" panose="020E0602020502020306" pitchFamily="34" charset="0"/>
                      </a:endParaRPr>
                    </a:p>
                  </a:txBody>
                  <a:tcPr anchor="ctr"/>
                </a:tc>
                <a:extLst>
                  <a:ext uri="{0D108BD9-81ED-4DB2-BD59-A6C34878D82A}">
                    <a16:rowId xmlns:a16="http://schemas.microsoft.com/office/drawing/2014/main" val="1667883356"/>
                  </a:ext>
                </a:extLst>
              </a:tr>
              <a:tr h="469106">
                <a:tc>
                  <a:txBody>
                    <a:bodyPr/>
                    <a:lstStyle/>
                    <a:p>
                      <a:r>
                        <a:rPr lang="es-MX" b="0" dirty="0" smtClean="0">
                          <a:solidFill>
                            <a:schemeClr val="accent2">
                              <a:lumMod val="50000"/>
                            </a:schemeClr>
                          </a:solidFill>
                          <a:latin typeface="Berlin Sans FB" panose="020E0602020502020306" pitchFamily="34" charset="0"/>
                        </a:rPr>
                        <a:t>VI. Crecimiento y desarrollo</a:t>
                      </a:r>
                      <a:endParaRPr lang="es-MX" b="0" dirty="0">
                        <a:solidFill>
                          <a:schemeClr val="accent2">
                            <a:lumMod val="50000"/>
                          </a:schemeClr>
                        </a:solidFill>
                        <a:latin typeface="Berlin Sans FB" panose="020E0602020502020306" pitchFamily="34" charset="0"/>
                      </a:endParaRPr>
                    </a:p>
                  </a:txBody>
                  <a:tcPr/>
                </a:tc>
                <a:tc>
                  <a:txBody>
                    <a:bodyPr/>
                    <a:lstStyle/>
                    <a:p>
                      <a:pPr algn="ctr"/>
                      <a:r>
                        <a:rPr lang="es-MX" sz="2000" b="0" dirty="0" smtClean="0">
                          <a:solidFill>
                            <a:schemeClr val="accent2">
                              <a:lumMod val="50000"/>
                            </a:schemeClr>
                          </a:solidFill>
                          <a:latin typeface="Berlin Sans FB" panose="020E0602020502020306" pitchFamily="34" charset="0"/>
                        </a:rPr>
                        <a:t>100%</a:t>
                      </a:r>
                      <a:endParaRPr lang="es-MX" sz="2000" b="0" dirty="0">
                        <a:solidFill>
                          <a:schemeClr val="accent2">
                            <a:lumMod val="50000"/>
                          </a:schemeClr>
                        </a:solidFill>
                        <a:latin typeface="Berlin Sans FB" panose="020E0602020502020306" pitchFamily="34" charset="0"/>
                      </a:endParaRPr>
                    </a:p>
                  </a:txBody>
                  <a:tcPr anchor="ctr"/>
                </a:tc>
                <a:extLst>
                  <a:ext uri="{0D108BD9-81ED-4DB2-BD59-A6C34878D82A}">
                    <a16:rowId xmlns:a16="http://schemas.microsoft.com/office/drawing/2014/main" val="1160833507"/>
                  </a:ext>
                </a:extLst>
              </a:tr>
              <a:tr h="469106">
                <a:tc>
                  <a:txBody>
                    <a:bodyPr/>
                    <a:lstStyle/>
                    <a:p>
                      <a:r>
                        <a:rPr lang="es-MX" b="0" dirty="0" smtClean="0">
                          <a:solidFill>
                            <a:schemeClr val="accent2">
                              <a:lumMod val="50000"/>
                            </a:schemeClr>
                          </a:solidFill>
                          <a:latin typeface="Berlin Sans FB" panose="020E0602020502020306" pitchFamily="34" charset="0"/>
                        </a:rPr>
                        <a:t>TOTAL</a:t>
                      </a:r>
                      <a:endParaRPr lang="es-MX" b="0" dirty="0">
                        <a:solidFill>
                          <a:schemeClr val="accent2">
                            <a:lumMod val="50000"/>
                          </a:schemeClr>
                        </a:solidFill>
                        <a:latin typeface="Berlin Sans FB" panose="020E0602020502020306" pitchFamily="34" charset="0"/>
                      </a:endParaRPr>
                    </a:p>
                  </a:txBody>
                  <a:tcPr/>
                </a:tc>
                <a:tc>
                  <a:txBody>
                    <a:bodyPr/>
                    <a:lstStyle/>
                    <a:p>
                      <a:pPr algn="ctr"/>
                      <a:r>
                        <a:rPr lang="es-MX" sz="2000" b="0" dirty="0" smtClean="0">
                          <a:solidFill>
                            <a:schemeClr val="accent2">
                              <a:lumMod val="50000"/>
                            </a:schemeClr>
                          </a:solidFill>
                          <a:latin typeface="Berlin Sans FB" panose="020E0602020502020306" pitchFamily="34" charset="0"/>
                        </a:rPr>
                        <a:t>83%</a:t>
                      </a:r>
                      <a:endParaRPr lang="es-MX" sz="2000" b="0" dirty="0">
                        <a:solidFill>
                          <a:schemeClr val="accent2">
                            <a:lumMod val="50000"/>
                          </a:schemeClr>
                        </a:solidFill>
                        <a:latin typeface="Berlin Sans FB" panose="020E0602020502020306" pitchFamily="34" charset="0"/>
                      </a:endParaRPr>
                    </a:p>
                  </a:txBody>
                  <a:tcPr anchor="ctr"/>
                </a:tc>
                <a:extLst>
                  <a:ext uri="{0D108BD9-81ED-4DB2-BD59-A6C34878D82A}">
                    <a16:rowId xmlns:a16="http://schemas.microsoft.com/office/drawing/2014/main" val="3474081702"/>
                  </a:ext>
                </a:extLst>
              </a:tr>
            </a:tbl>
          </a:graphicData>
        </a:graphic>
      </p:graphicFrame>
    </p:spTree>
    <p:extLst>
      <p:ext uri="{BB962C8B-B14F-4D97-AF65-F5344CB8AC3E}">
        <p14:creationId xmlns:p14="http://schemas.microsoft.com/office/powerpoint/2010/main" val="3567484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7 CuadroTexto"/>
          <p:cNvSpPr txBox="1"/>
          <p:nvPr/>
        </p:nvSpPr>
        <p:spPr>
          <a:xfrm>
            <a:off x="0" y="77821"/>
            <a:ext cx="3629935" cy="646331"/>
          </a:xfrm>
          <a:prstGeom prst="rect">
            <a:avLst/>
          </a:prstGeom>
          <a:noFill/>
        </p:spPr>
        <p:txBody>
          <a:bodyPr wrap="square">
            <a:spAutoFit/>
          </a:bodyPr>
          <a:lstStyle/>
          <a:p>
            <a:pPr algn="ctr" eaLnBrk="0" hangingPunct="0">
              <a:defRPr/>
            </a:pPr>
            <a:r>
              <a:rPr lang="es-MX" sz="3600" dirty="0" smtClean="0">
                <a:solidFill>
                  <a:srgbClr val="FF9900"/>
                </a:solidFill>
                <a:effectLst>
                  <a:outerShdw blurRad="38100" dist="38100" dir="2700000" algn="tl">
                    <a:srgbClr val="000000">
                      <a:alpha val="43137"/>
                    </a:srgbClr>
                  </a:outerShdw>
                </a:effectLst>
                <a:latin typeface="Berlin Sans FB" pitchFamily="34" charset="0"/>
                <a:ea typeface="ＭＳ Ｐゴシック"/>
                <a:cs typeface="ＭＳ Ｐゴシック"/>
              </a:rPr>
              <a:t>LOGROS 2017</a:t>
            </a:r>
            <a:endParaRPr lang="es-MX" sz="1600" dirty="0">
              <a:solidFill>
                <a:srgbClr val="663300"/>
              </a:solidFill>
              <a:effectLst>
                <a:outerShdw blurRad="38100" dist="38100" dir="2700000" algn="tl">
                  <a:srgbClr val="C0C0C0"/>
                </a:outerShdw>
              </a:effectLst>
              <a:latin typeface="Berlin Sans FB" pitchFamily="34" charset="0"/>
              <a:ea typeface="ＭＳ Ｐゴシック"/>
              <a:cs typeface="ＭＳ Ｐゴシック"/>
            </a:endParaRPr>
          </a:p>
        </p:txBody>
      </p:sp>
      <p:graphicFrame>
        <p:nvGraphicFramePr>
          <p:cNvPr id="2" name="Tabla 1"/>
          <p:cNvGraphicFramePr>
            <a:graphicFrameLocks noGrp="1"/>
          </p:cNvGraphicFramePr>
          <p:nvPr>
            <p:extLst>
              <p:ext uri="{D42A27DB-BD31-4B8C-83A1-F6EECF244321}">
                <p14:modId xmlns:p14="http://schemas.microsoft.com/office/powerpoint/2010/main" val="3419428642"/>
              </p:ext>
            </p:extLst>
          </p:nvPr>
        </p:nvGraphicFramePr>
        <p:xfrm>
          <a:off x="283978" y="942700"/>
          <a:ext cx="8619390" cy="5461000"/>
        </p:xfrm>
        <a:graphic>
          <a:graphicData uri="http://schemas.openxmlformats.org/drawingml/2006/table">
            <a:tbl>
              <a:tblPr firstRow="1" bandRow="1">
                <a:tableStyleId>{21E4AEA4-8DFA-4A89-87EB-49C32662AFE0}</a:tableStyleId>
              </a:tblPr>
              <a:tblGrid>
                <a:gridCol w="3152937">
                  <a:extLst>
                    <a:ext uri="{9D8B030D-6E8A-4147-A177-3AD203B41FA5}">
                      <a16:colId xmlns:a16="http://schemas.microsoft.com/office/drawing/2014/main" val="2630340571"/>
                    </a:ext>
                  </a:extLst>
                </a:gridCol>
                <a:gridCol w="2851590">
                  <a:extLst>
                    <a:ext uri="{9D8B030D-6E8A-4147-A177-3AD203B41FA5}">
                      <a16:colId xmlns:a16="http://schemas.microsoft.com/office/drawing/2014/main" val="3670802230"/>
                    </a:ext>
                  </a:extLst>
                </a:gridCol>
                <a:gridCol w="705853">
                  <a:extLst>
                    <a:ext uri="{9D8B030D-6E8A-4147-A177-3AD203B41FA5}">
                      <a16:colId xmlns:a16="http://schemas.microsoft.com/office/drawing/2014/main" val="1912694644"/>
                    </a:ext>
                  </a:extLst>
                </a:gridCol>
                <a:gridCol w="905633">
                  <a:extLst>
                    <a:ext uri="{9D8B030D-6E8A-4147-A177-3AD203B41FA5}">
                      <a16:colId xmlns:a16="http://schemas.microsoft.com/office/drawing/2014/main" val="3576299203"/>
                    </a:ext>
                  </a:extLst>
                </a:gridCol>
                <a:gridCol w="1003377">
                  <a:extLst>
                    <a:ext uri="{9D8B030D-6E8A-4147-A177-3AD203B41FA5}">
                      <a16:colId xmlns:a16="http://schemas.microsoft.com/office/drawing/2014/main" val="4170095719"/>
                    </a:ext>
                  </a:extLst>
                </a:gridCol>
              </a:tblGrid>
              <a:tr h="370840">
                <a:tc>
                  <a:txBody>
                    <a:bodyPr/>
                    <a:lstStyle/>
                    <a:p>
                      <a:r>
                        <a:rPr lang="es-MX" sz="1600" dirty="0" smtClean="0"/>
                        <a:t>objetivo</a:t>
                      </a:r>
                      <a:endParaRPr lang="es-MX" sz="1600" dirty="0"/>
                    </a:p>
                  </a:txBody>
                  <a:tcPr/>
                </a:tc>
                <a:tc>
                  <a:txBody>
                    <a:bodyPr/>
                    <a:lstStyle/>
                    <a:p>
                      <a:r>
                        <a:rPr lang="es-MX" sz="1600" dirty="0" smtClean="0"/>
                        <a:t>Medios</a:t>
                      </a:r>
                      <a:r>
                        <a:rPr lang="es-MX" sz="1600" baseline="0" dirty="0" smtClean="0"/>
                        <a:t> </a:t>
                      </a:r>
                      <a:endParaRPr lang="es-MX" sz="1600" dirty="0"/>
                    </a:p>
                  </a:txBody>
                  <a:tcPr/>
                </a:tc>
                <a:tc>
                  <a:txBody>
                    <a:bodyPr/>
                    <a:lstStyle/>
                    <a:p>
                      <a:r>
                        <a:rPr lang="es-MX" sz="1600" dirty="0" smtClean="0"/>
                        <a:t>2016</a:t>
                      </a:r>
                      <a:endParaRPr lang="es-MX" sz="1600" dirty="0"/>
                    </a:p>
                  </a:txBody>
                  <a:tcPr/>
                </a:tc>
                <a:tc>
                  <a:txBody>
                    <a:bodyPr/>
                    <a:lstStyle/>
                    <a:p>
                      <a:r>
                        <a:rPr lang="es-MX" sz="1600" dirty="0" smtClean="0"/>
                        <a:t>2017</a:t>
                      </a:r>
                      <a:endParaRPr lang="es-MX" sz="1600" dirty="0"/>
                    </a:p>
                  </a:txBody>
                  <a:tcPr/>
                </a:tc>
                <a:tc>
                  <a:txBody>
                    <a:bodyPr/>
                    <a:lstStyle/>
                    <a:p>
                      <a:r>
                        <a:rPr lang="es-MX" sz="1100" dirty="0" smtClean="0"/>
                        <a:t>Crecimiento</a:t>
                      </a:r>
                      <a:endParaRPr lang="es-MX" sz="1100" dirty="0"/>
                    </a:p>
                  </a:txBody>
                  <a:tcPr/>
                </a:tc>
                <a:extLst>
                  <a:ext uri="{0D108BD9-81ED-4DB2-BD59-A6C34878D82A}">
                    <a16:rowId xmlns:a16="http://schemas.microsoft.com/office/drawing/2014/main" val="2219222385"/>
                  </a:ext>
                </a:extLst>
              </a:tr>
              <a:tr h="370840">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Acciones para sensibilizar a la comunidad en tema de internacionalización</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pPr marL="285750" indent="-285750">
                        <a:buFont typeface="Arial" panose="020B0604020202020204" pitchFamily="34" charset="0"/>
                        <a:buChar char="•"/>
                      </a:pPr>
                      <a:r>
                        <a:rPr lang="es-MX" sz="1600" b="0" kern="1200" dirty="0" smtClean="0">
                          <a:solidFill>
                            <a:schemeClr val="accent2">
                              <a:lumMod val="50000"/>
                            </a:schemeClr>
                          </a:solidFill>
                          <a:latin typeface="Berlin Sans FB" panose="020E0602020502020306" pitchFamily="34" charset="0"/>
                          <a:ea typeface="+mn-ea"/>
                          <a:cs typeface="+mn-cs"/>
                        </a:rPr>
                        <a:t>Curso sobre COIL</a:t>
                      </a:r>
                    </a:p>
                    <a:p>
                      <a:pPr marL="285750" indent="-285750">
                        <a:buFont typeface="Arial" panose="020B0604020202020204" pitchFamily="34" charset="0"/>
                        <a:buChar char="•"/>
                      </a:pPr>
                      <a:r>
                        <a:rPr lang="es-MX" sz="1600" b="0" kern="1200" dirty="0" smtClean="0">
                          <a:solidFill>
                            <a:schemeClr val="accent2">
                              <a:lumMod val="50000"/>
                            </a:schemeClr>
                          </a:solidFill>
                          <a:latin typeface="Berlin Sans FB" panose="020E0602020502020306" pitchFamily="34" charset="0"/>
                          <a:ea typeface="+mn-ea"/>
                          <a:cs typeface="+mn-cs"/>
                        </a:rPr>
                        <a:t>Curso de internacionalización</a:t>
                      </a:r>
                    </a:p>
                    <a:p>
                      <a:pPr marL="285750" indent="-285750">
                        <a:buFont typeface="Arial" panose="020B0604020202020204" pitchFamily="34" charset="0"/>
                        <a:buChar char="•"/>
                      </a:pPr>
                      <a:r>
                        <a:rPr lang="es-MX" sz="1600" b="0" kern="1200" dirty="0" smtClean="0">
                          <a:solidFill>
                            <a:schemeClr val="accent2">
                              <a:lumMod val="50000"/>
                            </a:schemeClr>
                          </a:solidFill>
                          <a:latin typeface="Berlin Sans FB" panose="020E0602020502020306" pitchFamily="34" charset="0"/>
                          <a:ea typeface="+mn-ea"/>
                          <a:cs typeface="+mn-cs"/>
                        </a:rPr>
                        <a:t>Feria</a:t>
                      </a:r>
                      <a:r>
                        <a:rPr lang="es-MX" sz="1600" b="0" kern="1200" baseline="0" dirty="0" smtClean="0">
                          <a:solidFill>
                            <a:schemeClr val="accent2">
                              <a:lumMod val="50000"/>
                            </a:schemeClr>
                          </a:solidFill>
                          <a:latin typeface="Berlin Sans FB" panose="020E0602020502020306" pitchFamily="34" charset="0"/>
                          <a:ea typeface="+mn-ea"/>
                          <a:cs typeface="+mn-cs"/>
                        </a:rPr>
                        <a:t> de programas internacionales</a:t>
                      </a:r>
                      <a:endParaRPr lang="es-MX" sz="1600" b="0" kern="1200" dirty="0" smtClean="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1</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3</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100%</a:t>
                      </a:r>
                      <a:endParaRPr lang="es-MX" sz="1600" b="0" kern="1200" dirty="0">
                        <a:solidFill>
                          <a:schemeClr val="accent2">
                            <a:lumMod val="50000"/>
                          </a:schemeClr>
                        </a:solidFill>
                        <a:latin typeface="Berlin Sans FB" panose="020E0602020502020306" pitchFamily="34" charset="0"/>
                        <a:ea typeface="+mn-ea"/>
                        <a:cs typeface="+mn-cs"/>
                      </a:endParaRPr>
                    </a:p>
                  </a:txBody>
                  <a:tcPr/>
                </a:tc>
                <a:extLst>
                  <a:ext uri="{0D108BD9-81ED-4DB2-BD59-A6C34878D82A}">
                    <a16:rowId xmlns:a16="http://schemas.microsoft.com/office/drawing/2014/main" val="1586658266"/>
                  </a:ext>
                </a:extLst>
              </a:tr>
              <a:tr h="370840">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Aumentar alumnos que cursan inglés; dirigido a certificación</a:t>
                      </a:r>
                      <a:r>
                        <a:rPr lang="es-MX" sz="1600" b="0" kern="1200" baseline="0" dirty="0" smtClean="0">
                          <a:solidFill>
                            <a:schemeClr val="accent2">
                              <a:lumMod val="50000"/>
                            </a:schemeClr>
                          </a:solidFill>
                          <a:latin typeface="Berlin Sans FB" panose="020E0602020502020306" pitchFamily="34" charset="0"/>
                          <a:ea typeface="+mn-ea"/>
                          <a:cs typeface="+mn-cs"/>
                        </a:rPr>
                        <a:t> y profesionalización. </a:t>
                      </a:r>
                      <a:r>
                        <a:rPr lang="es-MX" sz="1600" b="0" kern="1200" dirty="0" smtClean="0">
                          <a:solidFill>
                            <a:schemeClr val="accent2">
                              <a:lumMod val="50000"/>
                            </a:schemeClr>
                          </a:solidFill>
                          <a:latin typeface="Berlin Sans FB" panose="020E0602020502020306" pitchFamily="34" charset="0"/>
                          <a:ea typeface="+mn-ea"/>
                          <a:cs typeface="+mn-cs"/>
                        </a:rPr>
                        <a:t> </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pPr marL="285750" indent="-285750">
                        <a:buFont typeface="Arial" panose="020B0604020202020204" pitchFamily="34" charset="0"/>
                        <a:buChar char="•"/>
                      </a:pPr>
                      <a:r>
                        <a:rPr lang="es-MX" sz="1600" b="0" kern="1200" dirty="0" smtClean="0">
                          <a:solidFill>
                            <a:schemeClr val="accent2">
                              <a:lumMod val="50000"/>
                            </a:schemeClr>
                          </a:solidFill>
                          <a:latin typeface="Berlin Sans FB" panose="020E0602020502020306" pitchFamily="34" charset="0"/>
                          <a:ea typeface="+mn-ea"/>
                          <a:cs typeface="+mn-cs"/>
                        </a:rPr>
                        <a:t>Cambio</a:t>
                      </a:r>
                      <a:r>
                        <a:rPr lang="es-MX" sz="1600" b="0" kern="1200" baseline="0" dirty="0" smtClean="0">
                          <a:solidFill>
                            <a:schemeClr val="accent2">
                              <a:lumMod val="50000"/>
                            </a:schemeClr>
                          </a:solidFill>
                          <a:latin typeface="Berlin Sans FB" panose="020E0602020502020306" pitchFamily="34" charset="0"/>
                          <a:ea typeface="+mn-ea"/>
                          <a:cs typeface="+mn-cs"/>
                        </a:rPr>
                        <a:t> de libro de inglés dirigido a certificación.</a:t>
                      </a:r>
                    </a:p>
                    <a:p>
                      <a:pPr marL="285750" indent="-285750">
                        <a:buFont typeface="Arial" panose="020B0604020202020204" pitchFamily="34" charset="0"/>
                        <a:buChar char="•"/>
                      </a:pPr>
                      <a:r>
                        <a:rPr lang="es-MX" sz="1600" b="0" kern="1200" baseline="0" dirty="0" smtClean="0">
                          <a:solidFill>
                            <a:schemeClr val="accent2">
                              <a:lumMod val="50000"/>
                            </a:schemeClr>
                          </a:solidFill>
                          <a:latin typeface="Berlin Sans FB" panose="020E0602020502020306" pitchFamily="34" charset="0"/>
                          <a:ea typeface="+mn-ea"/>
                          <a:cs typeface="+mn-cs"/>
                        </a:rPr>
                        <a:t>Proyectos integradores de inglés.</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751</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1137</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51.3%</a:t>
                      </a:r>
                      <a:endParaRPr lang="es-MX" sz="1600" b="0" kern="1200" dirty="0">
                        <a:solidFill>
                          <a:schemeClr val="accent2">
                            <a:lumMod val="50000"/>
                          </a:schemeClr>
                        </a:solidFill>
                        <a:latin typeface="Berlin Sans FB" panose="020E0602020502020306" pitchFamily="34" charset="0"/>
                        <a:ea typeface="+mn-ea"/>
                        <a:cs typeface="+mn-cs"/>
                      </a:endParaRPr>
                    </a:p>
                  </a:txBody>
                  <a:tcPr/>
                </a:tc>
                <a:extLst>
                  <a:ext uri="{0D108BD9-81ED-4DB2-BD59-A6C34878D82A}">
                    <a16:rowId xmlns:a16="http://schemas.microsoft.com/office/drawing/2014/main" val="1318752964"/>
                  </a:ext>
                </a:extLst>
              </a:tr>
              <a:tr h="566798">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Extensión en</a:t>
                      </a:r>
                      <a:r>
                        <a:rPr lang="es-MX" sz="1600" b="0" kern="1200" baseline="0" dirty="0" smtClean="0">
                          <a:solidFill>
                            <a:schemeClr val="accent2">
                              <a:lumMod val="50000"/>
                            </a:schemeClr>
                          </a:solidFill>
                          <a:latin typeface="Berlin Sans FB" panose="020E0602020502020306" pitchFamily="34" charset="0"/>
                          <a:ea typeface="+mn-ea"/>
                          <a:cs typeface="+mn-cs"/>
                        </a:rPr>
                        <a:t> cursos en apoyo a la comunidad.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600" b="0" kern="1200" dirty="0" smtClean="0">
                          <a:solidFill>
                            <a:schemeClr val="accent2">
                              <a:lumMod val="50000"/>
                            </a:schemeClr>
                          </a:solidFill>
                          <a:latin typeface="Berlin Sans FB" panose="020E0602020502020306" pitchFamily="34" charset="0"/>
                          <a:ea typeface="+mn-ea"/>
                          <a:cs typeface="+mn-cs"/>
                        </a:rPr>
                        <a:t>CSUMB</a:t>
                      </a:r>
                      <a:r>
                        <a:rPr lang="es-MX" sz="1600" b="0" kern="1200" baseline="0" dirty="0" smtClean="0">
                          <a:solidFill>
                            <a:schemeClr val="accent2">
                              <a:lumMod val="50000"/>
                            </a:schemeClr>
                          </a:solidFill>
                          <a:latin typeface="Berlin Sans FB" panose="020E0602020502020306" pitchFamily="34" charset="0"/>
                          <a:ea typeface="+mn-ea"/>
                          <a:cs typeface="+mn-cs"/>
                        </a:rPr>
                        <a:t> curso de verano</a:t>
                      </a:r>
                    </a:p>
                    <a:p>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0</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1</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100%</a:t>
                      </a:r>
                      <a:endParaRPr lang="es-MX" sz="1600" b="0" kern="1200" dirty="0">
                        <a:solidFill>
                          <a:schemeClr val="accent2">
                            <a:lumMod val="50000"/>
                          </a:schemeClr>
                        </a:solidFill>
                        <a:latin typeface="Berlin Sans FB" panose="020E0602020502020306" pitchFamily="34" charset="0"/>
                        <a:ea typeface="+mn-ea"/>
                        <a:cs typeface="+mn-cs"/>
                      </a:endParaRPr>
                    </a:p>
                  </a:txBody>
                  <a:tcPr/>
                </a:tc>
                <a:extLst>
                  <a:ext uri="{0D108BD9-81ED-4DB2-BD59-A6C34878D82A}">
                    <a16:rowId xmlns:a16="http://schemas.microsoft.com/office/drawing/2014/main" val="2393518057"/>
                  </a:ext>
                </a:extLst>
              </a:tr>
              <a:tr h="370840">
                <a:tc>
                  <a:txBody>
                    <a:bodyPr/>
                    <a:lstStyle/>
                    <a:p>
                      <a:endParaRPr lang="es-MX" sz="1600" b="0" kern="1200" baseline="0" dirty="0" smtClean="0">
                        <a:solidFill>
                          <a:schemeClr val="accent2">
                            <a:lumMod val="50000"/>
                          </a:schemeClr>
                        </a:solidFill>
                        <a:latin typeface="Berlin Sans FB" panose="020E0602020502020306" pitchFamily="34" charset="0"/>
                        <a:ea typeface="+mn-ea"/>
                        <a:cs typeface="+mn-cs"/>
                      </a:endParaRPr>
                    </a:p>
                    <a:p>
                      <a:r>
                        <a:rPr lang="es-MX" sz="1600" b="0" kern="1200" baseline="0" dirty="0" smtClean="0">
                          <a:solidFill>
                            <a:schemeClr val="accent2">
                              <a:lumMod val="50000"/>
                            </a:schemeClr>
                          </a:solidFill>
                          <a:latin typeface="Berlin Sans FB" panose="020E0602020502020306" pitchFamily="34" charset="0"/>
                          <a:ea typeface="+mn-ea"/>
                          <a:cs typeface="+mn-cs"/>
                        </a:rPr>
                        <a:t>Vinculación estratégica</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pPr marL="285750" indent="-285750">
                        <a:buFont typeface="Arial" panose="020B0604020202020204" pitchFamily="34" charset="0"/>
                        <a:buChar char="•"/>
                      </a:pPr>
                      <a:r>
                        <a:rPr lang="es-MX" sz="1600" b="0" kern="1200" baseline="0" dirty="0" smtClean="0">
                          <a:solidFill>
                            <a:schemeClr val="accent2">
                              <a:lumMod val="50000"/>
                            </a:schemeClr>
                          </a:solidFill>
                          <a:latin typeface="Berlin Sans FB" panose="020E0602020502020306" pitchFamily="34" charset="0"/>
                          <a:ea typeface="+mn-ea"/>
                          <a:cs typeface="+mn-cs"/>
                        </a:rPr>
                        <a:t>West Virginia </a:t>
                      </a:r>
                      <a:r>
                        <a:rPr lang="es-MX" sz="1600" b="0" kern="1200" baseline="0" dirty="0" err="1" smtClean="0">
                          <a:solidFill>
                            <a:schemeClr val="accent2">
                              <a:lumMod val="50000"/>
                            </a:schemeClr>
                          </a:solidFill>
                          <a:latin typeface="Berlin Sans FB" panose="020E0602020502020306" pitchFamily="34" charset="0"/>
                          <a:ea typeface="+mn-ea"/>
                          <a:cs typeface="+mn-cs"/>
                        </a:rPr>
                        <a:t>University</a:t>
                      </a:r>
                      <a:r>
                        <a:rPr lang="es-MX" sz="1600" b="0" kern="1200" baseline="0" dirty="0" smtClean="0">
                          <a:solidFill>
                            <a:schemeClr val="accent2">
                              <a:lumMod val="50000"/>
                            </a:schemeClr>
                          </a:solidFill>
                          <a:latin typeface="Berlin Sans FB" panose="020E0602020502020306" pitchFamily="34" charset="0"/>
                          <a:ea typeface="+mn-ea"/>
                          <a:cs typeface="+mn-cs"/>
                        </a:rPr>
                        <a:t>,</a:t>
                      </a:r>
                    </a:p>
                    <a:p>
                      <a:pPr marL="285750" indent="-285750">
                        <a:buFont typeface="Arial" panose="020B0604020202020204" pitchFamily="34" charset="0"/>
                        <a:buChar char="•"/>
                      </a:pPr>
                      <a:r>
                        <a:rPr lang="es-MX" sz="1600" b="0" kern="1200" baseline="0" dirty="0" err="1" smtClean="0">
                          <a:solidFill>
                            <a:schemeClr val="accent2">
                              <a:lumMod val="50000"/>
                            </a:schemeClr>
                          </a:solidFill>
                          <a:latin typeface="Berlin Sans FB" panose="020E0602020502020306" pitchFamily="34" charset="0"/>
                          <a:ea typeface="+mn-ea"/>
                          <a:cs typeface="+mn-cs"/>
                        </a:rPr>
                        <a:t>Education</a:t>
                      </a:r>
                      <a:r>
                        <a:rPr lang="es-MX" sz="1600" b="0" kern="1200" baseline="0" dirty="0" smtClean="0">
                          <a:solidFill>
                            <a:schemeClr val="accent2">
                              <a:lumMod val="50000"/>
                            </a:schemeClr>
                          </a:solidFill>
                          <a:latin typeface="Berlin Sans FB" panose="020E0602020502020306" pitchFamily="34" charset="0"/>
                          <a:ea typeface="+mn-ea"/>
                          <a:cs typeface="+mn-cs"/>
                        </a:rPr>
                        <a:t> USA</a:t>
                      </a:r>
                    </a:p>
                    <a:p>
                      <a:endParaRPr lang="es-MX" sz="1600" b="0" kern="1200" baseline="0" dirty="0" smtClean="0">
                        <a:solidFill>
                          <a:schemeClr val="accent2">
                            <a:lumMod val="50000"/>
                          </a:schemeClr>
                        </a:solidFill>
                        <a:latin typeface="Berlin Sans FB" panose="020E0602020502020306" pitchFamily="34" charset="0"/>
                        <a:ea typeface="+mn-ea"/>
                        <a:cs typeface="+mn-cs"/>
                      </a:endParaRPr>
                    </a:p>
                    <a:p>
                      <a:pPr marL="285750" indent="-285750">
                        <a:buFont typeface="Arial" panose="020B0604020202020204" pitchFamily="34" charset="0"/>
                        <a:buChar char="•"/>
                      </a:pPr>
                      <a:r>
                        <a:rPr lang="es-MX" sz="1600" b="0" kern="1200" baseline="0" dirty="0" smtClean="0">
                          <a:solidFill>
                            <a:schemeClr val="accent2">
                              <a:lumMod val="50000"/>
                            </a:schemeClr>
                          </a:solidFill>
                          <a:latin typeface="Berlin Sans FB" panose="020E0602020502020306" pitchFamily="34" charset="0"/>
                          <a:ea typeface="+mn-ea"/>
                          <a:cs typeface="+mn-cs"/>
                        </a:rPr>
                        <a:t>Campus France,</a:t>
                      </a:r>
                    </a:p>
                    <a:p>
                      <a:pPr marL="285750" indent="-285750">
                        <a:buFont typeface="Arial" panose="020B0604020202020204" pitchFamily="34" charset="0"/>
                        <a:buChar char="•"/>
                      </a:pPr>
                      <a:r>
                        <a:rPr lang="es-MX" sz="1600" b="0" kern="1200" baseline="0" dirty="0" smtClean="0">
                          <a:solidFill>
                            <a:schemeClr val="accent2">
                              <a:lumMod val="50000"/>
                            </a:schemeClr>
                          </a:solidFill>
                          <a:latin typeface="Berlin Sans FB" panose="020E0602020502020306" pitchFamily="34" charset="0"/>
                          <a:ea typeface="+mn-ea"/>
                          <a:cs typeface="+mn-cs"/>
                        </a:rPr>
                        <a:t>Embajada de EE UU</a:t>
                      </a:r>
                    </a:p>
                    <a:p>
                      <a:pPr marL="285750" indent="-285750">
                        <a:buFont typeface="Arial" panose="020B0604020202020204" pitchFamily="34" charset="0"/>
                        <a:buChar char="•"/>
                      </a:pPr>
                      <a:r>
                        <a:rPr lang="es-MX" sz="1600" b="0" kern="1200" baseline="0" dirty="0" smtClean="0">
                          <a:solidFill>
                            <a:schemeClr val="accent2">
                              <a:lumMod val="50000"/>
                            </a:schemeClr>
                          </a:solidFill>
                          <a:latin typeface="Berlin Sans FB" panose="020E0602020502020306" pitchFamily="34" charset="0"/>
                          <a:ea typeface="+mn-ea"/>
                          <a:cs typeface="+mn-cs"/>
                        </a:rPr>
                        <a:t>Montana </a:t>
                      </a:r>
                      <a:r>
                        <a:rPr lang="es-MX" sz="1600" b="0" kern="1200" baseline="0" dirty="0" err="1" smtClean="0">
                          <a:solidFill>
                            <a:schemeClr val="accent2">
                              <a:lumMod val="50000"/>
                            </a:schemeClr>
                          </a:solidFill>
                          <a:latin typeface="Berlin Sans FB" panose="020E0602020502020306" pitchFamily="34" charset="0"/>
                          <a:ea typeface="+mn-ea"/>
                          <a:cs typeface="+mn-cs"/>
                        </a:rPr>
                        <a:t>State</a:t>
                      </a:r>
                      <a:r>
                        <a:rPr lang="es-MX" sz="1600" b="0" kern="1200" baseline="0" dirty="0" smtClean="0">
                          <a:solidFill>
                            <a:schemeClr val="accent2">
                              <a:lumMod val="50000"/>
                            </a:schemeClr>
                          </a:solidFill>
                          <a:latin typeface="Berlin Sans FB" panose="020E0602020502020306" pitchFamily="34" charset="0"/>
                          <a:ea typeface="+mn-ea"/>
                          <a:cs typeface="+mn-cs"/>
                        </a:rPr>
                        <a:t> U. Billings</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baseline="0" dirty="0" smtClean="0">
                          <a:solidFill>
                            <a:schemeClr val="accent2">
                              <a:lumMod val="50000"/>
                            </a:schemeClr>
                          </a:solidFill>
                          <a:latin typeface="Berlin Sans FB" panose="020E0602020502020306" pitchFamily="34" charset="0"/>
                          <a:ea typeface="+mn-ea"/>
                          <a:cs typeface="+mn-cs"/>
                        </a:rPr>
                        <a:t>2</a:t>
                      </a:r>
                      <a:endParaRPr lang="es-MX" sz="1600" b="0" kern="1200" baseline="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baseline="0" dirty="0" smtClean="0">
                          <a:solidFill>
                            <a:schemeClr val="accent2">
                              <a:lumMod val="50000"/>
                            </a:schemeClr>
                          </a:solidFill>
                          <a:latin typeface="Berlin Sans FB" panose="020E0602020502020306" pitchFamily="34" charset="0"/>
                          <a:ea typeface="+mn-ea"/>
                          <a:cs typeface="+mn-cs"/>
                        </a:rPr>
                        <a:t>3</a:t>
                      </a:r>
                      <a:endParaRPr lang="es-MX" sz="1600" b="0" kern="1200" baseline="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baseline="0" dirty="0" smtClean="0">
                          <a:solidFill>
                            <a:schemeClr val="accent2">
                              <a:lumMod val="50000"/>
                            </a:schemeClr>
                          </a:solidFill>
                          <a:latin typeface="Berlin Sans FB" panose="020E0602020502020306" pitchFamily="34" charset="0"/>
                          <a:ea typeface="+mn-ea"/>
                          <a:cs typeface="+mn-cs"/>
                        </a:rPr>
                        <a:t>100%</a:t>
                      </a:r>
                      <a:endParaRPr lang="es-MX" sz="1600" b="0" kern="1200" baseline="0" dirty="0">
                        <a:solidFill>
                          <a:schemeClr val="accent2">
                            <a:lumMod val="50000"/>
                          </a:schemeClr>
                        </a:solidFill>
                        <a:latin typeface="Berlin Sans FB" panose="020E0602020502020306" pitchFamily="34" charset="0"/>
                        <a:ea typeface="+mn-ea"/>
                        <a:cs typeface="+mn-cs"/>
                      </a:endParaRPr>
                    </a:p>
                  </a:txBody>
                  <a:tcPr/>
                </a:tc>
                <a:extLst>
                  <a:ext uri="{0D108BD9-81ED-4DB2-BD59-A6C34878D82A}">
                    <a16:rowId xmlns:a16="http://schemas.microsoft.com/office/drawing/2014/main" val="2719196275"/>
                  </a:ext>
                </a:extLst>
              </a:tr>
              <a:tr h="370840">
                <a:tc>
                  <a:txBody>
                    <a:bodyPr/>
                    <a:lstStyle/>
                    <a:p>
                      <a:r>
                        <a:rPr lang="es-MX" sz="1600" b="0" kern="1200" dirty="0" smtClean="0">
                          <a:solidFill>
                            <a:schemeClr val="accent2">
                              <a:lumMod val="50000"/>
                            </a:schemeClr>
                          </a:solidFill>
                          <a:latin typeface="Berlin Sans FB" panose="020E0602020502020306" pitchFamily="34" charset="0"/>
                          <a:ea typeface="+mn-ea"/>
                          <a:cs typeface="+mn-cs"/>
                        </a:rPr>
                        <a:t>Programa</a:t>
                      </a:r>
                      <a:r>
                        <a:rPr lang="es-MX" sz="1600" b="0" kern="1200" baseline="0" dirty="0" smtClean="0">
                          <a:solidFill>
                            <a:schemeClr val="accent2">
                              <a:lumMod val="50000"/>
                            </a:schemeClr>
                          </a:solidFill>
                          <a:latin typeface="Berlin Sans FB" panose="020E0602020502020306" pitchFamily="34" charset="0"/>
                          <a:ea typeface="+mn-ea"/>
                          <a:cs typeface="+mn-cs"/>
                        </a:rPr>
                        <a:t> de profesores visitantes en verano</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pPr marL="285750" indent="-285750">
                        <a:buFont typeface="Arial" panose="020B0604020202020204" pitchFamily="34" charset="0"/>
                        <a:buChar char="•"/>
                      </a:pPr>
                      <a:r>
                        <a:rPr lang="es-MX" sz="1600" b="0" kern="1200" dirty="0" smtClean="0">
                          <a:solidFill>
                            <a:schemeClr val="accent2">
                              <a:lumMod val="50000"/>
                            </a:schemeClr>
                          </a:solidFill>
                          <a:latin typeface="Berlin Sans FB" panose="020E0602020502020306" pitchFamily="34" charset="0"/>
                          <a:ea typeface="+mn-ea"/>
                          <a:cs typeface="+mn-cs"/>
                        </a:rPr>
                        <a:t>Invitación</a:t>
                      </a:r>
                      <a:r>
                        <a:rPr lang="es-MX" sz="1600" b="0" kern="1200" baseline="0" dirty="0" smtClean="0">
                          <a:solidFill>
                            <a:schemeClr val="accent2">
                              <a:lumMod val="50000"/>
                            </a:schemeClr>
                          </a:solidFill>
                          <a:latin typeface="Berlin Sans FB" panose="020E0602020502020306" pitchFamily="34" charset="0"/>
                          <a:ea typeface="+mn-ea"/>
                          <a:cs typeface="+mn-cs"/>
                        </a:rPr>
                        <a:t> a profesores extranjeros en verano </a:t>
                      </a:r>
                      <a:endParaRPr lang="es-MX" sz="1600" b="0" kern="120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baseline="0" dirty="0" smtClean="0">
                          <a:solidFill>
                            <a:schemeClr val="accent2">
                              <a:lumMod val="50000"/>
                            </a:schemeClr>
                          </a:solidFill>
                          <a:latin typeface="Berlin Sans FB" panose="020E0602020502020306" pitchFamily="34" charset="0"/>
                          <a:ea typeface="+mn-ea"/>
                          <a:cs typeface="+mn-cs"/>
                        </a:rPr>
                        <a:t>1</a:t>
                      </a:r>
                      <a:endParaRPr lang="es-MX" sz="1600" b="0" kern="1200" baseline="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baseline="0" dirty="0" smtClean="0">
                          <a:solidFill>
                            <a:schemeClr val="accent2">
                              <a:lumMod val="50000"/>
                            </a:schemeClr>
                          </a:solidFill>
                          <a:latin typeface="Berlin Sans FB" panose="020E0602020502020306" pitchFamily="34" charset="0"/>
                          <a:ea typeface="+mn-ea"/>
                          <a:cs typeface="+mn-cs"/>
                        </a:rPr>
                        <a:t>2</a:t>
                      </a:r>
                      <a:endParaRPr lang="es-MX" sz="1600" b="0" kern="1200" baseline="0" dirty="0">
                        <a:solidFill>
                          <a:schemeClr val="accent2">
                            <a:lumMod val="50000"/>
                          </a:schemeClr>
                        </a:solidFill>
                        <a:latin typeface="Berlin Sans FB" panose="020E0602020502020306" pitchFamily="34" charset="0"/>
                        <a:ea typeface="+mn-ea"/>
                        <a:cs typeface="+mn-cs"/>
                      </a:endParaRPr>
                    </a:p>
                  </a:txBody>
                  <a:tcPr/>
                </a:tc>
                <a:tc>
                  <a:txBody>
                    <a:bodyPr/>
                    <a:lstStyle/>
                    <a:p>
                      <a:r>
                        <a:rPr lang="es-MX" sz="1600" b="0" kern="1200" baseline="0" dirty="0" smtClean="0">
                          <a:solidFill>
                            <a:schemeClr val="accent2">
                              <a:lumMod val="50000"/>
                            </a:schemeClr>
                          </a:solidFill>
                          <a:latin typeface="Berlin Sans FB" panose="020E0602020502020306" pitchFamily="34" charset="0"/>
                          <a:ea typeface="+mn-ea"/>
                          <a:cs typeface="+mn-cs"/>
                        </a:rPr>
                        <a:t>100%</a:t>
                      </a:r>
                      <a:endParaRPr lang="es-MX" sz="1600" b="0" kern="1200" baseline="0" dirty="0">
                        <a:solidFill>
                          <a:schemeClr val="accent2">
                            <a:lumMod val="50000"/>
                          </a:schemeClr>
                        </a:solidFill>
                        <a:latin typeface="Berlin Sans FB" panose="020E0602020502020306" pitchFamily="34" charset="0"/>
                        <a:ea typeface="+mn-ea"/>
                        <a:cs typeface="+mn-cs"/>
                      </a:endParaRPr>
                    </a:p>
                  </a:txBody>
                  <a:tcPr/>
                </a:tc>
                <a:extLst>
                  <a:ext uri="{0D108BD9-81ED-4DB2-BD59-A6C34878D82A}">
                    <a16:rowId xmlns:a16="http://schemas.microsoft.com/office/drawing/2014/main" val="1868046364"/>
                  </a:ext>
                </a:extLst>
              </a:tr>
            </a:tbl>
          </a:graphicData>
        </a:graphic>
      </p:graphicFrame>
    </p:spTree>
    <p:extLst>
      <p:ext uri="{BB962C8B-B14F-4D97-AF65-F5344CB8AC3E}">
        <p14:creationId xmlns:p14="http://schemas.microsoft.com/office/powerpoint/2010/main" val="141544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7 CuadroTexto"/>
          <p:cNvSpPr txBox="1"/>
          <p:nvPr/>
        </p:nvSpPr>
        <p:spPr>
          <a:xfrm>
            <a:off x="1162150" y="2847028"/>
            <a:ext cx="7000875" cy="1292662"/>
          </a:xfrm>
          <a:prstGeom prst="rect">
            <a:avLst/>
          </a:prstGeom>
          <a:noFill/>
        </p:spPr>
        <p:txBody>
          <a:bodyPr>
            <a:spAutoFit/>
          </a:bodyPr>
          <a:lstStyle/>
          <a:p>
            <a:pPr algn="ctr" eaLnBrk="0" hangingPunct="0">
              <a:defRPr/>
            </a:pPr>
            <a:r>
              <a:rPr lang="es-MX" sz="4400" dirty="0" smtClean="0">
                <a:solidFill>
                  <a:srgbClr val="FF9900"/>
                </a:solidFill>
                <a:effectLst>
                  <a:outerShdw blurRad="38100" dist="38100" dir="2700000" algn="tl">
                    <a:srgbClr val="000000">
                      <a:alpha val="43137"/>
                    </a:srgbClr>
                  </a:outerShdw>
                </a:effectLst>
                <a:latin typeface="Berlin Sans FB" pitchFamily="34" charset="0"/>
                <a:ea typeface="ＭＳ Ｐゴシック"/>
                <a:cs typeface="ＭＳ Ｐゴシック"/>
              </a:rPr>
              <a:t>LOGROS 2017</a:t>
            </a:r>
            <a:endParaRPr lang="es-MX" sz="1600" dirty="0">
              <a:solidFill>
                <a:srgbClr val="663300"/>
              </a:solidFill>
              <a:effectLst>
                <a:outerShdw blurRad="38100" dist="38100" dir="2700000" algn="tl">
                  <a:srgbClr val="C0C0C0"/>
                </a:outerShdw>
              </a:effectLst>
              <a:latin typeface="Berlin Sans FB" pitchFamily="34" charset="0"/>
              <a:ea typeface="ＭＳ Ｐゴシック"/>
              <a:cs typeface="ＭＳ Ｐゴシック"/>
            </a:endParaRPr>
          </a:p>
          <a:p>
            <a:pPr algn="ctr" eaLnBrk="0" hangingPunct="0">
              <a:defRPr/>
            </a:pPr>
            <a:endParaRPr lang="es-MX" sz="1600" dirty="0">
              <a:solidFill>
                <a:srgbClr val="663300"/>
              </a:solidFill>
              <a:effectLst>
                <a:outerShdw blurRad="38100" dist="38100" dir="2700000" algn="tl">
                  <a:srgbClr val="C0C0C0"/>
                </a:outerShdw>
              </a:effectLst>
              <a:latin typeface="Berlin Sans FB" pitchFamily="34" charset="0"/>
              <a:ea typeface="ＭＳ Ｐゴシック"/>
              <a:cs typeface="ＭＳ Ｐゴシック"/>
            </a:endParaRPr>
          </a:p>
          <a:p>
            <a:pPr algn="ctr" eaLnBrk="0" hangingPunct="0">
              <a:defRPr/>
            </a:pPr>
            <a:r>
              <a:rPr lang="es-MX" dirty="0">
                <a:solidFill>
                  <a:srgbClr val="FF9933"/>
                </a:solidFill>
                <a:effectLst>
                  <a:outerShdw blurRad="38100" dist="38100" dir="2700000" algn="tl">
                    <a:srgbClr val="C0C0C0"/>
                  </a:outerShdw>
                </a:effectLst>
                <a:latin typeface="Berlin Sans FB" pitchFamily="34" charset="0"/>
                <a:ea typeface="ＭＳ Ｐゴシック"/>
                <a:cs typeface="ＭＳ Ｐゴシック"/>
              </a:rPr>
              <a:t> </a:t>
            </a:r>
          </a:p>
        </p:txBody>
      </p:sp>
    </p:spTree>
    <p:extLst>
      <p:ext uri="{BB962C8B-B14F-4D97-AF65-F5344CB8AC3E}">
        <p14:creationId xmlns:p14="http://schemas.microsoft.com/office/powerpoint/2010/main" val="1019849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7 CuadroTexto"/>
          <p:cNvSpPr txBox="1"/>
          <p:nvPr/>
        </p:nvSpPr>
        <p:spPr>
          <a:xfrm>
            <a:off x="0" y="1076595"/>
            <a:ext cx="4907909" cy="769441"/>
          </a:xfrm>
          <a:prstGeom prst="rect">
            <a:avLst/>
          </a:prstGeom>
          <a:noFill/>
        </p:spPr>
        <p:txBody>
          <a:bodyPr wrap="square">
            <a:spAutoFit/>
          </a:bodyPr>
          <a:lstStyle/>
          <a:p>
            <a:pPr algn="ctr" eaLnBrk="0" hangingPunct="0">
              <a:defRPr/>
            </a:pPr>
            <a:r>
              <a:rPr lang="es-MX" sz="4400" dirty="0" smtClean="0">
                <a:solidFill>
                  <a:srgbClr val="FF9900"/>
                </a:solidFill>
                <a:effectLst>
                  <a:outerShdw blurRad="38100" dist="38100" dir="2700000" algn="tl">
                    <a:srgbClr val="000000">
                      <a:alpha val="43137"/>
                    </a:srgbClr>
                  </a:outerShdw>
                </a:effectLst>
                <a:latin typeface="Berlin Sans FB" pitchFamily="34" charset="0"/>
                <a:ea typeface="ＭＳ Ｐゴシック"/>
                <a:cs typeface="ＭＳ Ｐゴシック"/>
              </a:rPr>
              <a:t>Alumnos en inglés</a:t>
            </a:r>
            <a:r>
              <a:rPr lang="es-MX" dirty="0" smtClean="0">
                <a:solidFill>
                  <a:srgbClr val="FF9933"/>
                </a:solidFill>
                <a:effectLst>
                  <a:outerShdw blurRad="38100" dist="38100" dir="2700000" algn="tl">
                    <a:srgbClr val="C0C0C0"/>
                  </a:outerShdw>
                </a:effectLst>
                <a:latin typeface="Berlin Sans FB" pitchFamily="34" charset="0"/>
                <a:ea typeface="ＭＳ Ｐゴシック"/>
                <a:cs typeface="ＭＳ Ｐゴシック"/>
              </a:rPr>
              <a:t> </a:t>
            </a:r>
            <a:endParaRPr lang="es-MX" dirty="0">
              <a:solidFill>
                <a:srgbClr val="FF9933"/>
              </a:solidFill>
              <a:effectLst>
                <a:outerShdw blurRad="38100" dist="38100" dir="2700000" algn="tl">
                  <a:srgbClr val="C0C0C0"/>
                </a:outerShdw>
              </a:effectLst>
              <a:latin typeface="Berlin Sans FB" pitchFamily="34" charset="0"/>
              <a:ea typeface="ＭＳ Ｐゴシック"/>
              <a:cs typeface="ＭＳ Ｐゴシック"/>
            </a:endParaRPr>
          </a:p>
        </p:txBody>
      </p:sp>
      <p:sp>
        <p:nvSpPr>
          <p:cNvPr id="3" name="Rectángulo 2"/>
          <p:cNvSpPr/>
          <p:nvPr/>
        </p:nvSpPr>
        <p:spPr>
          <a:xfrm>
            <a:off x="175098" y="155348"/>
            <a:ext cx="3249038" cy="5403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Berlin Sans FB" panose="020E0602020502020306" pitchFamily="34" charset="0"/>
              </a:rPr>
              <a:t>Línea II. Liderazgo en formación</a:t>
            </a:r>
            <a:endParaRPr lang="es-MX" sz="1600" dirty="0">
              <a:latin typeface="Berlin Sans FB" panose="020E0602020502020306" pitchFamily="34" charset="0"/>
            </a:endParaRPr>
          </a:p>
        </p:txBody>
      </p:sp>
      <p:graphicFrame>
        <p:nvGraphicFramePr>
          <p:cNvPr id="5" name="Gráfico 4"/>
          <p:cNvGraphicFramePr>
            <a:graphicFrameLocks/>
          </p:cNvGraphicFramePr>
          <p:nvPr>
            <p:extLst>
              <p:ext uri="{D42A27DB-BD31-4B8C-83A1-F6EECF244321}">
                <p14:modId xmlns:p14="http://schemas.microsoft.com/office/powerpoint/2010/main" val="157448343"/>
              </p:ext>
            </p:extLst>
          </p:nvPr>
        </p:nvGraphicFramePr>
        <p:xfrm>
          <a:off x="1141430" y="1846036"/>
          <a:ext cx="6115404" cy="40304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2061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96982"/>
            <a:ext cx="2646218" cy="5403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Berlin Sans FB" panose="020E0602020502020306" pitchFamily="34" charset="0"/>
              </a:rPr>
              <a:t>Línea III. Calidad Académica</a:t>
            </a:r>
            <a:endParaRPr lang="es-MX" sz="1600" dirty="0">
              <a:latin typeface="Berlin Sans FB" panose="020E0602020502020306" pitchFamily="34" charset="0"/>
            </a:endParaRPr>
          </a:p>
        </p:txBody>
      </p:sp>
      <p:sp>
        <p:nvSpPr>
          <p:cNvPr id="9" name="Rectángulo 8"/>
          <p:cNvSpPr/>
          <p:nvPr/>
        </p:nvSpPr>
        <p:spPr>
          <a:xfrm>
            <a:off x="5514527" y="1267168"/>
            <a:ext cx="3428883" cy="51336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2 Tabla"/>
          <p:cNvGraphicFramePr>
            <a:graphicFrameLocks noGrp="1"/>
          </p:cNvGraphicFramePr>
          <p:nvPr>
            <p:extLst>
              <p:ext uri="{D42A27DB-BD31-4B8C-83A1-F6EECF244321}">
                <p14:modId xmlns:p14="http://schemas.microsoft.com/office/powerpoint/2010/main" val="1922583594"/>
              </p:ext>
            </p:extLst>
          </p:nvPr>
        </p:nvGraphicFramePr>
        <p:xfrm>
          <a:off x="58734" y="765029"/>
          <a:ext cx="5324167" cy="2720407"/>
        </p:xfrm>
        <a:graphic>
          <a:graphicData uri="http://schemas.openxmlformats.org/drawingml/2006/table">
            <a:tbl>
              <a:tblPr firstRow="1" bandRow="1">
                <a:tableStyleId>{21E4AEA4-8DFA-4A89-87EB-49C32662AFE0}</a:tableStyleId>
              </a:tblPr>
              <a:tblGrid>
                <a:gridCol w="1714048">
                  <a:extLst>
                    <a:ext uri="{9D8B030D-6E8A-4147-A177-3AD203B41FA5}">
                      <a16:colId xmlns:a16="http://schemas.microsoft.com/office/drawing/2014/main" val="1695331548"/>
                    </a:ext>
                  </a:extLst>
                </a:gridCol>
                <a:gridCol w="1633836">
                  <a:extLst>
                    <a:ext uri="{9D8B030D-6E8A-4147-A177-3AD203B41FA5}">
                      <a16:colId xmlns:a16="http://schemas.microsoft.com/office/drawing/2014/main" val="20000"/>
                    </a:ext>
                  </a:extLst>
                </a:gridCol>
                <a:gridCol w="1976283">
                  <a:extLst>
                    <a:ext uri="{9D8B030D-6E8A-4147-A177-3AD203B41FA5}">
                      <a16:colId xmlns:a16="http://schemas.microsoft.com/office/drawing/2014/main" val="20001"/>
                    </a:ext>
                  </a:extLst>
                </a:gridCol>
              </a:tblGrid>
              <a:tr h="608091">
                <a:tc>
                  <a:txBody>
                    <a:bodyPr/>
                    <a:lstStyle/>
                    <a:p>
                      <a:pPr marL="0" algn="ctr" defTabSz="914400" rtl="0" eaLnBrk="1" latinLnBrk="0" hangingPunct="1"/>
                      <a:r>
                        <a:rPr lang="es-MX" sz="1600" b="0" kern="1200" dirty="0" smtClean="0">
                          <a:solidFill>
                            <a:schemeClr val="lt1"/>
                          </a:solidFill>
                          <a:latin typeface="Berlin Sans FB" panose="020E0602020502020306" pitchFamily="34" charset="0"/>
                          <a:ea typeface="+mn-ea"/>
                          <a:cs typeface="+mn-cs"/>
                        </a:rPr>
                        <a:t>Resultado</a:t>
                      </a:r>
                    </a:p>
                  </a:txBody>
                  <a:tcPr/>
                </a:tc>
                <a:tc>
                  <a:txBody>
                    <a:bodyPr/>
                    <a:lstStyle/>
                    <a:p>
                      <a:pPr algn="ctr"/>
                      <a:r>
                        <a:rPr lang="es-MX" sz="1600" b="0" dirty="0" smtClean="0">
                          <a:solidFill>
                            <a:schemeClr val="lt1"/>
                          </a:solidFill>
                          <a:latin typeface="Berlin Sans FB" panose="020E0602020502020306" pitchFamily="34" charset="0"/>
                        </a:rPr>
                        <a:t>Medios</a:t>
                      </a:r>
                      <a:endParaRPr lang="es-MX" sz="1600" b="0" dirty="0" smtClean="0">
                        <a:solidFill>
                          <a:schemeClr val="accent6">
                            <a:lumMod val="50000"/>
                          </a:schemeClr>
                        </a:solidFill>
                        <a:latin typeface="Berlin Sans FB" panose="020E0602020502020306" pitchFamily="34" charset="0"/>
                      </a:endParaRPr>
                    </a:p>
                  </a:txBody>
                  <a:tcPr/>
                </a:tc>
                <a:tc>
                  <a:txBody>
                    <a:bodyPr/>
                    <a:lstStyle/>
                    <a:p>
                      <a:pPr algn="ctr"/>
                      <a:r>
                        <a:rPr lang="es-MX" sz="1600" b="0" dirty="0" smtClean="0">
                          <a:solidFill>
                            <a:schemeClr val="lt1"/>
                          </a:solidFill>
                          <a:latin typeface="Berlin Sans FB" panose="020E0602020502020306" pitchFamily="34" charset="0"/>
                        </a:rPr>
                        <a:t>Impacto/Crecimiento</a:t>
                      </a:r>
                      <a:endParaRPr lang="es-MX" sz="1600" b="0" dirty="0">
                        <a:solidFill>
                          <a:schemeClr val="accent6">
                            <a:lumMod val="50000"/>
                          </a:schemeClr>
                        </a:solidFill>
                        <a:latin typeface="Berlin Sans FB" panose="020E0602020502020306" pitchFamily="34" charset="0"/>
                      </a:endParaRPr>
                    </a:p>
                  </a:txBody>
                  <a:tcPr/>
                </a:tc>
                <a:extLst>
                  <a:ext uri="{0D108BD9-81ED-4DB2-BD59-A6C34878D82A}">
                    <a16:rowId xmlns:a16="http://schemas.microsoft.com/office/drawing/2014/main" val="10000"/>
                  </a:ext>
                </a:extLst>
              </a:tr>
              <a:tr h="2112316">
                <a:tc>
                  <a:txBody>
                    <a:bodyPr/>
                    <a:lstStyle/>
                    <a:p>
                      <a:pPr algn="l"/>
                      <a:r>
                        <a:rPr lang="es-MX" sz="1400" b="0" kern="1200" dirty="0" smtClean="0">
                          <a:solidFill>
                            <a:schemeClr val="accent2">
                              <a:lumMod val="50000"/>
                            </a:schemeClr>
                          </a:solidFill>
                          <a:latin typeface="Berlin Sans FB" panose="020E0602020502020306" pitchFamily="34" charset="0"/>
                          <a:ea typeface="+mn-ea"/>
                          <a:cs typeface="+mn-cs"/>
                        </a:rPr>
                        <a:t>Tener 10 alumnos al semestre realizando un programa internacional</a:t>
                      </a:r>
                    </a:p>
                  </a:txBody>
                  <a:tcPr/>
                </a:tc>
                <a:tc>
                  <a:txBody>
                    <a:bodyPr/>
                    <a:lstStyle/>
                    <a:p>
                      <a:pPr marL="285750" indent="-285750" algn="l">
                        <a:buFont typeface="Arial" panose="020B0604020202020204" pitchFamily="34" charset="0"/>
                        <a:buChar char="•"/>
                      </a:pPr>
                      <a:r>
                        <a:rPr lang="es-MX" sz="1400" b="0" dirty="0" smtClean="0">
                          <a:solidFill>
                            <a:schemeClr val="accent2">
                              <a:lumMod val="50000"/>
                            </a:schemeClr>
                          </a:solidFill>
                          <a:latin typeface="Berlin Sans FB" panose="020E0602020502020306" pitchFamily="34" charset="0"/>
                        </a:rPr>
                        <a:t>Realizar día Internacional Anáhuac</a:t>
                      </a:r>
                    </a:p>
                    <a:p>
                      <a:pPr marL="285750" indent="-285750" algn="l">
                        <a:buFont typeface="Arial" panose="020B0604020202020204" pitchFamily="34" charset="0"/>
                        <a:buChar char="•"/>
                      </a:pPr>
                      <a:endParaRPr lang="es-MX" sz="1400" b="0" dirty="0" smtClean="0">
                        <a:solidFill>
                          <a:schemeClr val="accent2">
                            <a:lumMod val="50000"/>
                          </a:schemeClr>
                        </a:solidFill>
                        <a:latin typeface="Berlin Sans FB" panose="020E0602020502020306" pitchFamily="34" charset="0"/>
                      </a:endParaRPr>
                    </a:p>
                    <a:p>
                      <a:pPr marL="285750" indent="-285750" algn="l">
                        <a:buFont typeface="Arial" panose="020B0604020202020204" pitchFamily="34" charset="0"/>
                        <a:buChar char="•"/>
                      </a:pPr>
                      <a:r>
                        <a:rPr lang="es-MX" sz="1400" b="0" dirty="0" smtClean="0">
                          <a:solidFill>
                            <a:schemeClr val="accent2">
                              <a:lumMod val="50000"/>
                            </a:schemeClr>
                          </a:solidFill>
                          <a:latin typeface="Berlin Sans FB" panose="020E0602020502020306" pitchFamily="34" charset="0"/>
                        </a:rPr>
                        <a:t>Conferencia Maximiliano</a:t>
                      </a:r>
                      <a:r>
                        <a:rPr lang="es-MX" sz="1400" b="0" baseline="0" dirty="0" smtClean="0">
                          <a:solidFill>
                            <a:schemeClr val="accent2">
                              <a:lumMod val="50000"/>
                            </a:schemeClr>
                          </a:solidFill>
                          <a:latin typeface="Berlin Sans FB" panose="020E0602020502020306" pitchFamily="34" charset="0"/>
                        </a:rPr>
                        <a:t> Sainz</a:t>
                      </a:r>
                    </a:p>
                    <a:p>
                      <a:pPr marL="285750" indent="-285750" algn="l">
                        <a:buFont typeface="Arial" panose="020B0604020202020204" pitchFamily="34" charset="0"/>
                        <a:buChar char="•"/>
                      </a:pPr>
                      <a:endParaRPr lang="es-MX" sz="1400" b="0" baseline="0" dirty="0" smtClean="0">
                        <a:solidFill>
                          <a:schemeClr val="accent2">
                            <a:lumMod val="50000"/>
                          </a:schemeClr>
                        </a:solidFill>
                        <a:latin typeface="Berlin Sans FB" panose="020E0602020502020306" pitchFamily="34" charset="0"/>
                      </a:endParaRPr>
                    </a:p>
                    <a:p>
                      <a:pPr marL="285750" indent="-285750" algn="l">
                        <a:buFont typeface="Arial" panose="020B0604020202020204" pitchFamily="34" charset="0"/>
                        <a:buChar char="•"/>
                      </a:pPr>
                      <a:r>
                        <a:rPr lang="es-MX" sz="1400" b="0" baseline="0" dirty="0" smtClean="0">
                          <a:solidFill>
                            <a:schemeClr val="accent2">
                              <a:lumMod val="50000"/>
                            </a:schemeClr>
                          </a:solidFill>
                          <a:latin typeface="Berlin Sans FB" panose="020E0602020502020306" pitchFamily="34" charset="0"/>
                        </a:rPr>
                        <a:t>Asistir a NAFSA</a:t>
                      </a:r>
                      <a:endParaRPr lang="es-MX" sz="1400" b="0" dirty="0" smtClean="0">
                        <a:solidFill>
                          <a:schemeClr val="accent2">
                            <a:lumMod val="50000"/>
                          </a:schemeClr>
                        </a:solidFill>
                        <a:latin typeface="Berlin Sans FB" panose="020E0602020502020306" pitchFamily="34" charset="0"/>
                      </a:endParaRPr>
                    </a:p>
                  </a:txBody>
                  <a:tcPr/>
                </a:tc>
                <a:tc>
                  <a:txBody>
                    <a:bodyPr/>
                    <a:lstStyle/>
                    <a:p>
                      <a:r>
                        <a:rPr lang="es-MX" sz="1400" b="0" dirty="0" smtClean="0">
                          <a:solidFill>
                            <a:schemeClr val="accent2">
                              <a:lumMod val="50000"/>
                            </a:schemeClr>
                          </a:solidFill>
                          <a:latin typeface="Berlin Sans FB" panose="020E0602020502020306" pitchFamily="34" charset="0"/>
                        </a:rPr>
                        <a:t>2016=</a:t>
                      </a:r>
                      <a:r>
                        <a:rPr lang="es-MX" sz="1400" b="0" baseline="0" dirty="0" smtClean="0">
                          <a:solidFill>
                            <a:schemeClr val="accent2">
                              <a:lumMod val="50000"/>
                            </a:schemeClr>
                          </a:solidFill>
                          <a:latin typeface="Berlin Sans FB" panose="020E0602020502020306" pitchFamily="34" charset="0"/>
                        </a:rPr>
                        <a:t> 17 alumnos de intercambio </a:t>
                      </a:r>
                      <a:endParaRPr lang="es-MX" sz="1400" b="0" dirty="0" smtClean="0">
                        <a:solidFill>
                          <a:schemeClr val="accent2">
                            <a:lumMod val="50000"/>
                          </a:schemeClr>
                        </a:solidFill>
                        <a:latin typeface="Berlin Sans FB" panose="020E0602020502020306" pitchFamily="34" charset="0"/>
                      </a:endParaRPr>
                    </a:p>
                    <a:p>
                      <a:endParaRPr lang="es-MX" sz="1400" b="0" dirty="0" smtClean="0">
                        <a:solidFill>
                          <a:schemeClr val="accent2">
                            <a:lumMod val="50000"/>
                          </a:schemeClr>
                        </a:solidFill>
                        <a:latin typeface="Berlin Sans FB" panose="020E0602020502020306" pitchFamily="34" charset="0"/>
                      </a:endParaRPr>
                    </a:p>
                    <a:p>
                      <a:r>
                        <a:rPr lang="es-MX" sz="1400" b="0" dirty="0" smtClean="0">
                          <a:solidFill>
                            <a:schemeClr val="accent2">
                              <a:lumMod val="50000"/>
                            </a:schemeClr>
                          </a:solidFill>
                          <a:latin typeface="Berlin Sans FB" panose="020E0602020502020306" pitchFamily="34" charset="0"/>
                        </a:rPr>
                        <a:t>2017</a:t>
                      </a:r>
                      <a:r>
                        <a:rPr lang="es-MX" sz="1400" b="0" baseline="0" dirty="0" smtClean="0">
                          <a:solidFill>
                            <a:schemeClr val="accent2">
                              <a:lumMod val="50000"/>
                            </a:schemeClr>
                          </a:solidFill>
                          <a:latin typeface="Berlin Sans FB" panose="020E0602020502020306" pitchFamily="34" charset="0"/>
                        </a:rPr>
                        <a:t> = 15 alumnos de intercambio.</a:t>
                      </a:r>
                    </a:p>
                    <a:p>
                      <a:endParaRPr lang="es-MX" sz="1400" b="0" baseline="0" dirty="0" smtClean="0">
                        <a:solidFill>
                          <a:schemeClr val="accent2">
                            <a:lumMod val="50000"/>
                          </a:schemeClr>
                        </a:solidFill>
                        <a:latin typeface="Berlin Sans FB" panose="020E0602020502020306" pitchFamily="34" charset="0"/>
                      </a:endParaRPr>
                    </a:p>
                    <a:p>
                      <a:r>
                        <a:rPr lang="es-MX" sz="1400" b="0" baseline="0" dirty="0" smtClean="0">
                          <a:solidFill>
                            <a:schemeClr val="accent2">
                              <a:lumMod val="50000"/>
                            </a:schemeClr>
                          </a:solidFill>
                          <a:latin typeface="Berlin Sans FB" panose="020E0602020502020306" pitchFamily="34" charset="0"/>
                        </a:rPr>
                        <a:t>2018-10= 20 alumnos de intercambio</a:t>
                      </a:r>
                    </a:p>
                  </a:txBody>
                  <a:tcPr/>
                </a:tc>
                <a:extLst>
                  <a:ext uri="{0D108BD9-81ED-4DB2-BD59-A6C34878D82A}">
                    <a16:rowId xmlns:a16="http://schemas.microsoft.com/office/drawing/2014/main" val="10001"/>
                  </a:ext>
                </a:extLst>
              </a:tr>
            </a:tbl>
          </a:graphicData>
        </a:graphic>
      </p:graphicFrame>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0403" y="1848377"/>
            <a:ext cx="1442752" cy="2179226"/>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8968" y="1356404"/>
            <a:ext cx="1672928" cy="1188693"/>
          </a:xfrm>
          <a:prstGeom prst="rect">
            <a:avLst/>
          </a:prstGeom>
        </p:spPr>
      </p:pic>
      <p:pic>
        <p:nvPicPr>
          <p:cNvPr id="8" name="Imagen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6684" y="4344876"/>
            <a:ext cx="2940951" cy="1947049"/>
          </a:xfrm>
          <a:prstGeom prst="rect">
            <a:avLst/>
          </a:prstGeom>
        </p:spPr>
      </p:pic>
      <p:sp>
        <p:nvSpPr>
          <p:cNvPr id="10" name="Rectángulo 9"/>
          <p:cNvSpPr/>
          <p:nvPr/>
        </p:nvSpPr>
        <p:spPr>
          <a:xfrm rot="16200000">
            <a:off x="1543305" y="2667484"/>
            <a:ext cx="2566044" cy="468283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218" y="4027603"/>
            <a:ext cx="2439615" cy="1615142"/>
          </a:xfrm>
          <a:prstGeom prst="rect">
            <a:avLst/>
          </a:prstGeom>
        </p:spPr>
      </p:pic>
      <p:pic>
        <p:nvPicPr>
          <p:cNvPr id="13" name="7 Imagen"/>
          <p:cNvPicPr>
            <a:picLocks noChangeAspect="1"/>
          </p:cNvPicPr>
          <p:nvPr/>
        </p:nvPicPr>
        <p:blipFill rotWithShape="1">
          <a:blip r:embed="rId7" cstate="print">
            <a:extLst>
              <a:ext uri="{28A0092B-C50C-407E-A947-70E740481C1C}">
                <a14:useLocalDpi xmlns:a14="http://schemas.microsoft.com/office/drawing/2010/main" val="0"/>
              </a:ext>
            </a:extLst>
          </a:blip>
          <a:srcRect t="8404" b="13557"/>
          <a:stretch/>
        </p:blipFill>
        <p:spPr>
          <a:xfrm>
            <a:off x="641479" y="3843193"/>
            <a:ext cx="1657958" cy="1983962"/>
          </a:xfrm>
          <a:prstGeom prst="rect">
            <a:avLst/>
          </a:prstGeom>
        </p:spPr>
      </p:pic>
      <p:pic>
        <p:nvPicPr>
          <p:cNvPr id="14" name="Imagen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28968" y="2644152"/>
            <a:ext cx="1601668" cy="1601668"/>
          </a:xfrm>
          <a:prstGeom prst="rect">
            <a:avLst/>
          </a:prstGeom>
        </p:spPr>
      </p:pic>
      <p:sp>
        <p:nvSpPr>
          <p:cNvPr id="15" name="CuadroTexto 14"/>
          <p:cNvSpPr txBox="1"/>
          <p:nvPr/>
        </p:nvSpPr>
        <p:spPr>
          <a:xfrm>
            <a:off x="2456007" y="5721113"/>
            <a:ext cx="3036328" cy="707886"/>
          </a:xfrm>
          <a:prstGeom prst="rect">
            <a:avLst/>
          </a:prstGeom>
          <a:noFill/>
        </p:spPr>
        <p:txBody>
          <a:bodyPr wrap="square" rtlCol="0">
            <a:spAutoFit/>
          </a:bodyPr>
          <a:lstStyle/>
          <a:p>
            <a:r>
              <a:rPr lang="es-MX" sz="1400" dirty="0" smtClean="0">
                <a:solidFill>
                  <a:schemeClr val="accent2">
                    <a:lumMod val="50000"/>
                  </a:schemeClr>
                </a:solidFill>
                <a:latin typeface="Berlin Sans FB" panose="020E0602020502020306" pitchFamily="34" charset="0"/>
              </a:rPr>
              <a:t>Mtro. Maximiliano Sainz, </a:t>
            </a:r>
          </a:p>
          <a:p>
            <a:r>
              <a:rPr lang="es-MX" sz="1400" dirty="0" smtClean="0">
                <a:solidFill>
                  <a:schemeClr val="accent2">
                    <a:lumMod val="50000"/>
                  </a:schemeClr>
                </a:solidFill>
                <a:latin typeface="Berlin Sans FB" panose="020E0602020502020306" pitchFamily="34" charset="0"/>
              </a:rPr>
              <a:t>COLAM-OUI</a:t>
            </a:r>
          </a:p>
          <a:p>
            <a:endParaRPr lang="es-MX" sz="1200" dirty="0">
              <a:solidFill>
                <a:schemeClr val="accent2">
                  <a:lumMod val="50000"/>
                </a:schemeClr>
              </a:solidFill>
              <a:latin typeface="Berlin Sans FB" panose="020E0602020502020306" pitchFamily="34" charset="0"/>
            </a:endParaRPr>
          </a:p>
        </p:txBody>
      </p:sp>
      <p:sp>
        <p:nvSpPr>
          <p:cNvPr id="16" name="CuadroTexto 15"/>
          <p:cNvSpPr txBox="1"/>
          <p:nvPr/>
        </p:nvSpPr>
        <p:spPr>
          <a:xfrm>
            <a:off x="865909" y="5835401"/>
            <a:ext cx="914400" cy="307777"/>
          </a:xfrm>
          <a:prstGeom prst="rect">
            <a:avLst/>
          </a:prstGeom>
          <a:noFill/>
        </p:spPr>
        <p:txBody>
          <a:bodyPr wrap="square" rtlCol="0">
            <a:spAutoFit/>
          </a:bodyPr>
          <a:lstStyle/>
          <a:p>
            <a:r>
              <a:rPr lang="es-MX" sz="1400" dirty="0" smtClean="0">
                <a:solidFill>
                  <a:schemeClr val="accent2">
                    <a:lumMod val="50000"/>
                  </a:schemeClr>
                </a:solidFill>
                <a:latin typeface="Berlin Sans FB" panose="020E0602020502020306" pitchFamily="34" charset="0"/>
              </a:rPr>
              <a:t>NAFSA</a:t>
            </a:r>
            <a:endParaRPr lang="es-MX" sz="1200" dirty="0">
              <a:solidFill>
                <a:schemeClr val="accent2">
                  <a:lumMod val="50000"/>
                </a:schemeClr>
              </a:solidFill>
              <a:latin typeface="Berlin Sans FB" panose="020E0602020502020306" pitchFamily="34" charset="0"/>
            </a:endParaRPr>
          </a:p>
        </p:txBody>
      </p:sp>
    </p:spTree>
    <p:extLst>
      <p:ext uri="{BB962C8B-B14F-4D97-AF65-F5344CB8AC3E}">
        <p14:creationId xmlns:p14="http://schemas.microsoft.com/office/powerpoint/2010/main" val="1512356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Imagen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198" y="-90093"/>
            <a:ext cx="9168283" cy="6856830"/>
          </a:xfrm>
          <a:prstGeom prst="rect">
            <a:avLst/>
          </a:prstGeom>
        </p:spPr>
      </p:pic>
      <p:sp>
        <p:nvSpPr>
          <p:cNvPr id="2" name="CuadroTexto 1"/>
          <p:cNvSpPr txBox="1"/>
          <p:nvPr/>
        </p:nvSpPr>
        <p:spPr>
          <a:xfrm>
            <a:off x="-18435" y="340644"/>
            <a:ext cx="5219085"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Berlin Sans FB" panose="020E0602020502020306" pitchFamily="34" charset="0"/>
                <a:ea typeface="+mn-ea"/>
                <a:cs typeface="+mn-cs"/>
              </a:rPr>
              <a:t>Alumnos de intercambio </a:t>
            </a:r>
            <a:r>
              <a:rPr kumimoji="0" lang="es-ES" sz="2000" b="0" i="0" u="none" strike="noStrike" kern="1200" cap="none" spc="0" normalizeH="0" baseline="0" noProof="0" dirty="0" smtClean="0">
                <a:ln>
                  <a:noFill/>
                </a:ln>
                <a:solidFill>
                  <a:srgbClr val="FF9900"/>
                </a:solidFill>
                <a:effectLst>
                  <a:outerShdw blurRad="38100" dist="38100" dir="2700000" algn="tl">
                    <a:srgbClr val="000000">
                      <a:alpha val="43137"/>
                    </a:srgbClr>
                  </a:outerShdw>
                </a:effectLst>
                <a:uLnTx/>
                <a:uFillTx/>
                <a:latin typeface="Berlin Sans FB" panose="020E0602020502020306" pitchFamily="34" charset="0"/>
                <a:ea typeface="+mn-ea"/>
                <a:cs typeface="+mn-cs"/>
              </a:rPr>
              <a:t>2016 </a:t>
            </a:r>
            <a:r>
              <a:rPr kumimoji="0" lang="es-ES" sz="2000" b="0" i="0"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Berlin Sans FB" panose="020E0602020502020306" pitchFamily="34" charset="0"/>
                <a:ea typeface="+mn-ea"/>
                <a:cs typeface="+mn-cs"/>
              </a:rPr>
              <a:t>y </a:t>
            </a:r>
            <a:r>
              <a:rPr kumimoji="0" lang="es-ES" sz="2000" b="0" i="0" u="none" strike="noStrike" kern="1200" cap="none" spc="0" normalizeH="0" baseline="0" noProof="0" dirty="0" smtClean="0">
                <a:ln>
                  <a:noFill/>
                </a:ln>
                <a:solidFill>
                  <a:srgbClr val="FF9900"/>
                </a:solidFill>
                <a:effectLst>
                  <a:outerShdw blurRad="38100" dist="38100" dir="2700000" algn="tl">
                    <a:srgbClr val="000000">
                      <a:alpha val="43137"/>
                    </a:srgbClr>
                  </a:outerShdw>
                </a:effectLst>
                <a:uLnTx/>
                <a:uFillTx/>
                <a:latin typeface="Berlin Sans FB" panose="020E0602020502020306" pitchFamily="34" charset="0"/>
                <a:ea typeface="+mn-ea"/>
                <a:cs typeface="+mn-cs"/>
              </a:rPr>
              <a:t>2017</a:t>
            </a:r>
            <a:endParaRPr kumimoji="0" lang="es-ES" sz="2000" b="0" i="0"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Berlin Sans FB" panose="020E0602020502020306" pitchFamily="34" charset="0"/>
              <a:ea typeface="+mn-ea"/>
              <a:cs typeface="+mn-cs"/>
            </a:endParaRPr>
          </a:p>
        </p:txBody>
      </p:sp>
      <p:sp>
        <p:nvSpPr>
          <p:cNvPr id="5" name="Rectangle 1"/>
          <p:cNvSpPr>
            <a:spLocks noChangeArrowheads="1"/>
          </p:cNvSpPr>
          <p:nvPr/>
        </p:nvSpPr>
        <p:spPr bwMode="auto">
          <a:xfrm>
            <a:off x="628650" y="3656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9" name="Objeto 8"/>
          <p:cNvGraphicFramePr>
            <a:graphicFrameLocks noChangeAspect="1"/>
          </p:cNvGraphicFramePr>
          <p:nvPr>
            <p:extLst>
              <p:ext uri="{D42A27DB-BD31-4B8C-83A1-F6EECF244321}">
                <p14:modId xmlns:p14="http://schemas.microsoft.com/office/powerpoint/2010/main" val="4048830692"/>
              </p:ext>
            </p:extLst>
          </p:nvPr>
        </p:nvGraphicFramePr>
        <p:xfrm>
          <a:off x="4682340" y="1823847"/>
          <a:ext cx="4324350" cy="3038475"/>
        </p:xfrm>
        <a:graphic>
          <a:graphicData uri="http://schemas.openxmlformats.org/presentationml/2006/ole">
            <mc:AlternateContent xmlns:mc="http://schemas.openxmlformats.org/markup-compatibility/2006">
              <mc:Choice xmlns:v="urn:schemas-microsoft-com:vml" Requires="v">
                <p:oleObj spid="_x0000_s1097" name="Hoja de cálculo" r:id="rId6" imgW="4324418" imgH="3038556" progId="Excel.Sheet.12">
                  <p:embed/>
                </p:oleObj>
              </mc:Choice>
              <mc:Fallback>
                <p:oleObj name="Hoja de cálculo" r:id="rId6" imgW="4324418" imgH="3038556" progId="Excel.Sheet.12">
                  <p:embed/>
                  <p:pic>
                    <p:nvPicPr>
                      <p:cNvPr id="0" name=""/>
                      <p:cNvPicPr/>
                      <p:nvPr/>
                    </p:nvPicPr>
                    <p:blipFill>
                      <a:blip r:embed="rId7"/>
                      <a:stretch>
                        <a:fillRect/>
                      </a:stretch>
                    </p:blipFill>
                    <p:spPr>
                      <a:xfrm>
                        <a:off x="4682340" y="1823847"/>
                        <a:ext cx="4324350" cy="3038475"/>
                      </a:xfrm>
                      <a:prstGeom prst="rect">
                        <a:avLst/>
                      </a:prstGeom>
                    </p:spPr>
                  </p:pic>
                </p:oleObj>
              </mc:Fallback>
            </mc:AlternateContent>
          </a:graphicData>
        </a:graphic>
      </p:graphicFrame>
      <p:graphicFrame>
        <p:nvGraphicFramePr>
          <p:cNvPr id="10" name="Objeto 9"/>
          <p:cNvGraphicFramePr>
            <a:graphicFrameLocks noChangeAspect="1"/>
          </p:cNvGraphicFramePr>
          <p:nvPr>
            <p:extLst>
              <p:ext uri="{D42A27DB-BD31-4B8C-83A1-F6EECF244321}">
                <p14:modId xmlns:p14="http://schemas.microsoft.com/office/powerpoint/2010/main" val="1573984008"/>
              </p:ext>
            </p:extLst>
          </p:nvPr>
        </p:nvGraphicFramePr>
        <p:xfrm>
          <a:off x="299673" y="1814322"/>
          <a:ext cx="4324350" cy="3048000"/>
        </p:xfrm>
        <a:graphic>
          <a:graphicData uri="http://schemas.openxmlformats.org/presentationml/2006/ole">
            <mc:AlternateContent xmlns:mc="http://schemas.openxmlformats.org/markup-compatibility/2006">
              <mc:Choice xmlns:v="urn:schemas-microsoft-com:vml" Requires="v">
                <p:oleObj spid="_x0000_s1098" name="Hoja de cálculo" r:id="rId8" imgW="4324418" imgH="3047859" progId="Excel.Sheet.12">
                  <p:embed/>
                </p:oleObj>
              </mc:Choice>
              <mc:Fallback>
                <p:oleObj name="Hoja de cálculo" r:id="rId8" imgW="4324418" imgH="3047859" progId="Excel.Sheet.12">
                  <p:embed/>
                  <p:pic>
                    <p:nvPicPr>
                      <p:cNvPr id="0" name=""/>
                      <p:cNvPicPr/>
                      <p:nvPr/>
                    </p:nvPicPr>
                    <p:blipFill>
                      <a:blip r:embed="rId9"/>
                      <a:stretch>
                        <a:fillRect/>
                      </a:stretch>
                    </p:blipFill>
                    <p:spPr>
                      <a:xfrm>
                        <a:off x="299673" y="1814322"/>
                        <a:ext cx="4324350" cy="3048000"/>
                      </a:xfrm>
                      <a:prstGeom prst="rect">
                        <a:avLst/>
                      </a:prstGeom>
                    </p:spPr>
                  </p:pic>
                </p:oleObj>
              </mc:Fallback>
            </mc:AlternateContent>
          </a:graphicData>
        </a:graphic>
      </p:graphicFrame>
    </p:spTree>
    <p:extLst>
      <p:ext uri="{BB962C8B-B14F-4D97-AF65-F5344CB8AC3E}">
        <p14:creationId xmlns:p14="http://schemas.microsoft.com/office/powerpoint/2010/main" val="41771740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82" y="1170"/>
            <a:ext cx="9168283" cy="6856830"/>
          </a:xfrm>
          <a:prstGeom prst="rect">
            <a:avLst/>
          </a:prstGeom>
        </p:spPr>
      </p:pic>
      <p:sp>
        <p:nvSpPr>
          <p:cNvPr id="2" name="CuadroTexto 1"/>
          <p:cNvSpPr txBox="1"/>
          <p:nvPr/>
        </p:nvSpPr>
        <p:spPr>
          <a:xfrm>
            <a:off x="155393" y="148884"/>
            <a:ext cx="5219085"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Berlin Sans FB" panose="020E0602020502020306" pitchFamily="34" charset="0"/>
                <a:ea typeface="+mn-ea"/>
                <a:cs typeface="+mn-cs"/>
              </a:rPr>
              <a:t>Alumnos de intercambio </a:t>
            </a:r>
            <a:r>
              <a:rPr kumimoji="0" lang="es-ES" sz="2000" b="0" i="0" u="none" strike="noStrike" kern="1200" cap="none" spc="0" normalizeH="0" baseline="0" noProof="0" dirty="0" smtClean="0">
                <a:ln>
                  <a:noFill/>
                </a:ln>
                <a:solidFill>
                  <a:srgbClr val="FF9900"/>
                </a:solidFill>
                <a:effectLst>
                  <a:outerShdw blurRad="38100" dist="38100" dir="2700000" algn="tl">
                    <a:srgbClr val="000000">
                      <a:alpha val="43137"/>
                    </a:srgbClr>
                  </a:outerShdw>
                </a:effectLst>
                <a:uLnTx/>
                <a:uFillTx/>
                <a:latin typeface="Berlin Sans FB" panose="020E0602020502020306" pitchFamily="34" charset="0"/>
                <a:ea typeface="+mn-ea"/>
                <a:cs typeface="+mn-cs"/>
              </a:rPr>
              <a:t>2016 </a:t>
            </a:r>
            <a:r>
              <a:rPr kumimoji="0" lang="es-ES" sz="2000" b="0" i="0"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Berlin Sans FB" panose="020E0602020502020306" pitchFamily="34" charset="0"/>
                <a:ea typeface="+mn-ea"/>
                <a:cs typeface="+mn-cs"/>
              </a:rPr>
              <a:t>y </a:t>
            </a:r>
            <a:r>
              <a:rPr kumimoji="0" lang="es-ES" sz="2000" b="0" i="0" u="none" strike="noStrike" kern="1200" cap="none" spc="0" normalizeH="0" baseline="0" noProof="0" dirty="0" smtClean="0">
                <a:ln>
                  <a:noFill/>
                </a:ln>
                <a:solidFill>
                  <a:srgbClr val="FF9900"/>
                </a:solidFill>
                <a:effectLst>
                  <a:outerShdw blurRad="38100" dist="38100" dir="2700000" algn="tl">
                    <a:srgbClr val="000000">
                      <a:alpha val="43137"/>
                    </a:srgbClr>
                  </a:outerShdw>
                </a:effectLst>
                <a:uLnTx/>
                <a:uFillTx/>
                <a:latin typeface="Berlin Sans FB" panose="020E0602020502020306" pitchFamily="34" charset="0"/>
                <a:ea typeface="+mn-ea"/>
                <a:cs typeface="+mn-cs"/>
              </a:rPr>
              <a:t>2017</a:t>
            </a:r>
            <a:endParaRPr kumimoji="0" lang="es-ES" sz="2000" b="0" i="0"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Berlin Sans FB" panose="020E0602020502020306" pitchFamily="34" charset="0"/>
              <a:ea typeface="+mn-ea"/>
              <a:cs typeface="+mn-cs"/>
            </a:endParaRPr>
          </a:p>
        </p:txBody>
      </p:sp>
      <p:sp>
        <p:nvSpPr>
          <p:cNvPr id="5" name="Rectangle 1"/>
          <p:cNvSpPr>
            <a:spLocks noChangeArrowheads="1"/>
          </p:cNvSpPr>
          <p:nvPr/>
        </p:nvSpPr>
        <p:spPr bwMode="auto">
          <a:xfrm>
            <a:off x="628650" y="3656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08993" y="756882"/>
            <a:ext cx="3356331" cy="3356331"/>
          </a:xfrm>
          <a:prstGeom prst="rect">
            <a:avLst/>
          </a:prstGeom>
        </p:spPr>
      </p:pic>
      <p:pic>
        <p:nvPicPr>
          <p:cNvPr id="3" name="Imagen 2"/>
          <p:cNvPicPr>
            <a:picLocks noChangeAspect="1"/>
          </p:cNvPicPr>
          <p:nvPr/>
        </p:nvPicPr>
        <p:blipFill rotWithShape="1">
          <a:blip r:embed="rId6" cstate="print">
            <a:extLst>
              <a:ext uri="{28A0092B-C50C-407E-A947-70E740481C1C}">
                <a14:useLocalDpi xmlns:a14="http://schemas.microsoft.com/office/drawing/2010/main" val="0"/>
              </a:ext>
            </a:extLst>
          </a:blip>
          <a:srcRect l="10632" r="15707"/>
          <a:stretch/>
        </p:blipFill>
        <p:spPr>
          <a:xfrm>
            <a:off x="6365324" y="1000905"/>
            <a:ext cx="3087935" cy="2397514"/>
          </a:xfrm>
          <a:prstGeom prst="rect">
            <a:avLst/>
          </a:prstGeom>
        </p:spPr>
      </p:pic>
      <p:pic>
        <p:nvPicPr>
          <p:cNvPr id="7" name="Imagen 6"/>
          <p:cNvPicPr>
            <a:picLocks noChangeAspect="1"/>
          </p:cNvPicPr>
          <p:nvPr/>
        </p:nvPicPr>
        <p:blipFill rotWithShape="1">
          <a:blip r:embed="rId7" cstate="print">
            <a:extLst>
              <a:ext uri="{28A0092B-C50C-407E-A947-70E740481C1C}">
                <a14:useLocalDpi xmlns:a14="http://schemas.microsoft.com/office/drawing/2010/main" val="0"/>
              </a:ext>
            </a:extLst>
          </a:blip>
          <a:srcRect t="28050"/>
          <a:stretch/>
        </p:blipFill>
        <p:spPr>
          <a:xfrm>
            <a:off x="155393" y="729991"/>
            <a:ext cx="3367091" cy="3266794"/>
          </a:xfrm>
          <a:prstGeom prst="rect">
            <a:avLst/>
          </a:prstGeom>
        </p:spPr>
      </p:pic>
      <p:pic>
        <p:nvPicPr>
          <p:cNvPr id="8" name="Imagen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1283113">
            <a:off x="193473" y="4018008"/>
            <a:ext cx="3826517" cy="2534446"/>
          </a:xfrm>
          <a:prstGeom prst="rect">
            <a:avLst/>
          </a:prstGeom>
        </p:spPr>
      </p:pic>
      <p:pic>
        <p:nvPicPr>
          <p:cNvPr id="11" name="Imagen 10"/>
          <p:cNvPicPr>
            <a:picLocks noChangeAspect="1"/>
          </p:cNvPicPr>
          <p:nvPr/>
        </p:nvPicPr>
        <p:blipFill rotWithShape="1">
          <a:blip r:embed="rId9" cstate="print">
            <a:extLst>
              <a:ext uri="{28A0092B-C50C-407E-A947-70E740481C1C}">
                <a14:useLocalDpi xmlns:a14="http://schemas.microsoft.com/office/drawing/2010/main" val="0"/>
              </a:ext>
            </a:extLst>
          </a:blip>
          <a:srcRect l="-1016" t="8578" r="1016" b="10383"/>
          <a:stretch/>
        </p:blipFill>
        <p:spPr>
          <a:xfrm rot="531863">
            <a:off x="4122383" y="3817907"/>
            <a:ext cx="4323218" cy="2750313"/>
          </a:xfrm>
          <a:prstGeom prst="rect">
            <a:avLst/>
          </a:prstGeom>
        </p:spPr>
      </p:pic>
    </p:spTree>
    <p:extLst>
      <p:ext uri="{BB962C8B-B14F-4D97-AF65-F5344CB8AC3E}">
        <p14:creationId xmlns:p14="http://schemas.microsoft.com/office/powerpoint/2010/main" val="27195862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19128" y="125557"/>
            <a:ext cx="2646218" cy="5403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Berlin Sans FB" panose="020E0602020502020306" pitchFamily="34" charset="0"/>
              </a:rPr>
              <a:t>Línea III. Calidad Académica</a:t>
            </a:r>
            <a:endParaRPr lang="es-MX" sz="1600" dirty="0">
              <a:latin typeface="Berlin Sans FB" panose="020E0602020502020306" pitchFamily="34" charset="0"/>
            </a:endParaRPr>
          </a:p>
        </p:txBody>
      </p:sp>
      <p:sp>
        <p:nvSpPr>
          <p:cNvPr id="9" name="Rectángulo 8"/>
          <p:cNvSpPr/>
          <p:nvPr/>
        </p:nvSpPr>
        <p:spPr>
          <a:xfrm>
            <a:off x="5744949" y="4126798"/>
            <a:ext cx="2507702" cy="19708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2 Tabla"/>
          <p:cNvGraphicFramePr>
            <a:graphicFrameLocks noGrp="1"/>
          </p:cNvGraphicFramePr>
          <p:nvPr>
            <p:extLst>
              <p:ext uri="{D42A27DB-BD31-4B8C-83A1-F6EECF244321}">
                <p14:modId xmlns:p14="http://schemas.microsoft.com/office/powerpoint/2010/main" val="3468015898"/>
              </p:ext>
            </p:extLst>
          </p:nvPr>
        </p:nvGraphicFramePr>
        <p:xfrm>
          <a:off x="119127" y="1672542"/>
          <a:ext cx="8752499" cy="2009607"/>
        </p:xfrm>
        <a:graphic>
          <a:graphicData uri="http://schemas.openxmlformats.org/drawingml/2006/table">
            <a:tbl>
              <a:tblPr firstRow="1" bandRow="1">
                <a:tableStyleId>{21E4AEA4-8DFA-4A89-87EB-49C32662AFE0}</a:tableStyleId>
              </a:tblPr>
              <a:tblGrid>
                <a:gridCol w="2147044">
                  <a:extLst>
                    <a:ext uri="{9D8B030D-6E8A-4147-A177-3AD203B41FA5}">
                      <a16:colId xmlns:a16="http://schemas.microsoft.com/office/drawing/2014/main" val="1695331548"/>
                    </a:ext>
                  </a:extLst>
                </a:gridCol>
                <a:gridCol w="1761056">
                  <a:extLst>
                    <a:ext uri="{9D8B030D-6E8A-4147-A177-3AD203B41FA5}">
                      <a16:colId xmlns:a16="http://schemas.microsoft.com/office/drawing/2014/main" val="20000"/>
                    </a:ext>
                  </a:extLst>
                </a:gridCol>
                <a:gridCol w="3093420">
                  <a:extLst>
                    <a:ext uri="{9D8B030D-6E8A-4147-A177-3AD203B41FA5}">
                      <a16:colId xmlns:a16="http://schemas.microsoft.com/office/drawing/2014/main" val="20001"/>
                    </a:ext>
                  </a:extLst>
                </a:gridCol>
                <a:gridCol w="1750979">
                  <a:extLst>
                    <a:ext uri="{9D8B030D-6E8A-4147-A177-3AD203B41FA5}">
                      <a16:colId xmlns:a16="http://schemas.microsoft.com/office/drawing/2014/main" val="3407978341"/>
                    </a:ext>
                  </a:extLst>
                </a:gridCol>
              </a:tblGrid>
              <a:tr h="449206">
                <a:tc>
                  <a:txBody>
                    <a:bodyPr/>
                    <a:lstStyle/>
                    <a:p>
                      <a:pPr marL="0" algn="ctr" defTabSz="914400" rtl="0" eaLnBrk="1" latinLnBrk="0" hangingPunct="1"/>
                      <a:r>
                        <a:rPr lang="es-MX" sz="1600" b="0" kern="1200" dirty="0" smtClean="0">
                          <a:solidFill>
                            <a:schemeClr val="lt1"/>
                          </a:solidFill>
                          <a:latin typeface="Berlin Sans FB" panose="020E0602020502020306" pitchFamily="34" charset="0"/>
                          <a:ea typeface="+mn-ea"/>
                          <a:cs typeface="+mn-cs"/>
                        </a:rPr>
                        <a:t>Resultado</a:t>
                      </a:r>
                    </a:p>
                  </a:txBody>
                  <a:tcPr/>
                </a:tc>
                <a:tc>
                  <a:txBody>
                    <a:bodyPr/>
                    <a:lstStyle/>
                    <a:p>
                      <a:pPr algn="ctr"/>
                      <a:r>
                        <a:rPr lang="es-MX" sz="1600" b="0" dirty="0" smtClean="0">
                          <a:solidFill>
                            <a:schemeClr val="lt1"/>
                          </a:solidFill>
                          <a:latin typeface="Berlin Sans FB" panose="020E0602020502020306" pitchFamily="34" charset="0"/>
                        </a:rPr>
                        <a:t>Medios</a:t>
                      </a:r>
                      <a:endParaRPr lang="es-MX" sz="1600" b="0" dirty="0" smtClean="0">
                        <a:solidFill>
                          <a:schemeClr val="accent6">
                            <a:lumMod val="50000"/>
                          </a:schemeClr>
                        </a:solidFill>
                        <a:latin typeface="Berlin Sans FB" panose="020E0602020502020306" pitchFamily="34" charset="0"/>
                      </a:endParaRPr>
                    </a:p>
                  </a:txBody>
                  <a:tcPr/>
                </a:tc>
                <a:tc>
                  <a:txBody>
                    <a:bodyPr/>
                    <a:lstStyle/>
                    <a:p>
                      <a:pPr algn="ctr"/>
                      <a:r>
                        <a:rPr lang="es-MX" sz="1600" b="0" dirty="0" smtClean="0">
                          <a:solidFill>
                            <a:schemeClr val="lt1"/>
                          </a:solidFill>
                          <a:latin typeface="Berlin Sans FB" panose="020E0602020502020306" pitchFamily="34" charset="0"/>
                        </a:rPr>
                        <a:t>Impacto/Crecimiento</a:t>
                      </a:r>
                      <a:endParaRPr lang="es-MX" sz="1600" b="0" dirty="0">
                        <a:solidFill>
                          <a:schemeClr val="accent6">
                            <a:lumMod val="50000"/>
                          </a:schemeClr>
                        </a:solidFill>
                        <a:latin typeface="Berlin Sans FB" panose="020E0602020502020306" pitchFamily="34" charset="0"/>
                      </a:endParaRPr>
                    </a:p>
                  </a:txBody>
                  <a:tcPr/>
                </a:tc>
                <a:tc>
                  <a:txBody>
                    <a:bodyPr/>
                    <a:lstStyle/>
                    <a:p>
                      <a:pPr algn="ctr"/>
                      <a:r>
                        <a:rPr lang="es-MX" sz="1600" b="0" kern="1200" dirty="0" smtClean="0">
                          <a:solidFill>
                            <a:schemeClr val="lt1"/>
                          </a:solidFill>
                          <a:latin typeface="Berlin Sans FB" panose="020E0602020502020306" pitchFamily="34" charset="0"/>
                          <a:ea typeface="+mn-ea"/>
                          <a:cs typeface="+mn-cs"/>
                        </a:rPr>
                        <a:t>Región</a:t>
                      </a:r>
                      <a:endParaRPr lang="es-MX" sz="1600" b="0" kern="1200" dirty="0">
                        <a:solidFill>
                          <a:schemeClr val="lt1"/>
                        </a:solidFill>
                        <a:latin typeface="Berlin Sans FB" panose="020E0602020502020306" pitchFamily="34" charset="0"/>
                        <a:ea typeface="+mn-ea"/>
                        <a:cs typeface="+mn-cs"/>
                      </a:endParaRPr>
                    </a:p>
                  </a:txBody>
                  <a:tcPr/>
                </a:tc>
                <a:extLst>
                  <a:ext uri="{0D108BD9-81ED-4DB2-BD59-A6C34878D82A}">
                    <a16:rowId xmlns:a16="http://schemas.microsoft.com/office/drawing/2014/main" val="10000"/>
                  </a:ext>
                </a:extLst>
              </a:tr>
              <a:tr h="1560401">
                <a:tc>
                  <a:txBody>
                    <a:bodyPr/>
                    <a:lstStyle/>
                    <a:p>
                      <a:pPr algn="l"/>
                      <a:r>
                        <a:rPr lang="es-MX" sz="1400" b="0" kern="1200" dirty="0" smtClean="0">
                          <a:solidFill>
                            <a:schemeClr val="accent2">
                              <a:lumMod val="50000"/>
                            </a:schemeClr>
                          </a:solidFill>
                          <a:latin typeface="Berlin Sans FB" panose="020E0602020502020306" pitchFamily="34" charset="0"/>
                          <a:ea typeface="+mn-ea"/>
                          <a:cs typeface="+mn-cs"/>
                        </a:rPr>
                        <a:t>Tener al menos dos alternativas</a:t>
                      </a:r>
                      <a:r>
                        <a:rPr lang="es-MX" sz="1400" b="0" kern="1200" baseline="0" dirty="0" smtClean="0">
                          <a:solidFill>
                            <a:schemeClr val="accent2">
                              <a:lumMod val="50000"/>
                            </a:schemeClr>
                          </a:solidFill>
                          <a:latin typeface="Berlin Sans FB" panose="020E0602020502020306" pitchFamily="34" charset="0"/>
                          <a:ea typeface="+mn-ea"/>
                          <a:cs typeface="+mn-cs"/>
                        </a:rPr>
                        <a:t> </a:t>
                      </a:r>
                      <a:r>
                        <a:rPr lang="es-MX" sz="1400" b="0" kern="1200" dirty="0" smtClean="0">
                          <a:solidFill>
                            <a:schemeClr val="accent2">
                              <a:lumMod val="50000"/>
                            </a:schemeClr>
                          </a:solidFill>
                          <a:latin typeface="Berlin Sans FB" panose="020E0602020502020306" pitchFamily="34" charset="0"/>
                          <a:ea typeface="+mn-ea"/>
                          <a:cs typeface="+mn-cs"/>
                        </a:rPr>
                        <a:t>de becas para alumnos de intercambio. </a:t>
                      </a:r>
                    </a:p>
                  </a:txBody>
                  <a:tcPr/>
                </a:tc>
                <a:tc>
                  <a:txBody>
                    <a:bodyPr/>
                    <a:lstStyle/>
                    <a:p>
                      <a:pPr marL="285750" indent="-285750" algn="l">
                        <a:buFont typeface="Arial" panose="020B0604020202020204" pitchFamily="34" charset="0"/>
                        <a:buChar char="•"/>
                      </a:pPr>
                      <a:r>
                        <a:rPr lang="es-MX" sz="1400" b="0" dirty="0" smtClean="0">
                          <a:solidFill>
                            <a:schemeClr val="accent2">
                              <a:lumMod val="50000"/>
                            </a:schemeClr>
                          </a:solidFill>
                          <a:latin typeface="Berlin Sans FB" panose="020E0602020502020306" pitchFamily="34" charset="0"/>
                        </a:rPr>
                        <a:t>Inscripción</a:t>
                      </a:r>
                      <a:r>
                        <a:rPr lang="es-MX" sz="1400" b="0" baseline="0" dirty="0" smtClean="0">
                          <a:solidFill>
                            <a:schemeClr val="accent2">
                              <a:lumMod val="50000"/>
                            </a:schemeClr>
                          </a:solidFill>
                          <a:latin typeface="Berlin Sans FB" panose="020E0602020502020306" pitchFamily="34" charset="0"/>
                        </a:rPr>
                        <a:t> a CONAHEC</a:t>
                      </a:r>
                      <a:endParaRPr lang="es-MX" sz="1400" b="0" dirty="0" smtClean="0">
                        <a:solidFill>
                          <a:schemeClr val="accent2">
                            <a:lumMod val="50000"/>
                          </a:schemeClr>
                        </a:solidFill>
                        <a:latin typeface="Berlin Sans FB" panose="020E0602020502020306" pitchFamily="34" charset="0"/>
                      </a:endParaRPr>
                    </a:p>
                  </a:txBody>
                  <a:tcPr/>
                </a:tc>
                <a:tc>
                  <a:txBody>
                    <a:bodyPr/>
                    <a:lstStyle/>
                    <a:p>
                      <a:pPr marL="342900" indent="-342900">
                        <a:buAutoNum type="arabicPeriod"/>
                      </a:pPr>
                      <a:r>
                        <a:rPr lang="es-MX" sz="1600" b="0" baseline="0" dirty="0" smtClean="0">
                          <a:solidFill>
                            <a:schemeClr val="accent2">
                              <a:lumMod val="50000"/>
                            </a:schemeClr>
                          </a:solidFill>
                          <a:latin typeface="Berlin Sans FB" panose="020E0602020502020306" pitchFamily="34" charset="0"/>
                        </a:rPr>
                        <a:t>Beca Santander (una beca de $50 mil pesos al semestre) </a:t>
                      </a:r>
                    </a:p>
                    <a:p>
                      <a:pPr marL="0" indent="0">
                        <a:buNone/>
                      </a:pPr>
                      <a:endParaRPr lang="es-MX" sz="1600" b="0" baseline="0" dirty="0" smtClean="0">
                        <a:solidFill>
                          <a:schemeClr val="accent2">
                            <a:lumMod val="50000"/>
                          </a:schemeClr>
                        </a:solidFill>
                        <a:latin typeface="Berlin Sans FB" panose="020E0602020502020306" pitchFamily="34" charset="0"/>
                      </a:endParaRPr>
                    </a:p>
                    <a:p>
                      <a:pPr marL="0" indent="0">
                        <a:buNone/>
                      </a:pPr>
                      <a:r>
                        <a:rPr lang="es-MX" sz="1600" b="0" baseline="0" dirty="0" smtClean="0">
                          <a:solidFill>
                            <a:schemeClr val="accent2">
                              <a:lumMod val="50000"/>
                            </a:schemeClr>
                          </a:solidFill>
                          <a:latin typeface="Berlin Sans FB" panose="020E0602020502020306" pitchFamily="34" charset="0"/>
                        </a:rPr>
                        <a:t>2. CONAHEC (plazas) Comienza a gestionarse en 2018.</a:t>
                      </a:r>
                      <a:endParaRPr lang="es-MX" sz="1600" b="0" dirty="0" smtClean="0">
                        <a:solidFill>
                          <a:schemeClr val="accent2">
                            <a:lumMod val="50000"/>
                          </a:schemeClr>
                        </a:solidFill>
                        <a:latin typeface="Berlin Sans FB" panose="020E0602020502020306" pitchFamily="34" charset="0"/>
                      </a:endParaRPr>
                    </a:p>
                  </a:txBody>
                  <a:tcPr/>
                </a:tc>
                <a:tc>
                  <a:txBody>
                    <a:bodyPr/>
                    <a:lstStyle/>
                    <a:p>
                      <a:pPr marL="0" indent="0">
                        <a:buNone/>
                      </a:pPr>
                      <a:r>
                        <a:rPr lang="es-MX" sz="1600" b="0" dirty="0" smtClean="0">
                          <a:solidFill>
                            <a:schemeClr val="accent2">
                              <a:lumMod val="50000"/>
                            </a:schemeClr>
                          </a:solidFill>
                          <a:latin typeface="Berlin Sans FB" panose="020E0602020502020306" pitchFamily="34" charset="0"/>
                        </a:rPr>
                        <a:t>Iberoamérica</a:t>
                      </a:r>
                    </a:p>
                    <a:p>
                      <a:pPr marL="0" indent="0">
                        <a:buNone/>
                      </a:pPr>
                      <a:endParaRPr lang="es-MX" sz="1600" b="0" dirty="0" smtClean="0">
                        <a:solidFill>
                          <a:schemeClr val="accent2">
                            <a:lumMod val="50000"/>
                          </a:schemeClr>
                        </a:solidFill>
                        <a:latin typeface="Berlin Sans FB" panose="020E0602020502020306" pitchFamily="34" charset="0"/>
                      </a:endParaRPr>
                    </a:p>
                    <a:p>
                      <a:pPr marL="0" indent="0">
                        <a:buNone/>
                      </a:pPr>
                      <a:endParaRPr lang="es-MX" sz="1600" b="0" dirty="0" smtClean="0">
                        <a:solidFill>
                          <a:schemeClr val="accent2">
                            <a:lumMod val="50000"/>
                          </a:schemeClr>
                        </a:solidFill>
                        <a:latin typeface="Berlin Sans FB" panose="020E0602020502020306" pitchFamily="34" charset="0"/>
                      </a:endParaRPr>
                    </a:p>
                    <a:p>
                      <a:pPr marL="0" indent="0">
                        <a:buNone/>
                      </a:pPr>
                      <a:r>
                        <a:rPr lang="es-MX" sz="1600" b="0" dirty="0" smtClean="0">
                          <a:solidFill>
                            <a:schemeClr val="accent2">
                              <a:lumMod val="50000"/>
                            </a:schemeClr>
                          </a:solidFill>
                          <a:latin typeface="Berlin Sans FB" panose="020E0602020502020306" pitchFamily="34" charset="0"/>
                        </a:rPr>
                        <a:t>América del Norte y América</a:t>
                      </a:r>
                      <a:r>
                        <a:rPr lang="es-MX" sz="1600" b="0" baseline="0" dirty="0" smtClean="0">
                          <a:solidFill>
                            <a:schemeClr val="accent2">
                              <a:lumMod val="50000"/>
                            </a:schemeClr>
                          </a:solidFill>
                          <a:latin typeface="Berlin Sans FB" panose="020E0602020502020306" pitchFamily="34" charset="0"/>
                        </a:rPr>
                        <a:t> Latina</a:t>
                      </a:r>
                      <a:endParaRPr lang="es-MX" sz="1600" b="0" dirty="0" smtClean="0">
                        <a:solidFill>
                          <a:schemeClr val="accent2">
                            <a:lumMod val="50000"/>
                          </a:schemeClr>
                        </a:solidFill>
                        <a:latin typeface="Berlin Sans FB" panose="020E0602020502020306" pitchFamily="34" charset="0"/>
                      </a:endParaRPr>
                    </a:p>
                  </a:txBody>
                  <a:tcPr/>
                </a:tc>
                <a:extLst>
                  <a:ext uri="{0D108BD9-81ED-4DB2-BD59-A6C34878D82A}">
                    <a16:rowId xmlns:a16="http://schemas.microsoft.com/office/drawing/2014/main" val="10001"/>
                  </a:ext>
                </a:extLst>
              </a:tr>
            </a:tbl>
          </a:graphicData>
        </a:graphic>
      </p:graphicFrame>
      <p:pic>
        <p:nvPicPr>
          <p:cNvPr id="14" name="Picture 2" descr="Resultado de imagen para conahec an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704" y="4352163"/>
            <a:ext cx="2020192" cy="152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587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1745</TotalTime>
  <Words>777</Words>
  <Application>Microsoft Office PowerPoint</Application>
  <PresentationFormat>Presentación en pantalla (4:3)</PresentationFormat>
  <Paragraphs>190</Paragraphs>
  <Slides>16</Slides>
  <Notes>8</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1</vt:i4>
      </vt:variant>
      <vt:variant>
        <vt:lpstr>Títulos de diapositiva</vt:lpstr>
      </vt:variant>
      <vt:variant>
        <vt:i4>16</vt:i4>
      </vt:variant>
    </vt:vector>
  </HeadingPairs>
  <TitlesOfParts>
    <vt:vector size="24" baseType="lpstr">
      <vt:lpstr>ＭＳ Ｐゴシック</vt:lpstr>
      <vt:lpstr>Arial</vt:lpstr>
      <vt:lpstr>Berlin Sans FB</vt:lpstr>
      <vt:lpstr>Calibri</vt:lpstr>
      <vt:lpstr>Calibri Light</vt:lpstr>
      <vt:lpstr>Tema de Office</vt:lpstr>
      <vt:lpstr>1_Tema de Office</vt:lpstr>
      <vt:lpstr>Hoja de cálculo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Dir Com Interna</dc:creator>
  <cp:lastModifiedBy>@anahuacpuebla.edu</cp:lastModifiedBy>
  <cp:revision>113</cp:revision>
  <dcterms:created xsi:type="dcterms:W3CDTF">2015-09-28T22:15:27Z</dcterms:created>
  <dcterms:modified xsi:type="dcterms:W3CDTF">2017-12-12T22:29:55Z</dcterms:modified>
</cp:coreProperties>
</file>