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9" r:id="rId2"/>
    <p:sldId id="260" r:id="rId3"/>
    <p:sldId id="261" r:id="rId4"/>
    <p:sldId id="262" r:id="rId5"/>
    <p:sldId id="263" r:id="rId6"/>
    <p:sldId id="264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F840C-8659-404E-B2EF-A74C045C80B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5742E-9966-44EF-9E60-7F70BA570F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1162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3B922-1648-4C08-8DA1-B241B6E76BE5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4750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528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338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479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111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877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249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609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65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693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540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44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96982"/>
            <a:ext cx="2646218" cy="54032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>
                <a:latin typeface="Berlin Sans FB" panose="020E0602020502020306" pitchFamily="34" charset="0"/>
              </a:rPr>
              <a:t>Línea V. Cultura Institucional de Innovación</a:t>
            </a:r>
          </a:p>
        </p:txBody>
      </p:sp>
      <p:graphicFrame>
        <p:nvGraphicFramePr>
          <p:cNvPr id="11" name="2 Tabla"/>
          <p:cNvGraphicFramePr>
            <a:graphicFrameLocks noGrp="1"/>
          </p:cNvGraphicFramePr>
          <p:nvPr>
            <p:extLst/>
          </p:nvPr>
        </p:nvGraphicFramePr>
        <p:xfrm>
          <a:off x="31896" y="1417030"/>
          <a:ext cx="6294474" cy="304334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26426">
                  <a:extLst>
                    <a:ext uri="{9D8B030D-6E8A-4147-A177-3AD203B41FA5}">
                      <a16:colId xmlns:a16="http://schemas.microsoft.com/office/drawing/2014/main" val="1695331548"/>
                    </a:ext>
                  </a:extLst>
                </a:gridCol>
                <a:gridCol w="1931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58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600" b="0" kern="1200">
                          <a:solidFill>
                            <a:srgbClr val="FFFFFF"/>
                          </a:solidFill>
                          <a:latin typeface="Berlin Sans FB"/>
                          <a:ea typeface="+mn-ea"/>
                          <a:cs typeface="+mn-cs"/>
                        </a:rPr>
                        <a:t>Resultado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>
                          <a:solidFill>
                            <a:srgbClr val="FFFFFF"/>
                          </a:solidFill>
                          <a:latin typeface="Berlin Sans FB"/>
                        </a:rPr>
                        <a:t>Medios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>
                          <a:solidFill>
                            <a:srgbClr val="FFFFFF"/>
                          </a:solidFill>
                          <a:latin typeface="Berlin Sans FB"/>
                        </a:rPr>
                        <a:t>Impacto/Crecimiento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2514">
                <a:tc>
                  <a:txBody>
                    <a:bodyPr/>
                    <a:lstStyle/>
                    <a:p>
                      <a:pPr algn="l"/>
                      <a:r>
                        <a:rPr lang="es-MX" sz="1400" b="0" kern="1200">
                          <a:solidFill>
                            <a:srgbClr val="843C0B"/>
                          </a:solidFill>
                          <a:latin typeface="Berlin Sans FB"/>
                          <a:ea typeface="+mn-ea"/>
                          <a:cs typeface="+mn-cs"/>
                        </a:rPr>
                        <a:t>Creación del área @prende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MX" sz="1400" b="0">
                          <a:solidFill>
                            <a:srgbClr val="843C0B"/>
                          </a:solidFill>
                          <a:latin typeface="Berlin Sans FB"/>
                        </a:rPr>
                        <a:t>Coordinador  @prende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MX" sz="1400" b="0">
                          <a:solidFill>
                            <a:srgbClr val="843C0B"/>
                          </a:solidFill>
                          <a:latin typeface="Berlin Sans FB"/>
                        </a:rPr>
                        <a:t>Curso de extensión en línea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MX" sz="1400" b="0">
                          <a:solidFill>
                            <a:srgbClr val="843C0B"/>
                          </a:solidFill>
                          <a:latin typeface="Berlin Sans FB"/>
                        </a:rPr>
                        <a:t>Materias en línea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400" b="0">
                          <a:solidFill>
                            <a:srgbClr val="843C0B"/>
                          </a:solidFill>
                          <a:latin typeface="Berlin Sans FB"/>
                        </a:rPr>
                        <a:t>Contratación Coordinador @prende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400" b="0">
                          <a:solidFill>
                            <a:srgbClr val="843C0B"/>
                          </a:solidFill>
                          <a:latin typeface="Berlin Sans FB"/>
                        </a:rPr>
                        <a:t>Diagnóstico de materias en línea UAP, de acuerdo a la rúbrica de elementos y estructura de las materias  Anáhuac </a:t>
                      </a:r>
                      <a:r>
                        <a:rPr lang="es-MX" sz="1400" b="0" err="1">
                          <a:solidFill>
                            <a:srgbClr val="843C0B"/>
                          </a:solidFill>
                          <a:latin typeface="Berlin Sans FB"/>
                        </a:rPr>
                        <a:t>on</a:t>
                      </a:r>
                      <a:r>
                        <a:rPr lang="es-MX" sz="1400" b="0">
                          <a:solidFill>
                            <a:srgbClr val="843C0B"/>
                          </a:solidFill>
                          <a:latin typeface="Berlin Sans FB"/>
                        </a:rPr>
                        <a:t> line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400" b="0">
                          <a:solidFill>
                            <a:srgbClr val="843C0B"/>
                          </a:solidFill>
                          <a:latin typeface="Berlin Sans FB"/>
                        </a:rPr>
                        <a:t>Plan de trabajo UAP a 2019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400" b="0">
                          <a:solidFill>
                            <a:srgbClr val="843C0B"/>
                          </a:solidFill>
                          <a:latin typeface="Berlin Sans FB"/>
                        </a:rPr>
                        <a:t>Capacitación UAP 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MX" sz="1400" b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401" y="4905035"/>
            <a:ext cx="1981372" cy="110956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296" y="4934104"/>
            <a:ext cx="3243353" cy="79864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5494" y="2291728"/>
            <a:ext cx="1091279" cy="10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5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84" y="1338214"/>
            <a:ext cx="8498561" cy="488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4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DE442326-3C01-47AC-A855-25098C66D5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7452" y="843041"/>
          <a:ext cx="4377232" cy="27353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08447">
                  <a:extLst>
                    <a:ext uri="{9D8B030D-6E8A-4147-A177-3AD203B41FA5}">
                      <a16:colId xmlns:a16="http://schemas.microsoft.com/office/drawing/2014/main" val="198609176"/>
                    </a:ext>
                  </a:extLst>
                </a:gridCol>
                <a:gridCol w="952773">
                  <a:extLst>
                    <a:ext uri="{9D8B030D-6E8A-4147-A177-3AD203B41FA5}">
                      <a16:colId xmlns:a16="http://schemas.microsoft.com/office/drawing/2014/main" val="512393170"/>
                    </a:ext>
                  </a:extLst>
                </a:gridCol>
                <a:gridCol w="842306">
                  <a:extLst>
                    <a:ext uri="{9D8B030D-6E8A-4147-A177-3AD203B41FA5}">
                      <a16:colId xmlns:a16="http://schemas.microsoft.com/office/drawing/2014/main" val="841321354"/>
                    </a:ext>
                  </a:extLst>
                </a:gridCol>
                <a:gridCol w="1173706">
                  <a:extLst>
                    <a:ext uri="{9D8B030D-6E8A-4147-A177-3AD203B41FA5}">
                      <a16:colId xmlns:a16="http://schemas.microsoft.com/office/drawing/2014/main" val="329196114"/>
                    </a:ext>
                  </a:extLst>
                </a:gridCol>
              </a:tblGrid>
              <a:tr h="230449">
                <a:tc gridSpan="4"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kern="1200">
                          <a:solidFill>
                            <a:srgbClr val="000000"/>
                          </a:solidFill>
                          <a:effectLst/>
                        </a:rPr>
                        <a:t>Cursados y acreditado curso "Uso de </a:t>
                      </a:r>
                      <a:r>
                        <a:rPr lang="es-MX" sz="1200" kern="1200" err="1">
                          <a:solidFill>
                            <a:srgbClr val="000000"/>
                          </a:solidFill>
                          <a:effectLst/>
                        </a:rPr>
                        <a:t>Bb</a:t>
                      </a:r>
                      <a:r>
                        <a:rPr lang="es-MX" sz="1200" kern="1200">
                          <a:solidFill>
                            <a:srgbClr val="000000"/>
                          </a:solidFill>
                          <a:effectLst/>
                        </a:rPr>
                        <a:t> para @prende"</a:t>
                      </a:r>
                      <a:endParaRPr lang="es-MX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157642"/>
                  </a:ext>
                </a:extLst>
              </a:tr>
              <a:tr h="250488">
                <a:tc>
                  <a:txBody>
                    <a:bodyPr/>
                    <a:lstStyle/>
                    <a:p>
                      <a:pPr marL="0" rtl="0" fontAlgn="b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1" kern="1200">
                          <a:effectLst/>
                        </a:rPr>
                        <a:t>Escuela</a:t>
                      </a:r>
                      <a:endParaRPr lang="es-MX" b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1" kern="1200">
                          <a:effectLst/>
                        </a:rPr>
                        <a:t>Acreditados </a:t>
                      </a:r>
                      <a:endParaRPr lang="es-MX" b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1" kern="1200">
                          <a:effectLst/>
                        </a:rPr>
                        <a:t>TC</a:t>
                      </a:r>
                      <a:endParaRPr lang="es-MX" b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1" kern="1200">
                          <a:effectLst/>
                        </a:rPr>
                        <a:t>HC</a:t>
                      </a:r>
                      <a:endParaRPr lang="es-MX" b="1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2499344"/>
                  </a:ext>
                </a:extLst>
              </a:tr>
              <a:tr h="250488">
                <a:tc>
                  <a:txBody>
                    <a:bodyPr/>
                    <a:lstStyle/>
                    <a:p>
                      <a:pPr marL="0" rtl="0" fontAlgn="b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>
                          <a:effectLst/>
                        </a:rPr>
                        <a:t>Turismo</a:t>
                      </a:r>
                      <a:endParaRPr lang="es-MX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>
                          <a:effectLst/>
                        </a:rPr>
                        <a:t>2</a:t>
                      </a:r>
                      <a:endParaRPr lang="es-MX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>
                          <a:effectLst/>
                        </a:rPr>
                        <a:t>1</a:t>
                      </a:r>
                      <a:endParaRPr lang="es-MX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>
                          <a:effectLst/>
                        </a:rPr>
                        <a:t>1</a:t>
                      </a:r>
                      <a:endParaRPr lang="es-MX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53300845"/>
                  </a:ext>
                </a:extLst>
              </a:tr>
              <a:tr h="250488">
                <a:tc>
                  <a:txBody>
                    <a:bodyPr/>
                    <a:lstStyle/>
                    <a:p>
                      <a:pPr marL="0" rtl="0" fontAlgn="b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>
                          <a:effectLst/>
                        </a:rPr>
                        <a:t>Ingeniería</a:t>
                      </a:r>
                      <a:endParaRPr lang="es-MX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>
                          <a:effectLst/>
                        </a:rPr>
                        <a:t>5</a:t>
                      </a:r>
                      <a:endParaRPr lang="es-MX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>
                          <a:effectLst/>
                        </a:rPr>
                        <a:t>3</a:t>
                      </a:r>
                      <a:endParaRPr lang="es-MX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>
                          <a:effectLst/>
                        </a:rPr>
                        <a:t>2</a:t>
                      </a:r>
                      <a:endParaRPr lang="es-MX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41226670"/>
                  </a:ext>
                </a:extLst>
              </a:tr>
              <a:tr h="250488">
                <a:tc>
                  <a:txBody>
                    <a:bodyPr/>
                    <a:lstStyle/>
                    <a:p>
                      <a:pPr marL="0" rtl="0" fontAlgn="b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>
                          <a:effectLst/>
                        </a:rPr>
                        <a:t>Economía y Negocios</a:t>
                      </a:r>
                      <a:endParaRPr lang="es-MX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>
                          <a:effectLst/>
                        </a:rPr>
                        <a:t>1</a:t>
                      </a:r>
                      <a:endParaRPr lang="es-MX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>
                          <a:effectLst/>
                        </a:rPr>
                        <a:t>0</a:t>
                      </a:r>
                      <a:endParaRPr lang="es-MX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>
                          <a:effectLst/>
                        </a:rPr>
                        <a:t>2</a:t>
                      </a:r>
                      <a:endParaRPr lang="es-MX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3703432"/>
                  </a:ext>
                </a:extLst>
              </a:tr>
              <a:tr h="250488">
                <a:tc>
                  <a:txBody>
                    <a:bodyPr/>
                    <a:lstStyle/>
                    <a:p>
                      <a:pPr marL="0" rtl="0" fontAlgn="b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>
                          <a:effectLst/>
                        </a:rPr>
                        <a:t>Medicina</a:t>
                      </a:r>
                      <a:endParaRPr lang="es-MX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>
                          <a:effectLst/>
                        </a:rPr>
                        <a:t>1</a:t>
                      </a:r>
                      <a:endParaRPr lang="es-MX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>
                          <a:effectLst/>
                        </a:rPr>
                        <a:t>0</a:t>
                      </a:r>
                      <a:endParaRPr lang="es-MX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>
                          <a:effectLst/>
                        </a:rPr>
                        <a:t>1</a:t>
                      </a:r>
                      <a:endParaRPr lang="es-MX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30201089"/>
                  </a:ext>
                </a:extLst>
              </a:tr>
              <a:tr h="250488">
                <a:tc>
                  <a:txBody>
                    <a:bodyPr/>
                    <a:lstStyle/>
                    <a:p>
                      <a:pPr marL="0" rtl="0" fontAlgn="b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>
                          <a:effectLst/>
                        </a:rPr>
                        <a:t>Derecho </a:t>
                      </a:r>
                      <a:endParaRPr lang="es-MX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>
                          <a:effectLst/>
                        </a:rPr>
                        <a:t>2</a:t>
                      </a:r>
                      <a:endParaRPr lang="es-MX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>
                          <a:effectLst/>
                        </a:rPr>
                        <a:t>2</a:t>
                      </a:r>
                      <a:endParaRPr lang="es-MX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>
                          <a:effectLst/>
                        </a:rPr>
                        <a:t>0</a:t>
                      </a:r>
                      <a:endParaRPr lang="es-MX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97125779"/>
                  </a:ext>
                </a:extLst>
              </a:tr>
              <a:tr h="250488">
                <a:tc>
                  <a:txBody>
                    <a:bodyPr/>
                    <a:lstStyle/>
                    <a:p>
                      <a:pPr marL="0" rtl="0" fontAlgn="b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>
                          <a:effectLst/>
                        </a:rPr>
                        <a:t>Comunicación</a:t>
                      </a:r>
                      <a:endParaRPr lang="es-MX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>
                          <a:effectLst/>
                        </a:rPr>
                        <a:t>2</a:t>
                      </a:r>
                      <a:endParaRPr lang="es-MX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>
                          <a:effectLst/>
                        </a:rPr>
                        <a:t>0</a:t>
                      </a:r>
                      <a:endParaRPr lang="es-MX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>
                          <a:effectLst/>
                        </a:rPr>
                        <a:t>1</a:t>
                      </a:r>
                      <a:endParaRPr lang="es-MX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45459889"/>
                  </a:ext>
                </a:extLst>
              </a:tr>
              <a:tr h="250488">
                <a:tc>
                  <a:txBody>
                    <a:bodyPr/>
                    <a:lstStyle/>
                    <a:p>
                      <a:pPr marL="0" rtl="0" fontAlgn="b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>
                          <a:effectLst/>
                        </a:rPr>
                        <a:t>Humanidades</a:t>
                      </a:r>
                      <a:endParaRPr lang="es-MX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>
                          <a:effectLst/>
                        </a:rPr>
                        <a:t>3</a:t>
                      </a:r>
                      <a:endParaRPr lang="es-MX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>
                          <a:effectLst/>
                        </a:rPr>
                        <a:t>2</a:t>
                      </a:r>
                      <a:endParaRPr lang="es-MX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>
                          <a:effectLst/>
                        </a:rPr>
                        <a:t>1</a:t>
                      </a:r>
                      <a:endParaRPr lang="es-MX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70469248"/>
                  </a:ext>
                </a:extLst>
              </a:tr>
              <a:tr h="250488">
                <a:tc>
                  <a:txBody>
                    <a:bodyPr/>
                    <a:lstStyle/>
                    <a:p>
                      <a:pPr marL="0" rtl="0" fontAlgn="b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>
                          <a:effectLst/>
                        </a:rPr>
                        <a:t>Psicología</a:t>
                      </a:r>
                      <a:endParaRPr lang="es-MX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>
                          <a:effectLst/>
                        </a:rPr>
                        <a:t>1</a:t>
                      </a:r>
                      <a:endParaRPr lang="es-MX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>
                          <a:effectLst/>
                        </a:rPr>
                        <a:t>1</a:t>
                      </a:r>
                      <a:endParaRPr lang="es-MX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>
                          <a:effectLst/>
                        </a:rPr>
                        <a:t>0</a:t>
                      </a:r>
                      <a:endParaRPr lang="es-MX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85820047"/>
                  </a:ext>
                </a:extLst>
              </a:tr>
              <a:tr h="250487">
                <a:tc>
                  <a:txBody>
                    <a:bodyPr/>
                    <a:lstStyle/>
                    <a:p>
                      <a:pPr lvl="0" fontAlgn="b" latinLnBrk="0">
                        <a:buNone/>
                      </a:pPr>
                      <a:r>
                        <a:rPr lang="es-MX" sz="1200" b="1">
                          <a:effectLst/>
                        </a:rPr>
                        <a:t>Total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 eaLnBrk="1" fontAlgn="b" latinLnBrk="0" hangingPunct="1">
                        <a:buNone/>
                      </a:pPr>
                      <a:endParaRPr lang="es-MX" sz="1200" b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 eaLnBrk="1" fontAlgn="b" latinLnBrk="0" hangingPunct="1">
                        <a:buNone/>
                      </a:pPr>
                      <a:r>
                        <a:rPr lang="es-MX" sz="1200" b="1">
                          <a:effectLst/>
                        </a:rPr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 eaLnBrk="1" fontAlgn="b" latinLnBrk="0" hangingPunct="1">
                        <a:buNone/>
                      </a:pPr>
                      <a:r>
                        <a:rPr lang="es-MX" sz="1200" b="1">
                          <a:effectLst/>
                        </a:rPr>
                        <a:t>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81397400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B7C28455-218D-4423-A75E-EBBB0C122FB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39901" y="3752850"/>
          <a:ext cx="4751094" cy="254921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48215">
                  <a:extLst>
                    <a:ext uri="{9D8B030D-6E8A-4147-A177-3AD203B41FA5}">
                      <a16:colId xmlns:a16="http://schemas.microsoft.com/office/drawing/2014/main" val="2306174452"/>
                    </a:ext>
                  </a:extLst>
                </a:gridCol>
                <a:gridCol w="1265746">
                  <a:extLst>
                    <a:ext uri="{9D8B030D-6E8A-4147-A177-3AD203B41FA5}">
                      <a16:colId xmlns:a16="http://schemas.microsoft.com/office/drawing/2014/main" val="3375231486"/>
                    </a:ext>
                  </a:extLst>
                </a:gridCol>
                <a:gridCol w="1019318">
                  <a:extLst>
                    <a:ext uri="{9D8B030D-6E8A-4147-A177-3AD203B41FA5}">
                      <a16:colId xmlns:a16="http://schemas.microsoft.com/office/drawing/2014/main" val="4214265713"/>
                    </a:ext>
                  </a:extLst>
                </a:gridCol>
                <a:gridCol w="617815">
                  <a:extLst>
                    <a:ext uri="{9D8B030D-6E8A-4147-A177-3AD203B41FA5}">
                      <a16:colId xmlns:a16="http://schemas.microsoft.com/office/drawing/2014/main" val="1343297497"/>
                    </a:ext>
                  </a:extLst>
                </a:gridCol>
              </a:tblGrid>
              <a:tr h="256637">
                <a:tc gridSpan="4"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kern="1200">
                          <a:solidFill>
                            <a:srgbClr val="000000"/>
                          </a:solidFill>
                          <a:effectLst/>
                        </a:rPr>
                        <a:t>Cursando "Habilidades del Tutor Virtual en línea"</a:t>
                      </a:r>
                      <a:endParaRPr lang="es-MX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356004"/>
                  </a:ext>
                </a:extLst>
              </a:tr>
              <a:tr h="256637">
                <a:tc>
                  <a:txBody>
                    <a:bodyPr/>
                    <a:lstStyle/>
                    <a:p>
                      <a:pPr marL="0" rtl="0" fontAlgn="b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1" kern="1200">
                          <a:effectLst/>
                        </a:rPr>
                        <a:t>Escuela</a:t>
                      </a:r>
                      <a:endParaRPr lang="es-MX" b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1" kern="1200">
                          <a:effectLst/>
                        </a:rPr>
                        <a:t>Inscritos</a:t>
                      </a:r>
                      <a:endParaRPr lang="es-MX" b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1" kern="1200">
                          <a:effectLst/>
                        </a:rPr>
                        <a:t>TC</a:t>
                      </a:r>
                      <a:endParaRPr lang="es-MX" b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1" kern="1200">
                          <a:effectLst/>
                        </a:rPr>
                        <a:t>HC</a:t>
                      </a:r>
                      <a:endParaRPr lang="es-MX" b="1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08842090"/>
                  </a:ext>
                </a:extLst>
              </a:tr>
              <a:tr h="256637">
                <a:tc>
                  <a:txBody>
                    <a:bodyPr/>
                    <a:lstStyle/>
                    <a:p>
                      <a:pPr marL="0" rtl="0" fontAlgn="b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>
                          <a:effectLst/>
                        </a:rPr>
                        <a:t>Turismo</a:t>
                      </a:r>
                      <a:endParaRPr lang="es-MX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>
                          <a:effectLst/>
                        </a:rPr>
                        <a:t>2</a:t>
                      </a:r>
                      <a:endParaRPr lang="es-MX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>
                          <a:effectLst/>
                        </a:rPr>
                        <a:t>1</a:t>
                      </a:r>
                      <a:endParaRPr lang="es-MX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>
                          <a:effectLst/>
                        </a:rPr>
                        <a:t>1</a:t>
                      </a:r>
                      <a:endParaRPr lang="es-MX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42672686"/>
                  </a:ext>
                </a:extLst>
              </a:tr>
              <a:tr h="256637">
                <a:tc>
                  <a:txBody>
                    <a:bodyPr/>
                    <a:lstStyle/>
                    <a:p>
                      <a:pPr marL="0" rtl="0" fontAlgn="b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>
                          <a:effectLst/>
                        </a:rPr>
                        <a:t>Ingeniería</a:t>
                      </a:r>
                      <a:endParaRPr lang="es-MX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>
                          <a:effectLst/>
                        </a:rPr>
                        <a:t>4</a:t>
                      </a:r>
                      <a:endParaRPr lang="es-MX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>
                          <a:effectLst/>
                        </a:rPr>
                        <a:t>3</a:t>
                      </a:r>
                      <a:endParaRPr lang="es-MX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>
                          <a:effectLst/>
                        </a:rPr>
                        <a:t>1</a:t>
                      </a:r>
                      <a:endParaRPr lang="es-MX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0490096"/>
                  </a:ext>
                </a:extLst>
              </a:tr>
              <a:tr h="457484">
                <a:tc>
                  <a:txBody>
                    <a:bodyPr/>
                    <a:lstStyle/>
                    <a:p>
                      <a:pPr marL="0" rtl="0" fontAlgn="b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>
                          <a:effectLst/>
                        </a:rPr>
                        <a:t>Economía y Negocios</a:t>
                      </a:r>
                      <a:endParaRPr lang="es-MX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>
                          <a:effectLst/>
                        </a:rPr>
                        <a:t>1</a:t>
                      </a:r>
                      <a:endParaRPr lang="es-MX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>
                          <a:effectLst/>
                        </a:rPr>
                        <a:t>0</a:t>
                      </a:r>
                      <a:endParaRPr lang="es-MX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>
                          <a:effectLst/>
                        </a:rPr>
                        <a:t>1</a:t>
                      </a:r>
                      <a:endParaRPr lang="es-MX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2566822"/>
                  </a:ext>
                </a:extLst>
              </a:tr>
              <a:tr h="256637">
                <a:tc>
                  <a:txBody>
                    <a:bodyPr/>
                    <a:lstStyle/>
                    <a:p>
                      <a:pPr marL="0" rtl="0" fontAlgn="b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>
                          <a:effectLst/>
                        </a:rPr>
                        <a:t>Medicina</a:t>
                      </a:r>
                      <a:endParaRPr lang="es-MX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>
                          <a:effectLst/>
                        </a:rPr>
                        <a:t>1</a:t>
                      </a:r>
                      <a:endParaRPr lang="es-MX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>
                          <a:effectLst/>
                        </a:rPr>
                        <a:t>0</a:t>
                      </a:r>
                      <a:endParaRPr lang="es-MX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>
                          <a:effectLst/>
                        </a:rPr>
                        <a:t>1</a:t>
                      </a:r>
                      <a:endParaRPr lang="es-MX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2666092"/>
                  </a:ext>
                </a:extLst>
              </a:tr>
              <a:tr h="256637">
                <a:tc>
                  <a:txBody>
                    <a:bodyPr/>
                    <a:lstStyle/>
                    <a:p>
                      <a:pPr marL="0" rtl="0" fontAlgn="b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>
                          <a:effectLst/>
                        </a:rPr>
                        <a:t>Comunicación</a:t>
                      </a:r>
                      <a:endParaRPr lang="es-MX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>
                          <a:effectLst/>
                        </a:rPr>
                        <a:t>2</a:t>
                      </a:r>
                      <a:endParaRPr lang="es-MX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>
                          <a:effectLst/>
                        </a:rPr>
                        <a:t>0</a:t>
                      </a:r>
                      <a:endParaRPr lang="es-MX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>
                          <a:effectLst/>
                        </a:rPr>
                        <a:t>2</a:t>
                      </a:r>
                      <a:endParaRPr lang="es-MX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61464258"/>
                  </a:ext>
                </a:extLst>
              </a:tr>
              <a:tr h="256637">
                <a:tc>
                  <a:txBody>
                    <a:bodyPr/>
                    <a:lstStyle/>
                    <a:p>
                      <a:pPr marL="0" rtl="0" fontAlgn="b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>
                          <a:effectLst/>
                        </a:rPr>
                        <a:t>Humanidades</a:t>
                      </a:r>
                      <a:endParaRPr lang="es-MX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>
                          <a:effectLst/>
                        </a:rPr>
                        <a:t>3</a:t>
                      </a:r>
                      <a:endParaRPr lang="es-MX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>
                          <a:effectLst/>
                        </a:rPr>
                        <a:t>2</a:t>
                      </a:r>
                      <a:endParaRPr lang="es-MX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>
                          <a:effectLst/>
                        </a:rPr>
                        <a:t>1</a:t>
                      </a:r>
                      <a:endParaRPr lang="es-MX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05130566"/>
                  </a:ext>
                </a:extLst>
              </a:tr>
              <a:tr h="295274">
                <a:tc>
                  <a:txBody>
                    <a:bodyPr/>
                    <a:lstStyle/>
                    <a:p>
                      <a:pPr lvl="0" fontAlgn="b" latinLnBrk="0">
                        <a:buNone/>
                      </a:pPr>
                      <a:r>
                        <a:rPr lang="es-MX" sz="1200" b="1">
                          <a:effectLst/>
                        </a:rPr>
                        <a:t>Total:</a:t>
                      </a:r>
                      <a:endParaRPr lang="en-US" sz="1200" b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r" eaLnBrk="1" fontAlgn="b" latinLnBrk="0" hangingPunct="1">
                        <a:buNone/>
                      </a:pPr>
                      <a:endParaRPr lang="es-MX" sz="1200" b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r" eaLnBrk="1" fontAlgn="b" latinLnBrk="0" hangingPunct="1">
                        <a:buNone/>
                      </a:pPr>
                      <a:r>
                        <a:rPr lang="es-MX" sz="1200" b="1">
                          <a:effectLst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r" eaLnBrk="1" fontAlgn="b" latinLnBrk="0" hangingPunct="1">
                        <a:buNone/>
                      </a:pPr>
                      <a:r>
                        <a:rPr lang="es-MX" sz="1200" b="1">
                          <a:effectLst/>
                        </a:rPr>
                        <a:t>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53518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764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96982"/>
            <a:ext cx="4572000" cy="54032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Berlin Sans FB" panose="020E0602020502020306" pitchFamily="34" charset="0"/>
              </a:rPr>
              <a:t>Línea V. Cultura de </a:t>
            </a:r>
            <a:r>
              <a:rPr lang="es-MX" sz="1600" dirty="0" smtClean="0">
                <a:latin typeface="Berlin Sans FB" panose="020E0602020502020306" pitchFamily="34" charset="0"/>
              </a:rPr>
              <a:t>Innovación – Escuela de Negocios</a:t>
            </a:r>
            <a:endParaRPr lang="es-MX" sz="1600" dirty="0">
              <a:latin typeface="Berlin Sans FB" panose="020E0602020502020306" pitchFamily="34" charset="0"/>
            </a:endParaRPr>
          </a:p>
        </p:txBody>
      </p:sp>
      <p:graphicFrame>
        <p:nvGraphicFramePr>
          <p:cNvPr id="11" name="2 Tabla"/>
          <p:cNvGraphicFramePr>
            <a:graphicFrameLocks noGrp="1"/>
          </p:cNvGraphicFramePr>
          <p:nvPr>
            <p:extLst/>
          </p:nvPr>
        </p:nvGraphicFramePr>
        <p:xfrm>
          <a:off x="-1" y="745740"/>
          <a:ext cx="9144001" cy="339341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27201">
                  <a:extLst>
                    <a:ext uri="{9D8B030D-6E8A-4147-A177-3AD203B41FA5}">
                      <a16:colId xmlns:a16="http://schemas.microsoft.com/office/drawing/2014/main" val="1695331548"/>
                    </a:ext>
                  </a:extLst>
                </a:gridCol>
                <a:gridCol w="380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7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60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600" b="0" kern="1200" dirty="0" smtClean="0">
                          <a:solidFill>
                            <a:schemeClr val="lt1"/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Resultado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 smtClean="0">
                          <a:solidFill>
                            <a:schemeClr val="lt1"/>
                          </a:solidFill>
                          <a:latin typeface="Berlin Sans FB" panose="020E0602020502020306" pitchFamily="34" charset="0"/>
                        </a:rPr>
                        <a:t>Medios</a:t>
                      </a:r>
                      <a:endParaRPr lang="es-MX" sz="1600" b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 smtClean="0">
                          <a:solidFill>
                            <a:schemeClr val="lt1"/>
                          </a:solidFill>
                          <a:latin typeface="Berlin Sans FB" panose="020E0602020502020306" pitchFamily="34" charset="0"/>
                        </a:rPr>
                        <a:t>Impacto/Crecimiento</a:t>
                      </a:r>
                      <a:endParaRPr lang="es-MX" sz="16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439">
                <a:tc rowSpan="5">
                  <a:txBody>
                    <a:bodyPr/>
                    <a:lstStyle/>
                    <a:p>
                      <a:pPr algn="l"/>
                      <a:r>
                        <a:rPr lang="es-MX" sz="1400" b="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Desarrollar actividades y cultura de emprendimiento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Academia de emprendimiento e innovación</a:t>
                      </a:r>
                      <a:endParaRPr lang="es-MX" sz="14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4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: Creación de la academia</a:t>
                      </a:r>
                      <a:r>
                        <a:rPr lang="es-MX" sz="1400" b="0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 con la participación de 4 escuelas</a:t>
                      </a:r>
                    </a:p>
                    <a:p>
                      <a:pPr marL="0" algn="l" defTabSz="914400" rtl="0" eaLnBrk="1" latinLnBrk="0" hangingPunct="1"/>
                      <a:r>
                        <a:rPr lang="es-MX" sz="1400" b="0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: Alineación y sinergia en actividades</a:t>
                      </a:r>
                      <a:endParaRPr lang="es-MX" sz="1400" b="0" kern="1200" baseline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s-MX" sz="1400" b="0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: Diagnóstico sobre emprendimiento y plan de trabajo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126534"/>
                  </a:ext>
                </a:extLst>
              </a:tr>
              <a:tr h="50643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Evento anual institucional de emprendimiento en colaboración con otras escuelas</a:t>
                      </a:r>
                      <a:endParaRPr lang="es-MX" sz="14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4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: 3 días;</a:t>
                      </a:r>
                      <a:r>
                        <a:rPr lang="es-MX" sz="1400" b="0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 5 conferencias; 3 talleres; 750 alumnos; 4 escuelas; </a:t>
                      </a:r>
                      <a:endParaRPr lang="es-MX" sz="1400" b="0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608845"/>
                  </a:ext>
                </a:extLst>
              </a:tr>
              <a:tr h="226565">
                <a:tc vMerge="1">
                  <a:txBody>
                    <a:bodyPr/>
                    <a:lstStyle/>
                    <a:p>
                      <a:pPr algn="l"/>
                      <a:endParaRPr lang="es-MX" sz="1400" b="0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Participación en la Semana Nacional del Emprendedor</a:t>
                      </a:r>
                      <a:endParaRPr lang="es-MX" sz="14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4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Viajé México, 1 día, 60 alumnos;</a:t>
                      </a:r>
                      <a:r>
                        <a:rPr lang="es-MX" sz="1400" b="0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 3 escuelas; 2 profesores</a:t>
                      </a:r>
                      <a:endParaRPr lang="es-MX" sz="1400" b="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400859"/>
                  </a:ext>
                </a:extLst>
              </a:tr>
              <a:tr h="226565">
                <a:tc vMerge="1">
                  <a:txBody>
                    <a:bodyPr/>
                    <a:lstStyle/>
                    <a:p>
                      <a:pPr algn="l"/>
                      <a:endParaRPr lang="es-MX" sz="1400" b="0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Diagnóstico sobre emprendimiento en UAP</a:t>
                      </a:r>
                      <a:endParaRPr lang="es-MX" sz="14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4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Modelo</a:t>
                      </a:r>
                      <a:r>
                        <a:rPr lang="es-MX" sz="1400" b="0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 y plan de trabajo para la oficina de emprendimiento</a:t>
                      </a:r>
                      <a:endParaRPr lang="es-MX" sz="1400" b="0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811944"/>
                  </a:ext>
                </a:extLst>
              </a:tr>
              <a:tr h="345413">
                <a:tc vMerge="1">
                  <a:txBody>
                    <a:bodyPr/>
                    <a:lstStyle/>
                    <a:p>
                      <a:pPr algn="l"/>
                      <a:endParaRPr lang="es-MX" sz="1400" b="0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4 Talleres impartidos sobre emprendimiento</a:t>
                      </a:r>
                      <a:endParaRPr lang="es-MX" sz="14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4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+70 alumnos (incluye Cumbres Cuernavaca)</a:t>
                      </a:r>
                      <a:endParaRPr lang="es-MX" sz="1400" b="0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AutoShape 2" descr="blob:https://web.whatsapp.com/9021e95c-b16f-4b6f-b655-5c79576d964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8" name="Marcador de conteni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4201152"/>
            <a:ext cx="2564738" cy="25721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939" y="4308174"/>
            <a:ext cx="3173976" cy="2358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182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96982"/>
            <a:ext cx="2646218" cy="54032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Berlin Sans FB" panose="020E0602020502020306" pitchFamily="34" charset="0"/>
              </a:rPr>
              <a:t>Línea V. Cultura de Innovación</a:t>
            </a:r>
          </a:p>
        </p:txBody>
      </p:sp>
      <p:graphicFrame>
        <p:nvGraphicFramePr>
          <p:cNvPr id="11" name="2 Tabla"/>
          <p:cNvGraphicFramePr>
            <a:graphicFrameLocks noGrp="1"/>
          </p:cNvGraphicFramePr>
          <p:nvPr>
            <p:extLst/>
          </p:nvPr>
        </p:nvGraphicFramePr>
        <p:xfrm>
          <a:off x="155575" y="1274245"/>
          <a:ext cx="8698140" cy="1493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52682">
                  <a:extLst>
                    <a:ext uri="{9D8B030D-6E8A-4147-A177-3AD203B41FA5}">
                      <a16:colId xmlns:a16="http://schemas.microsoft.com/office/drawing/2014/main" val="1695331548"/>
                    </a:ext>
                  </a:extLst>
                </a:gridCol>
                <a:gridCol w="3114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6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600" b="0" kern="1200" dirty="0" smtClean="0">
                          <a:solidFill>
                            <a:schemeClr val="lt1"/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Resultado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 smtClean="0">
                          <a:solidFill>
                            <a:schemeClr val="lt1"/>
                          </a:solidFill>
                          <a:latin typeface="Berlin Sans FB" panose="020E0602020502020306" pitchFamily="34" charset="0"/>
                        </a:rPr>
                        <a:t>Medios</a:t>
                      </a:r>
                      <a:endParaRPr lang="es-MX" sz="1600" b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 smtClean="0">
                          <a:solidFill>
                            <a:schemeClr val="lt1"/>
                          </a:solidFill>
                          <a:latin typeface="Berlin Sans FB" panose="020E0602020502020306" pitchFamily="34" charset="0"/>
                        </a:rPr>
                        <a:t>Impacto/Crecimiento</a:t>
                      </a:r>
                      <a:endParaRPr lang="es-MX" sz="16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985">
                <a:tc>
                  <a:txBody>
                    <a:bodyPr/>
                    <a:lstStyle/>
                    <a:p>
                      <a:pPr algn="l"/>
                      <a:r>
                        <a:rPr lang="en-US" sz="14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Proyecto Virtual Business Room</a:t>
                      </a:r>
                      <a:endParaRPr lang="en-US" sz="1400" b="0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Generar propuesta de proyecto para la construcción del Virtual Business </a:t>
                      </a:r>
                      <a:r>
                        <a:rPr lang="es-MX" sz="1400" b="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Room</a:t>
                      </a:r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de la Escuela de Negocios</a:t>
                      </a:r>
                      <a:endParaRPr lang="es-MX" sz="1400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Impacto directo</a:t>
                      </a:r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en las materias de análisis bursátil, finanzas, simulación y toma de decisiones así como la visibilidad de la escuela ante aspirantes como espacio especializado.</a:t>
                      </a:r>
                      <a:endParaRPr lang="es-MX" sz="1400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899464"/>
                  </a:ext>
                </a:extLst>
              </a:tr>
            </a:tbl>
          </a:graphicData>
        </a:graphic>
      </p:graphicFrame>
      <p:sp>
        <p:nvSpPr>
          <p:cNvPr id="4" name="AutoShape 2" descr="blob:https://web.whatsapp.com/9021e95c-b16f-4b6f-b655-5c79576d964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6" y="3335028"/>
            <a:ext cx="3596470" cy="26973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982" y="3335028"/>
            <a:ext cx="3596470" cy="26973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960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96982"/>
            <a:ext cx="2646218" cy="54032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Berlin Sans FB" panose="020E0602020502020306" pitchFamily="34" charset="0"/>
              </a:rPr>
              <a:t>Línea V. Cultura de Innovación</a:t>
            </a:r>
          </a:p>
        </p:txBody>
      </p:sp>
      <p:graphicFrame>
        <p:nvGraphicFramePr>
          <p:cNvPr id="11" name="2 Tabla"/>
          <p:cNvGraphicFramePr>
            <a:graphicFrameLocks noGrp="1"/>
          </p:cNvGraphicFramePr>
          <p:nvPr>
            <p:extLst/>
          </p:nvPr>
        </p:nvGraphicFramePr>
        <p:xfrm>
          <a:off x="155575" y="1274245"/>
          <a:ext cx="8785226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74235">
                  <a:extLst>
                    <a:ext uri="{9D8B030D-6E8A-4147-A177-3AD203B41FA5}">
                      <a16:colId xmlns:a16="http://schemas.microsoft.com/office/drawing/2014/main" val="1695331548"/>
                    </a:ext>
                  </a:extLst>
                </a:gridCol>
                <a:gridCol w="3145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5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6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600" b="0" kern="1200" dirty="0" smtClean="0">
                          <a:solidFill>
                            <a:schemeClr val="lt1"/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Resultado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 smtClean="0">
                          <a:solidFill>
                            <a:schemeClr val="lt1"/>
                          </a:solidFill>
                          <a:latin typeface="Berlin Sans FB" panose="020E0602020502020306" pitchFamily="34" charset="0"/>
                        </a:rPr>
                        <a:t>Medios</a:t>
                      </a:r>
                      <a:endParaRPr lang="es-MX" sz="1600" b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 smtClean="0">
                          <a:solidFill>
                            <a:schemeClr val="lt1"/>
                          </a:solidFill>
                          <a:latin typeface="Berlin Sans FB" panose="020E0602020502020306" pitchFamily="34" charset="0"/>
                        </a:rPr>
                        <a:t>Impacto/Crecimiento</a:t>
                      </a:r>
                      <a:endParaRPr lang="es-MX" sz="16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985">
                <a:tc rowSpan="2">
                  <a:txBody>
                    <a:bodyPr/>
                    <a:lstStyle/>
                    <a:p>
                      <a:pPr algn="l"/>
                      <a:r>
                        <a:rPr lang="es-MX" sz="1400" b="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Desarrollar actividades y cultura de emprendimiento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4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Concurso Santander Innovación Empresarial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: 2 proyectos</a:t>
                      </a:r>
                    </a:p>
                    <a:p>
                      <a:r>
                        <a:rPr lang="es-MX" sz="14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: 3 alumnos</a:t>
                      </a:r>
                    </a:p>
                    <a:p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:</a:t>
                      </a:r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1 proyecto Semifinalista</a:t>
                      </a:r>
                      <a:endParaRPr lang="es-MX" sz="1400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899464"/>
                  </a:ext>
                </a:extLst>
              </a:tr>
              <a:tr h="394985">
                <a:tc vMerge="1">
                  <a:txBody>
                    <a:bodyPr/>
                    <a:lstStyle/>
                    <a:p>
                      <a:pPr algn="l"/>
                      <a:endParaRPr lang="es-MX" sz="1400" b="0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Asesoría</a:t>
                      </a:r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proyecto de inversión real</a:t>
                      </a:r>
                      <a:endParaRPr lang="es-MX" sz="1400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Asesoría al primer proyecto de inversión</a:t>
                      </a:r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con la metodología</a:t>
                      </a:r>
                    </a:p>
                    <a:p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José Andrés Olvera </a:t>
                      </a:r>
                    </a:p>
                    <a:p>
                      <a:r>
                        <a:rPr lang="es-MX" sz="1400" b="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Revio</a:t>
                      </a:r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</a:t>
                      </a:r>
                      <a:r>
                        <a:rPr lang="es-MX" sz="1400" b="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Experience</a:t>
                      </a:r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:</a:t>
                      </a:r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Club videojuegos de Realidad Virtual</a:t>
                      </a:r>
                      <a:endParaRPr lang="es-MX" sz="1400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704177"/>
                  </a:ext>
                </a:extLst>
              </a:tr>
            </a:tbl>
          </a:graphicData>
        </a:graphic>
      </p:graphicFrame>
      <p:sp>
        <p:nvSpPr>
          <p:cNvPr id="4" name="AutoShape 2" descr="blob:https://web.whatsapp.com/9021e95c-b16f-4b6f-b655-5c79576d964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2848262" y="119357"/>
            <a:ext cx="1372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>
                <a:solidFill>
                  <a:srgbClr val="FF0000"/>
                </a:solidFill>
                <a:latin typeface="Berlin Sans FB" panose="020E0602020502020306" pitchFamily="34" charset="0"/>
              </a:rPr>
              <a:t>Adicional</a:t>
            </a:r>
            <a:endParaRPr lang="es-MX" sz="2400" dirty="0">
              <a:solidFill>
                <a:srgbClr val="FF0000"/>
              </a:solidFill>
              <a:latin typeface="Berlin Sans FB" panose="020E0602020502020306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651" y="3574274"/>
            <a:ext cx="4846653" cy="328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1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96982"/>
            <a:ext cx="4462818" cy="54032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Línea V. Cultura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 Institucional – Escuela de Comunicación</a:t>
            </a:r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rlin Sans FB" panose="020E0602020502020306" pitchFamily="34" charset="0"/>
              <a:ea typeface="+mn-ea"/>
              <a:cs typeface="+mn-cs"/>
            </a:endParaRPr>
          </a:p>
        </p:txBody>
      </p:sp>
      <p:graphicFrame>
        <p:nvGraphicFramePr>
          <p:cNvPr id="11" name="2 Tabla"/>
          <p:cNvGraphicFramePr>
            <a:graphicFrameLocks noGrp="1"/>
          </p:cNvGraphicFramePr>
          <p:nvPr>
            <p:extLst/>
          </p:nvPr>
        </p:nvGraphicFramePr>
        <p:xfrm>
          <a:off x="128592" y="799802"/>
          <a:ext cx="5466945" cy="520944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86451">
                  <a:extLst>
                    <a:ext uri="{9D8B030D-6E8A-4147-A177-3AD203B41FA5}">
                      <a16:colId xmlns:a16="http://schemas.microsoft.com/office/drawing/2014/main" val="1695331548"/>
                    </a:ext>
                  </a:extLst>
                </a:gridCol>
                <a:gridCol w="181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8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69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600" b="0" kern="1200" dirty="0" smtClean="0">
                          <a:solidFill>
                            <a:schemeClr val="lt1"/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Resultado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 smtClean="0">
                          <a:solidFill>
                            <a:schemeClr val="lt1"/>
                          </a:solidFill>
                          <a:latin typeface="Berlin Sans FB" panose="020E0602020502020306" pitchFamily="34" charset="0"/>
                        </a:rPr>
                        <a:t>Medios</a:t>
                      </a:r>
                      <a:endParaRPr lang="es-MX" sz="1600" b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 smtClean="0">
                          <a:solidFill>
                            <a:schemeClr val="lt1"/>
                          </a:solidFill>
                          <a:latin typeface="Berlin Sans FB" panose="020E0602020502020306" pitchFamily="34" charset="0"/>
                        </a:rPr>
                        <a:t>Impacto/Crecimiento</a:t>
                      </a:r>
                      <a:endParaRPr lang="es-MX" sz="16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611">
                <a:tc>
                  <a:txBody>
                    <a:bodyPr/>
                    <a:lstStyle/>
                    <a:p>
                      <a:pPr algn="l"/>
                      <a:r>
                        <a:rPr lang="es-MX" sz="14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5.2 Consolidar Proyectos de Emprendimiento.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Formalizar que las materias de preespecialidad sean generadoras de proyectos reales de </a:t>
                      </a:r>
                      <a:r>
                        <a:rPr lang="es-MX" sz="1400" b="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emprendiemiento</a:t>
                      </a:r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.</a:t>
                      </a:r>
                    </a:p>
                    <a:p>
                      <a:pPr algn="l"/>
                      <a:endParaRPr lang="es-MX" sz="1400" b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Oficializar las “Cátedras de Emprendimiento” 2 pláticas</a:t>
                      </a:r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al semestre por licenciatura.</a:t>
                      </a:r>
                      <a:endParaRPr lang="es-MX" sz="1400" b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  <a:p>
                      <a:pPr algn="l"/>
                      <a:endParaRPr lang="es-MX" sz="1400" b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MX" sz="1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15 materias produjeron 34 proyectos</a:t>
                      </a:r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de emprendimiento.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MX" sz="1400" b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Se</a:t>
                      </a:r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organizo el primer </a:t>
                      </a:r>
                      <a:r>
                        <a:rPr lang="es-MX" sz="1400" b="1" baseline="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Lions</a:t>
                      </a:r>
                      <a:r>
                        <a:rPr lang="es-MX" sz="1400" b="1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Cage </a:t>
                      </a:r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de </a:t>
                      </a:r>
                      <a:r>
                        <a:rPr lang="es-MX" sz="1400" b="0" baseline="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Emprendedurismo</a:t>
                      </a:r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con la participación de </a:t>
                      </a:r>
                      <a:r>
                        <a:rPr lang="es-MX" sz="1400" b="1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6 proyectos </a:t>
                      </a:r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con la asesoría de </a:t>
                      </a:r>
                      <a:r>
                        <a:rPr lang="es-MX" sz="1400" b="1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5 materias, 30 Alumnos </a:t>
                      </a:r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participaron.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MX" sz="1400" b="0" baseline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Se organizaron</a:t>
                      </a:r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5 conferencias sobre emprendimiento con temas enfocados en Comunicación y Entretenimiento. teniendo un quorum en total de </a:t>
                      </a:r>
                      <a:r>
                        <a:rPr lang="es-MX" sz="1600" b="1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120 personas </a:t>
                      </a:r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por conferencia.</a:t>
                      </a:r>
                      <a:endParaRPr lang="es-MX" sz="1600" b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6" t="2382" r="8299" b="9394"/>
          <a:stretch/>
        </p:blipFill>
        <p:spPr>
          <a:xfrm>
            <a:off x="5690680" y="2383277"/>
            <a:ext cx="3142035" cy="420234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138" y="1512817"/>
            <a:ext cx="1691701" cy="107633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9566" y="1513179"/>
            <a:ext cx="1694434" cy="107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480</Words>
  <Application>Microsoft Office PowerPoint</Application>
  <PresentationFormat>Presentación en pantalla (4:3)</PresentationFormat>
  <Paragraphs>137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Berlin Sans FB</vt:lpstr>
      <vt:lpstr>Calibri</vt:lpstr>
      <vt:lpstr>Calibri Light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@anahuacpuebla.edu</dc:creator>
  <cp:lastModifiedBy>@anahuacpuebla.edu</cp:lastModifiedBy>
  <cp:revision>1</cp:revision>
  <dcterms:created xsi:type="dcterms:W3CDTF">2018-02-01T08:04:25Z</dcterms:created>
  <dcterms:modified xsi:type="dcterms:W3CDTF">2018-02-01T08:11:31Z</dcterms:modified>
</cp:coreProperties>
</file>