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rnando.vega.ANAHUACPUEBLA\Desktop\Copia%20de%20SICOVE-POSE-BIBLIOTECA-LABORATORI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ervicios_Institucionales\POA_2017\Evaluaci&#243;n%20SICOVE(1-3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ervicios_Institucionales\POA_2017\Evaluaci&#243;n%20SICOVE(1-3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rnando.vega.ANAHUACPUEBLA\AppData\Local\Microsoft\Windows\INetCache\Content.Outlook\T75P84IU\SICOVE%20est%20(00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rnando.vega.ANAHUACPUEBLA\AppData\Local\Microsoft\Windows\INetCache\Content.Outlook\T75P84IU\SICOVE%20est%20(00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rnando.vega.ANAHUACPUEBLA\AppData\Local\Microsoft\Windows\INetCache\Content.Outlook\T75P84IU\SICOVE-POSE-BIBLIOTECA-LABORATORI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rnando.vega.ANAHUACPUEBLA\AppData\Local\Microsoft\Windows\INetCache\Content.Outlook\T75P84IU\SICOVE-POSE-BIBLIOTECA-LABORATORI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rnando.vega.ANAHUACPUEBLA\AppData\Local\Microsoft\Windows\INetCache\Content.Outlook\T75P84IU\SICOVE-POSE-BIBLIOTECA-LABORATORI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r>
              <a:rPr lang="es-MX"/>
              <a:t>Eventos por mes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843C0C"/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8319291338582677"/>
          <c:y val="0.19486111111111112"/>
          <c:w val="0.78747375328083991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Estadística!$C$10:$C$15</c:f>
              <c:strCache>
                <c:ptCount val="6"/>
                <c:pt idx="0">
                  <c:v>JULIO</c:v>
                </c:pt>
                <c:pt idx="1">
                  <c:v>AGOSTO</c:v>
                </c:pt>
                <c:pt idx="2">
                  <c:v>SEPTIEMBRE</c:v>
                </c:pt>
                <c:pt idx="3">
                  <c:v>OCTUBRE</c:v>
                </c:pt>
                <c:pt idx="4">
                  <c:v>NOVIEMBRE</c:v>
                </c:pt>
                <c:pt idx="5">
                  <c:v>DICIEMBRE</c:v>
                </c:pt>
              </c:strCache>
            </c:strRef>
          </c:cat>
          <c:val>
            <c:numRef>
              <c:f>Estadística!$D$10:$D$15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59</c:v>
                </c:pt>
                <c:pt idx="4">
                  <c:v>47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0A-43BA-BFB1-8FD4ABD66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51472351"/>
        <c:axId val="155145862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Estadística!$C$10:$C$15</c15:sqref>
                        </c15:formulaRef>
                      </c:ext>
                    </c:extLst>
                    <c:strCache>
                      <c:ptCount val="6"/>
                      <c:pt idx="0">
                        <c:v>JULIO</c:v>
                      </c:pt>
                      <c:pt idx="1">
                        <c:v>AGOSTO</c:v>
                      </c:pt>
                      <c:pt idx="2">
                        <c:v>SEPTIEMBRE</c:v>
                      </c:pt>
                      <c:pt idx="3">
                        <c:v>OCTUBRE</c:v>
                      </c:pt>
                      <c:pt idx="4">
                        <c:v>NOVIEMBRE</c:v>
                      </c:pt>
                      <c:pt idx="5">
                        <c:v>DICIEMBRE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Estadística!$E$10:$E$15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20A-43BA-BFB1-8FD4ABD66D30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2">
                      <a:tint val="6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Estadística!$C$10:$C$15</c15:sqref>
                        </c15:formulaRef>
                      </c:ext>
                    </c:extLst>
                    <c:strCache>
                      <c:ptCount val="6"/>
                      <c:pt idx="0">
                        <c:v>JULIO</c:v>
                      </c:pt>
                      <c:pt idx="1">
                        <c:v>AGOSTO</c:v>
                      </c:pt>
                      <c:pt idx="2">
                        <c:v>SEPTIEMBRE</c:v>
                      </c:pt>
                      <c:pt idx="3">
                        <c:v>OCTUBRE</c:v>
                      </c:pt>
                      <c:pt idx="4">
                        <c:v>NOVIEMBRE</c:v>
                      </c:pt>
                      <c:pt idx="5">
                        <c:v>DICIEMBRE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Estadística!$F$10:$F$15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20A-43BA-BFB1-8FD4ABD66D30}"/>
                  </c:ext>
                </c:extLst>
              </c15:ser>
            </c15:filteredBarSeries>
          </c:ext>
        </c:extLst>
      </c:barChart>
      <c:catAx>
        <c:axId val="15514723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1551458623"/>
        <c:crosses val="autoZero"/>
        <c:auto val="1"/>
        <c:lblAlgn val="ctr"/>
        <c:lblOffset val="100"/>
        <c:noMultiLvlLbl val="0"/>
      </c:catAx>
      <c:valAx>
        <c:axId val="1551458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15514723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843C0C"/>
          </a:solidFill>
          <a:latin typeface="Berlin Sans FB" panose="020E0602020502020306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r>
              <a:rPr lang="es-MX"/>
              <a:t>¿Cuántos eventos registras en SICOVE?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843C0C"/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Hoja1!$C$4:$C$7</c:f>
              <c:strCache>
                <c:ptCount val="4"/>
                <c:pt idx="0">
                  <c:v>de 1 a 2 al mes</c:v>
                </c:pt>
                <c:pt idx="1">
                  <c:v>de 3 a 5 al mes</c:v>
                </c:pt>
                <c:pt idx="2">
                  <c:v>más de 6 al mes</c:v>
                </c:pt>
                <c:pt idx="3">
                  <c:v>Ninguno</c:v>
                </c:pt>
              </c:strCache>
            </c:strRef>
          </c:cat>
          <c:val>
            <c:numRef>
              <c:f>Hoja1!$D$4:$D$7</c:f>
              <c:numCache>
                <c:formatCode>0%</c:formatCode>
                <c:ptCount val="4"/>
                <c:pt idx="0">
                  <c:v>0.5</c:v>
                </c:pt>
                <c:pt idx="1">
                  <c:v>0.16666666666666666</c:v>
                </c:pt>
                <c:pt idx="2">
                  <c:v>3.3333333333333333E-2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8-420E-A3F0-3D61D44AE1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83177407"/>
        <c:axId val="783178655"/>
      </c:barChart>
      <c:catAx>
        <c:axId val="783177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783178655"/>
        <c:crosses val="autoZero"/>
        <c:auto val="1"/>
        <c:lblAlgn val="ctr"/>
        <c:lblOffset val="100"/>
        <c:noMultiLvlLbl val="0"/>
      </c:catAx>
      <c:valAx>
        <c:axId val="783178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783177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843C0C"/>
          </a:solidFill>
          <a:latin typeface="Berlin Sans FB" panose="020E0602020502020306" pitchFamily="34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r>
              <a:rPr lang="es-MX"/>
              <a:t>Tiempo invertido en captura del antiguo formato</a:t>
            </a:r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843C0C"/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7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037-468D-93DB-7CE633E791EB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037-468D-93DB-7CE633E791E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30612842-D038-4FCF-963C-E3BD9C886F94}" type="CATEGORYNAME">
                      <a:rPr lang="es-MX" sz="1200" b="0" smtClean="0"/>
                      <a:pPr/>
                      <a:t>[NOMBRE DE CATEGORÍA]</a:t>
                    </a:fld>
                    <a:r>
                      <a:rPr lang="es-MX" sz="1200" b="0" dirty="0" smtClean="0"/>
                      <a:t> 62%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037-468D-93DB-7CE633E791E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8897528-4624-456A-BFFB-9FA3AFDD49C2}" type="CATEGORYNAME">
                      <a:rPr lang="en-US" sz="1200" b="0" smtClean="0"/>
                      <a:pPr/>
                      <a:t>[NOMBRE DE CATEGORÍA]</a:t>
                    </a:fld>
                    <a:endParaRPr lang="en-US" sz="1200" b="0" dirty="0" smtClean="0"/>
                  </a:p>
                  <a:p>
                    <a:r>
                      <a:rPr lang="en-US" sz="1200" b="0" dirty="0" smtClean="0"/>
                      <a:t>38%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037-468D-93DB-7CE633E791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Hoja1!$C$9:$C$10</c:f>
              <c:strCache>
                <c:ptCount val="2"/>
                <c:pt idx="0">
                  <c:v>más de 5 minutos</c:v>
                </c:pt>
                <c:pt idx="1">
                  <c:v>menos de 5 minutos</c:v>
                </c:pt>
              </c:strCache>
            </c:strRef>
          </c:cat>
          <c:val>
            <c:numRef>
              <c:f>Hoja1!$E$9:$E$10</c:f>
              <c:numCache>
                <c:formatCode>0%</c:formatCode>
                <c:ptCount val="2"/>
                <c:pt idx="0">
                  <c:v>0.61904761904761907</c:v>
                </c:pt>
                <c:pt idx="1">
                  <c:v>0.38095238095238093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37-468D-93DB-7CE633E791E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843C0C"/>
          </a:solidFill>
          <a:latin typeface="Berlin Sans FB" panose="020E0602020502020306" pitchFamily="34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r>
              <a:rPr lang="es-MX"/>
              <a:t>Top 10 lugares de eventos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843C0C"/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 lugares'!$C$2:$C$11</c:f>
              <c:strCache>
                <c:ptCount val="10"/>
                <c:pt idx="0">
                  <c:v>SUM</c:v>
                </c:pt>
                <c:pt idx="1">
                  <c:v>Otro</c:v>
                </c:pt>
                <c:pt idx="2">
                  <c:v>Auditorio E2</c:v>
                </c:pt>
                <c:pt idx="3">
                  <c:v>Aula Palafox</c:v>
                </c:pt>
                <c:pt idx="4">
                  <c:v>Salón E2</c:v>
                </c:pt>
                <c:pt idx="5">
                  <c:v>Canchas E4</c:v>
                </c:pt>
                <c:pt idx="6">
                  <c:v>Campo deportivo</c:v>
                </c:pt>
                <c:pt idx="7">
                  <c:v>Explanada Central (pebetero)</c:v>
                </c:pt>
                <c:pt idx="8">
                  <c:v>Explanada E1 -E2</c:v>
                </c:pt>
                <c:pt idx="9">
                  <c:v>Rectoría</c:v>
                </c:pt>
              </c:strCache>
            </c:strRef>
          </c:cat>
          <c:val>
            <c:numRef>
              <c:f>'Top 10 lugares'!$D$2:$D$11</c:f>
              <c:numCache>
                <c:formatCode>General</c:formatCode>
                <c:ptCount val="10"/>
                <c:pt idx="0">
                  <c:v>31</c:v>
                </c:pt>
                <c:pt idx="1">
                  <c:v>31</c:v>
                </c:pt>
                <c:pt idx="2">
                  <c:v>20</c:v>
                </c:pt>
                <c:pt idx="3">
                  <c:v>19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0A-4DA5-BD2E-B90AE3F591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85876431"/>
        <c:axId val="785876847"/>
      </c:barChart>
      <c:catAx>
        <c:axId val="785876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785876847"/>
        <c:crosses val="autoZero"/>
        <c:auto val="1"/>
        <c:lblAlgn val="ctr"/>
        <c:lblOffset val="100"/>
        <c:noMultiLvlLbl val="0"/>
      </c:catAx>
      <c:valAx>
        <c:axId val="785876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785876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843C0C"/>
          </a:solidFill>
          <a:latin typeface="Berlin Sans FB" panose="020E0602020502020306" pitchFamily="34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r>
              <a:rPr lang="es-MX"/>
              <a:t>Top 10 usuarios más eventos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rgbClr val="843C0C"/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 Usuarios'!$B$2:$B$11</c:f>
              <c:strCache>
                <c:ptCount val="10"/>
                <c:pt idx="0">
                  <c:v>anali.delacruz@anahuac.mx</c:v>
                </c:pt>
                <c:pt idx="1">
                  <c:v>maria.villalba@anahuac.mx</c:v>
                </c:pt>
                <c:pt idx="2">
                  <c:v>christelle.genestier@anahuac.mx</c:v>
                </c:pt>
                <c:pt idx="3">
                  <c:v>marco.vallejo@anahuac.mx</c:v>
                </c:pt>
                <c:pt idx="4">
                  <c:v>alejandra.aizpuru@anahuac.mx</c:v>
                </c:pt>
                <c:pt idx="5">
                  <c:v>alicia.aguilar@anahuac.mx</c:v>
                </c:pt>
                <c:pt idx="6">
                  <c:v>gerardo.ortiz@anahuac.mx</c:v>
                </c:pt>
                <c:pt idx="7">
                  <c:v>humberto.diazc@anahuac.mx</c:v>
                </c:pt>
                <c:pt idx="8">
                  <c:v>mperez@anahuac.mx</c:v>
                </c:pt>
                <c:pt idx="9">
                  <c:v>ruth.garciar@anahuac.mx</c:v>
                </c:pt>
              </c:strCache>
            </c:strRef>
          </c:cat>
          <c:val>
            <c:numRef>
              <c:f>'Top 10 Usuarios'!$F$2:$F$11</c:f>
              <c:numCache>
                <c:formatCode>General</c:formatCode>
                <c:ptCount val="10"/>
                <c:pt idx="0">
                  <c:v>13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94-4AD7-A529-4789623EA7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50430319"/>
        <c:axId val="950431567"/>
      </c:barChart>
      <c:catAx>
        <c:axId val="950430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950431567"/>
        <c:crosses val="autoZero"/>
        <c:auto val="1"/>
        <c:lblAlgn val="ctr"/>
        <c:lblOffset val="100"/>
        <c:noMultiLvlLbl val="0"/>
      </c:catAx>
      <c:valAx>
        <c:axId val="950431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950430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843C0C"/>
          </a:solidFill>
          <a:latin typeface="Berlin Sans FB" panose="020E0602020502020306" pitchFamily="34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r>
              <a:rPr lang="es-MX"/>
              <a:t>BIBLIOTECA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843C0C"/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'Estadísticas 1'!$C$11</c:f>
              <c:strCache>
                <c:ptCount val="1"/>
                <c:pt idx="0">
                  <c:v>AGOSTO</c:v>
                </c:pt>
              </c:strCache>
            </c:strRef>
          </c:tx>
          <c:spPr>
            <a:solidFill>
              <a:schemeClr val="accent2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'Estadísticas 1'!$D$11</c:f>
              <c:numCache>
                <c:formatCode>General</c:formatCode>
                <c:ptCount val="1"/>
                <c:pt idx="0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E3-40A3-AD68-E872D9047262}"/>
            </c:ext>
          </c:extLst>
        </c:ser>
        <c:ser>
          <c:idx val="1"/>
          <c:order val="1"/>
          <c:tx>
            <c:strRef>
              <c:f>'Estadísticas 1'!$C$12</c:f>
              <c:strCache>
                <c:ptCount val="1"/>
                <c:pt idx="0">
                  <c:v>SEPTIEMBRE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'Estadísticas 1'!$D$12</c:f>
              <c:numCache>
                <c:formatCode>General</c:formatCode>
                <c:ptCount val="1"/>
                <c:pt idx="0">
                  <c:v>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E3-40A3-AD68-E872D9047262}"/>
            </c:ext>
          </c:extLst>
        </c:ser>
        <c:ser>
          <c:idx val="2"/>
          <c:order val="2"/>
          <c:tx>
            <c:strRef>
              <c:f>'Estadísticas 1'!$C$13</c:f>
              <c:strCache>
                <c:ptCount val="1"/>
                <c:pt idx="0">
                  <c:v>OCTUBRE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'Estadísticas 1'!$D$13</c:f>
              <c:numCache>
                <c:formatCode>General</c:formatCode>
                <c:ptCount val="1"/>
                <c:pt idx="0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E3-40A3-AD68-E872D9047262}"/>
            </c:ext>
          </c:extLst>
        </c:ser>
        <c:ser>
          <c:idx val="3"/>
          <c:order val="3"/>
          <c:tx>
            <c:strRef>
              <c:f>'Estadísticas 1'!$C$14</c:f>
              <c:strCache>
                <c:ptCount val="1"/>
                <c:pt idx="0">
                  <c:v>NOVIEMBRE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'Estadísticas 1'!$D$14</c:f>
              <c:numCache>
                <c:formatCode>General</c:formatCode>
                <c:ptCount val="1"/>
                <c:pt idx="0">
                  <c:v>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E3-40A3-AD68-E872D9047262}"/>
            </c:ext>
          </c:extLst>
        </c:ser>
        <c:ser>
          <c:idx val="4"/>
          <c:order val="4"/>
          <c:tx>
            <c:strRef>
              <c:f>'Estadísticas 1'!$C$15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chemeClr val="accent2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'Estadísticas 1'!$D$15</c:f>
              <c:numCache>
                <c:formatCode>General</c:formatCode>
                <c:ptCount val="1"/>
                <c:pt idx="0">
                  <c:v>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E3-40A3-AD68-E872D9047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0086080"/>
        <c:axId val="177191824"/>
      </c:barChart>
      <c:catAx>
        <c:axId val="36008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177191824"/>
        <c:crosses val="autoZero"/>
        <c:auto val="1"/>
        <c:lblAlgn val="ctr"/>
        <c:lblOffset val="100"/>
        <c:noMultiLvlLbl val="0"/>
      </c:catAx>
      <c:valAx>
        <c:axId val="17719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36008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843C0C"/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843C0C"/>
          </a:solidFill>
          <a:latin typeface="Berlin Sans FB" panose="020E0602020502020306" pitchFamily="34" charset="0"/>
        </a:defRPr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r>
              <a:rPr lang="es-MX"/>
              <a:t>SALA DE CÓMPUTO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843C0C"/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'Estadísticas 1'!$C$18</c:f>
              <c:strCache>
                <c:ptCount val="1"/>
                <c:pt idx="0">
                  <c:v>OCTUBRE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'Estadísticas 1'!$D$18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6-4268-BD65-3BF201F7F228}"/>
            </c:ext>
          </c:extLst>
        </c:ser>
        <c:ser>
          <c:idx val="1"/>
          <c:order val="1"/>
          <c:tx>
            <c:strRef>
              <c:f>'Estadísticas 1'!$C$19</c:f>
              <c:strCache>
                <c:ptCount val="1"/>
                <c:pt idx="0">
                  <c:v>NOVIEMBRE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'Estadísticas 1'!$D$19</c:f>
              <c:numCache>
                <c:formatCode>General</c:formatCode>
                <c:ptCount val="1"/>
                <c:pt idx="0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D6-4268-BD65-3BF201F7F228}"/>
            </c:ext>
          </c:extLst>
        </c:ser>
        <c:ser>
          <c:idx val="2"/>
          <c:order val="2"/>
          <c:tx>
            <c:strRef>
              <c:f>'Estadísticas 1'!$C$20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'Estadísticas 1'!$D$20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D6-4268-BD65-3BF201F7F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0094400"/>
        <c:axId val="169580848"/>
      </c:barChart>
      <c:catAx>
        <c:axId val="36009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169580848"/>
        <c:crosses val="autoZero"/>
        <c:auto val="1"/>
        <c:lblAlgn val="ctr"/>
        <c:lblOffset val="100"/>
        <c:noMultiLvlLbl val="0"/>
      </c:catAx>
      <c:valAx>
        <c:axId val="16958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36009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843C0C"/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843C0C"/>
          </a:solidFill>
          <a:latin typeface="Berlin Sans FB" panose="020E0602020502020306" pitchFamily="34" charset="0"/>
        </a:defRPr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r>
              <a:rPr lang="es-MX"/>
              <a:t>SALA MAC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843C0C"/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'Estadísticas 1'!$C$23</c:f>
              <c:strCache>
                <c:ptCount val="1"/>
                <c:pt idx="0">
                  <c:v>OCTUBRE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'Estadísticas 1'!$D$23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7-47B4-B561-9ACE8CD2EA4F}"/>
            </c:ext>
          </c:extLst>
        </c:ser>
        <c:ser>
          <c:idx val="1"/>
          <c:order val="1"/>
          <c:tx>
            <c:strRef>
              <c:f>'Estadísticas 1'!$C$24</c:f>
              <c:strCache>
                <c:ptCount val="1"/>
                <c:pt idx="0">
                  <c:v>NOVIEMBRE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'Estadísticas 1'!$D$24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27-47B4-B561-9ACE8CD2EA4F}"/>
            </c:ext>
          </c:extLst>
        </c:ser>
        <c:ser>
          <c:idx val="2"/>
          <c:order val="2"/>
          <c:tx>
            <c:strRef>
              <c:f>'Estadísticas 1'!$C$25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843C0C"/>
                    </a:solidFill>
                    <a:latin typeface="Berlin Sans FB" panose="020E0602020502020306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'Estadísticas 1'!$D$25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27-47B4-B561-9ACE8CD2E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6602352"/>
        <c:axId val="177200464"/>
      </c:barChart>
      <c:catAx>
        <c:axId val="24660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177200464"/>
        <c:crosses val="autoZero"/>
        <c:auto val="1"/>
        <c:lblAlgn val="ctr"/>
        <c:lblOffset val="100"/>
        <c:noMultiLvlLbl val="0"/>
      </c:catAx>
      <c:valAx>
        <c:axId val="17720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43C0C"/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24660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843C0C"/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843C0C"/>
          </a:solidFill>
          <a:latin typeface="Berlin Sans FB" panose="020E0602020502020306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413D5-59FE-4435-B768-DE9C374B811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92169-DE96-4542-9358-DC017F2077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180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336D5A-D688-402E-BE2E-AFB4E0C36C5C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58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7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16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64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83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45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132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50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60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78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18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6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24FF9-CF34-4750-B5A0-0AB4651A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064"/>
            <a:ext cx="6148552" cy="1325563"/>
          </a:xfrm>
        </p:spPr>
        <p:txBody>
          <a:bodyPr>
            <a:normAutofit/>
          </a:bodyPr>
          <a:lstStyle/>
          <a:p>
            <a:r>
              <a:rPr lang="es-MX" sz="4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Portal de Servicios Escolares </a:t>
            </a:r>
            <a:r>
              <a:rPr lang="es-MX" sz="4000" dirty="0" err="1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PoSE</a:t>
            </a:r>
            <a:endParaRPr lang="es-MX" sz="4000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5343940-21DD-4750-A6AC-3EF984DE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72" y="1585652"/>
            <a:ext cx="4422228" cy="4209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Implementación </a:t>
            </a:r>
            <a:r>
              <a:rPr lang="es-MX" sz="2400" dirty="0" smtClean="0">
                <a:solidFill>
                  <a:schemeClr val="accent2"/>
                </a:solidFill>
                <a:latin typeface="Berlin Sans FB" panose="020E0602020502020306" pitchFamily="34" charset="0"/>
              </a:rPr>
              <a:t>9 de noviembre</a:t>
            </a:r>
          </a:p>
          <a:p>
            <a:pPr marL="0" indent="0">
              <a:buNone/>
            </a:pPr>
            <a:endParaRPr lang="es-MX" sz="32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731" y="1585652"/>
            <a:ext cx="3776083" cy="4119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7" y="3290199"/>
            <a:ext cx="3921238" cy="30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0" y="1332186"/>
            <a:ext cx="6571580" cy="493725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624FF9-CF34-4750-B5A0-0AB4651A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43" y="120760"/>
            <a:ext cx="7886700" cy="1325563"/>
          </a:xfrm>
        </p:spPr>
        <p:txBody>
          <a:bodyPr>
            <a:normAutofit/>
          </a:bodyPr>
          <a:lstStyle/>
          <a:p>
            <a:r>
              <a:rPr lang="es-MX" sz="4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SICOVE </a:t>
            </a:r>
            <a:br>
              <a:rPr lang="es-MX" sz="4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</a:br>
            <a:r>
              <a:rPr lang="es-MX" sz="4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Sistema de Control de Eventos</a:t>
            </a:r>
            <a:endParaRPr lang="es-MX" sz="4000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5343940-21DD-4750-A6AC-3EF984DE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037" y="4230746"/>
            <a:ext cx="1951604" cy="20386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000" dirty="0">
                <a:solidFill>
                  <a:srgbClr val="843C0C"/>
                </a:solidFill>
                <a:latin typeface="Berlin Sans FB" panose="020E0602020502020306" pitchFamily="34" charset="0"/>
              </a:rPr>
              <a:t>SICOVE </a:t>
            </a:r>
            <a:r>
              <a:rPr lang="es-MX" sz="2000" dirty="0" smtClean="0">
                <a:solidFill>
                  <a:srgbClr val="843C0C"/>
                </a:solidFill>
                <a:latin typeface="Berlin Sans FB" panose="020E0602020502020306" pitchFamily="34" charset="0"/>
              </a:rPr>
              <a:t> - Soportado en Windows </a:t>
            </a:r>
            <a:r>
              <a:rPr lang="es-MX" sz="2000" dirty="0" err="1" smtClean="0">
                <a:solidFill>
                  <a:srgbClr val="843C0C"/>
                </a:solidFill>
                <a:latin typeface="Berlin Sans FB" panose="020E0602020502020306" pitchFamily="34" charset="0"/>
              </a:rPr>
              <a:t>Azure</a:t>
            </a:r>
            <a:r>
              <a:rPr lang="es-MX" sz="2000" dirty="0" smtClean="0">
                <a:solidFill>
                  <a:srgbClr val="843C0C"/>
                </a:solidFill>
                <a:latin typeface="Berlin Sans FB" panose="020E0602020502020306" pitchFamily="34" charset="0"/>
              </a:rPr>
              <a:t>, primera </a:t>
            </a:r>
            <a:r>
              <a:rPr lang="es-MX" sz="2000" dirty="0" err="1" smtClean="0">
                <a:solidFill>
                  <a:srgbClr val="843C0C"/>
                </a:solidFill>
                <a:latin typeface="Berlin Sans FB" panose="020E0602020502020306" pitchFamily="34" charset="0"/>
              </a:rPr>
              <a:t>WebAPP</a:t>
            </a:r>
            <a:r>
              <a:rPr lang="es-MX" sz="2000" dirty="0" smtClean="0">
                <a:solidFill>
                  <a:srgbClr val="843C0C"/>
                </a:solidFill>
                <a:latin typeface="Berlin Sans FB" panose="020E0602020502020306" pitchFamily="34" charset="0"/>
              </a:rPr>
              <a:t> de la RUA en ambiente </a:t>
            </a:r>
            <a:r>
              <a:rPr lang="es-MX" sz="2000" dirty="0" err="1" smtClean="0">
                <a:solidFill>
                  <a:srgbClr val="843C0C"/>
                </a:solidFill>
                <a:latin typeface="Berlin Sans FB" panose="020E0602020502020306" pitchFamily="34" charset="0"/>
              </a:rPr>
              <a:t>Azure</a:t>
            </a:r>
            <a:r>
              <a:rPr lang="es-MX" sz="2000" dirty="0" smtClean="0">
                <a:solidFill>
                  <a:srgbClr val="843C0C"/>
                </a:solidFill>
                <a:latin typeface="Berlin Sans FB" panose="020E0602020502020306" pitchFamily="34" charset="0"/>
              </a:rPr>
              <a:t/>
            </a:r>
            <a:br>
              <a:rPr lang="es-MX" sz="2000" dirty="0" smtClean="0">
                <a:solidFill>
                  <a:srgbClr val="843C0C"/>
                </a:solidFill>
                <a:latin typeface="Berlin Sans FB" panose="020E0602020502020306" pitchFamily="34" charset="0"/>
              </a:rPr>
            </a:br>
            <a:endParaRPr lang="es-MX" sz="2000" dirty="0">
              <a:solidFill>
                <a:srgbClr val="843C0C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24FF9-CF34-4750-B5A0-0AB4651A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Implementación SICOVE</a:t>
            </a:r>
            <a:endParaRPr lang="es-MX" sz="4000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3940-21DD-4750-A6AC-3EF984DE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55693" cy="325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Implementación 28 de junio – adopción 18 de septiembre </a:t>
            </a:r>
          </a:p>
          <a:p>
            <a:pPr marL="0" indent="0">
              <a:buNone/>
            </a:pPr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Promedio de </a:t>
            </a:r>
            <a:r>
              <a:rPr lang="es-MX" sz="2000" dirty="0" smtClean="0">
                <a:solidFill>
                  <a:schemeClr val="accent2"/>
                </a:solidFill>
                <a:latin typeface="Berlin Sans FB" panose="020E0602020502020306" pitchFamily="34" charset="0"/>
              </a:rPr>
              <a:t>19.8 eventos por mes</a:t>
            </a:r>
            <a:endParaRPr lang="es-MX" dirty="0">
              <a:solidFill>
                <a:schemeClr val="accent2"/>
              </a:solidFill>
            </a:endParaRPr>
          </a:p>
          <a:p>
            <a:r>
              <a:rPr lang="es-MX" sz="2000" dirty="0" smtClean="0">
                <a:solidFill>
                  <a:schemeClr val="accent2"/>
                </a:solidFill>
                <a:latin typeface="Berlin Sans FB" panose="020E0602020502020306" pitchFamily="34" charset="0"/>
              </a:rPr>
              <a:t>119 solicitudes </a:t>
            </a:r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de atención SICOVE</a:t>
            </a:r>
          </a:p>
          <a:p>
            <a:r>
              <a:rPr lang="es-MX" sz="2000" dirty="0" smtClean="0">
                <a:solidFill>
                  <a:schemeClr val="accent2"/>
                </a:solidFill>
                <a:latin typeface="Berlin Sans FB" panose="020E0602020502020306" pitchFamily="34" charset="0"/>
              </a:rPr>
              <a:t>86 usuarios</a:t>
            </a:r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 registrados y activos (al menos un evento registrado)</a:t>
            </a:r>
          </a:p>
          <a:p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33 Eventos A</a:t>
            </a:r>
          </a:p>
          <a:p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65 Eventos AA</a:t>
            </a:r>
          </a:p>
          <a:p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21 Eventos AAA</a:t>
            </a:r>
            <a:endParaRPr lang="es-MX" sz="2000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endParaRPr lang="es-MX"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3381829" y="3468915"/>
          <a:ext cx="5479143" cy="2982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77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24FF9-CF34-4750-B5A0-0AB4651A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Adopción SICOVE </a:t>
            </a:r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– 30 respuestas</a:t>
            </a:r>
            <a:endParaRPr lang="es-MX" sz="4000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110359" y="1450430"/>
          <a:ext cx="3909848" cy="192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4020207" y="1450430"/>
          <a:ext cx="4784834" cy="268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5343940-21DD-4750-A6AC-3EF984DE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7" y="3841841"/>
            <a:ext cx="8355693" cy="3254375"/>
          </a:xfrm>
        </p:spPr>
        <p:txBody>
          <a:bodyPr>
            <a:normAutofit/>
          </a:bodyPr>
          <a:lstStyle/>
          <a:p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Comparando </a:t>
            </a:r>
            <a:r>
              <a:rPr lang="es-MX" sz="20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la forma de solicitar los recursos para tu evento en SICOVE vs. al formato en EXCEL te </a:t>
            </a:r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parece.</a:t>
            </a:r>
          </a:p>
          <a:p>
            <a:r>
              <a:rPr lang="es-MX" sz="20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/>
            </a:r>
            <a:br>
              <a:rPr lang="es-MX" sz="20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</a:br>
            <a:r>
              <a:rPr lang="es-MX" sz="20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SICOVE, facilitó y agilizó el trabajo en la organización de mi evento</a:t>
            </a:r>
          </a:p>
          <a:p>
            <a:endParaRPr lang="es-MX" sz="2000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s-MX" sz="20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¿Cómo valoras el servicio que se te entregó después de generar tu solicitud en SICOVE'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4132865" y="4187461"/>
            <a:ext cx="2548102" cy="709490"/>
            <a:chOff x="5780360" y="1877179"/>
            <a:chExt cx="2548102" cy="709490"/>
          </a:xfrm>
        </p:grpSpPr>
        <p:sp>
          <p:nvSpPr>
            <p:cNvPr id="11" name="Estrella de 5 puntas 10"/>
            <p:cNvSpPr/>
            <p:nvPr/>
          </p:nvSpPr>
          <p:spPr>
            <a:xfrm>
              <a:off x="5886778" y="1894833"/>
              <a:ext cx="316953" cy="3103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Estrella de 5 puntas 11"/>
            <p:cNvSpPr/>
            <p:nvPr/>
          </p:nvSpPr>
          <p:spPr>
            <a:xfrm>
              <a:off x="6267778" y="1886113"/>
              <a:ext cx="316953" cy="3103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Estrella de 5 puntas 12"/>
            <p:cNvSpPr/>
            <p:nvPr/>
          </p:nvSpPr>
          <p:spPr>
            <a:xfrm>
              <a:off x="6648778" y="1877179"/>
              <a:ext cx="316953" cy="3103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Estrella de 5 puntas 13"/>
            <p:cNvSpPr/>
            <p:nvPr/>
          </p:nvSpPr>
          <p:spPr>
            <a:xfrm>
              <a:off x="7054411" y="1886113"/>
              <a:ext cx="316953" cy="310358"/>
            </a:xfrm>
            <a:prstGeom prst="star5">
              <a:avLst/>
            </a:prstGeom>
            <a:solidFill>
              <a:schemeClr val="accent2">
                <a:alpha val="32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Estrella de 5 puntas 14"/>
            <p:cNvSpPr/>
            <p:nvPr/>
          </p:nvSpPr>
          <p:spPr>
            <a:xfrm>
              <a:off x="7449205" y="1880482"/>
              <a:ext cx="316953" cy="31035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ítulo 1">
              <a:extLst>
                <a:ext uri="{FF2B5EF4-FFF2-40B4-BE49-F238E27FC236}">
                  <a16:creationId xmlns:a16="http://schemas.microsoft.com/office/drawing/2014/main" id="{23624FF9-CF34-4750-B5A0-0AB4651A99A2}"/>
                </a:ext>
              </a:extLst>
            </p:cNvPr>
            <p:cNvSpPr txBox="1">
              <a:spLocks/>
            </p:cNvSpPr>
            <p:nvPr/>
          </p:nvSpPr>
          <p:spPr>
            <a:xfrm>
              <a:off x="5780360" y="2224567"/>
              <a:ext cx="2548102" cy="3621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Berlin Sans FB" panose="020E0602020502020306" pitchFamily="34" charset="0"/>
                  <a:ea typeface="+mj-ea"/>
                  <a:cs typeface="+mj-cs"/>
                </a:rPr>
                <a:t>Clasificación media 3.48</a:t>
              </a:r>
              <a:endPara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591293" y="5081301"/>
            <a:ext cx="2548102" cy="709490"/>
            <a:chOff x="5780360" y="1877179"/>
            <a:chExt cx="2548102" cy="709490"/>
          </a:xfrm>
        </p:grpSpPr>
        <p:sp>
          <p:nvSpPr>
            <p:cNvPr id="32" name="Estrella de 5 puntas 31"/>
            <p:cNvSpPr/>
            <p:nvPr/>
          </p:nvSpPr>
          <p:spPr>
            <a:xfrm>
              <a:off x="5886778" y="1894833"/>
              <a:ext cx="316953" cy="3103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Estrella de 5 puntas 32"/>
            <p:cNvSpPr/>
            <p:nvPr/>
          </p:nvSpPr>
          <p:spPr>
            <a:xfrm>
              <a:off x="6267778" y="1886113"/>
              <a:ext cx="316953" cy="3103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Estrella de 5 puntas 33"/>
            <p:cNvSpPr/>
            <p:nvPr/>
          </p:nvSpPr>
          <p:spPr>
            <a:xfrm>
              <a:off x="6648778" y="1877179"/>
              <a:ext cx="316953" cy="3103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Estrella de 5 puntas 34"/>
            <p:cNvSpPr/>
            <p:nvPr/>
          </p:nvSpPr>
          <p:spPr>
            <a:xfrm>
              <a:off x="7054411" y="1886113"/>
              <a:ext cx="316953" cy="310358"/>
            </a:xfrm>
            <a:prstGeom prst="star5">
              <a:avLst/>
            </a:prstGeom>
            <a:solidFill>
              <a:schemeClr val="accent2">
                <a:alpha val="1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Estrella de 5 puntas 35"/>
            <p:cNvSpPr/>
            <p:nvPr/>
          </p:nvSpPr>
          <p:spPr>
            <a:xfrm>
              <a:off x="7449205" y="1880482"/>
              <a:ext cx="316953" cy="31035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ítulo 1">
              <a:extLst>
                <a:ext uri="{FF2B5EF4-FFF2-40B4-BE49-F238E27FC236}">
                  <a16:creationId xmlns:a16="http://schemas.microsoft.com/office/drawing/2014/main" id="{23624FF9-CF34-4750-B5A0-0AB4651A99A2}"/>
                </a:ext>
              </a:extLst>
            </p:cNvPr>
            <p:cNvSpPr txBox="1">
              <a:spLocks/>
            </p:cNvSpPr>
            <p:nvPr/>
          </p:nvSpPr>
          <p:spPr>
            <a:xfrm>
              <a:off x="5780360" y="2224567"/>
              <a:ext cx="2548102" cy="3621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Berlin Sans FB" panose="020E0602020502020306" pitchFamily="34" charset="0"/>
                  <a:ea typeface="+mj-ea"/>
                  <a:cs typeface="+mj-cs"/>
                </a:rPr>
                <a:t>Clasificación media 3.24</a:t>
              </a:r>
              <a:endPara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6459711" y="5986371"/>
            <a:ext cx="2548102" cy="709490"/>
            <a:chOff x="5780360" y="1877179"/>
            <a:chExt cx="2548102" cy="709490"/>
          </a:xfrm>
        </p:grpSpPr>
        <p:sp>
          <p:nvSpPr>
            <p:cNvPr id="39" name="Estrella de 5 puntas 38"/>
            <p:cNvSpPr/>
            <p:nvPr/>
          </p:nvSpPr>
          <p:spPr>
            <a:xfrm>
              <a:off x="5886778" y="1894833"/>
              <a:ext cx="316953" cy="3103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Estrella de 5 puntas 39"/>
            <p:cNvSpPr/>
            <p:nvPr/>
          </p:nvSpPr>
          <p:spPr>
            <a:xfrm>
              <a:off x="6267778" y="1886113"/>
              <a:ext cx="316953" cy="3103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Estrella de 5 puntas 40"/>
            <p:cNvSpPr/>
            <p:nvPr/>
          </p:nvSpPr>
          <p:spPr>
            <a:xfrm>
              <a:off x="6648778" y="1877179"/>
              <a:ext cx="316953" cy="3103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Estrella de 5 puntas 41"/>
            <p:cNvSpPr/>
            <p:nvPr/>
          </p:nvSpPr>
          <p:spPr>
            <a:xfrm>
              <a:off x="7054411" y="1886113"/>
              <a:ext cx="316953" cy="310358"/>
            </a:xfrm>
            <a:prstGeom prst="star5">
              <a:avLst/>
            </a:prstGeom>
            <a:solidFill>
              <a:schemeClr val="accent2">
                <a:alpha val="1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Estrella de 5 puntas 42"/>
            <p:cNvSpPr/>
            <p:nvPr/>
          </p:nvSpPr>
          <p:spPr>
            <a:xfrm>
              <a:off x="7449205" y="1880482"/>
              <a:ext cx="316953" cy="31035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ítulo 1">
              <a:extLst>
                <a:ext uri="{FF2B5EF4-FFF2-40B4-BE49-F238E27FC236}">
                  <a16:creationId xmlns:a16="http://schemas.microsoft.com/office/drawing/2014/main" id="{23624FF9-CF34-4750-B5A0-0AB4651A99A2}"/>
                </a:ext>
              </a:extLst>
            </p:cNvPr>
            <p:cNvSpPr txBox="1">
              <a:spLocks/>
            </p:cNvSpPr>
            <p:nvPr/>
          </p:nvSpPr>
          <p:spPr>
            <a:xfrm>
              <a:off x="5780360" y="2224567"/>
              <a:ext cx="2548102" cy="3621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Berlin Sans FB" panose="020E0602020502020306" pitchFamily="34" charset="0"/>
                  <a:ea typeface="+mj-ea"/>
                  <a:cs typeface="+mj-cs"/>
                </a:rPr>
                <a:t>Clasificación media 3.33</a:t>
              </a:r>
              <a:endPara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0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24FF9-CF34-4750-B5A0-0AB4651A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Adopción SICOVE</a:t>
            </a:r>
            <a:endParaRPr lang="es-MX" sz="4000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433552" y="1340069"/>
          <a:ext cx="6109138" cy="2230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/>
          </p:nvPr>
        </p:nvGraphicFramePr>
        <p:xfrm>
          <a:off x="3507828" y="3665484"/>
          <a:ext cx="5320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0D0E1AFB-D9B7-4FA7-82CF-2A50D0A5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2" y="4201512"/>
            <a:ext cx="3062828" cy="1671143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1400" b="1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Plan de mantenimiento 201810</a:t>
            </a:r>
          </a:p>
          <a:p>
            <a:r>
              <a:rPr lang="es-MX" sz="1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Encuestas de satisfacción</a:t>
            </a:r>
          </a:p>
          <a:p>
            <a:r>
              <a:rPr lang="es-MX" sz="1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Manejo de stock</a:t>
            </a:r>
          </a:p>
          <a:p>
            <a:r>
              <a:rPr lang="es-MX" sz="1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Ampliar catálogo de opciones / servicios</a:t>
            </a:r>
          </a:p>
          <a:p>
            <a:r>
              <a:rPr lang="es-MX" sz="1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Incluir indicadores (participación / asistencia)</a:t>
            </a:r>
          </a:p>
          <a:p>
            <a:endParaRPr lang="es-MX" sz="14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s-MX" sz="1400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2" y="543910"/>
            <a:ext cx="2726119" cy="3640613"/>
          </a:xfrm>
          <a:prstGeom prst="rect">
            <a:avLst/>
          </a:prstGeom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56298A6-68FF-449E-913A-27D8D67D8A8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460531" y="1206061"/>
          <a:ext cx="4154214" cy="2117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99BD527-1489-42EC-A5F1-41BAE862055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18563" y="3323568"/>
          <a:ext cx="3961743" cy="1972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A37B576E-FED6-4FC0-B927-23740023A0D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78800" y="4309569"/>
          <a:ext cx="3961743" cy="1944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848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94" y="1440648"/>
            <a:ext cx="3832528" cy="5013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21" y="96291"/>
            <a:ext cx="2935460" cy="22650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94" y="1410669"/>
            <a:ext cx="3899445" cy="504342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57848" y="2596782"/>
            <a:ext cx="3792771" cy="74343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SISTEMAS Y TECNOLOGÍA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3921" y="3575658"/>
            <a:ext cx="3792771" cy="74343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SERVICIOS GENERALES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7848" y="4571101"/>
            <a:ext cx="3792771" cy="74343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SERVICIOS ESCOLARES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67" y="1410669"/>
            <a:ext cx="3899445" cy="5038858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43920" y="5533410"/>
            <a:ext cx="3792771" cy="74343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DISEÑO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9203" y="1410238"/>
            <a:ext cx="3913371" cy="50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1E0FD-14E4-4479-B481-CCFA86AB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Pago de Profesores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FB9CEA-AF8E-4DD4-954A-30C0C48C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512" y="3363713"/>
            <a:ext cx="5048032" cy="2258406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5122" name="Imagen 4" descr="image003">
            <a:extLst>
              <a:ext uri="{FF2B5EF4-FFF2-40B4-BE49-F238E27FC236}">
                <a16:creationId xmlns:a16="http://schemas.microsoft.com/office/drawing/2014/main" id="{B27871FD-6338-42FA-B176-F508AB65F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7344576" cy="438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6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180</Words>
  <Application>Microsoft Office PowerPoint</Application>
  <PresentationFormat>Presentación en pantalla (4:3)</PresentationFormat>
  <Paragraphs>43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1_Tema de Office</vt:lpstr>
      <vt:lpstr>Portal de Servicios Escolares PoSE</vt:lpstr>
      <vt:lpstr>SICOVE  Sistema de Control de Eventos</vt:lpstr>
      <vt:lpstr>Implementación SICOVE</vt:lpstr>
      <vt:lpstr>Adopción SICOVE – 30 respuestas</vt:lpstr>
      <vt:lpstr>Adopción SICOVE</vt:lpstr>
      <vt:lpstr>Presentación de PowerPoint</vt:lpstr>
      <vt:lpstr>Presentación de PowerPoint</vt:lpstr>
      <vt:lpstr>Pago de Profesores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de Servicios Escolares PoSE</dc:title>
  <dc:creator>@anahuacpuebla.edu</dc:creator>
  <cp:lastModifiedBy>@anahuacpuebla.edu</cp:lastModifiedBy>
  <cp:revision>1</cp:revision>
  <dcterms:created xsi:type="dcterms:W3CDTF">2018-02-01T08:20:29Z</dcterms:created>
  <dcterms:modified xsi:type="dcterms:W3CDTF">2018-02-01T08:27:48Z</dcterms:modified>
</cp:coreProperties>
</file>