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jandra.mijares\Desktop\Alejandra\alee\An&#225;huac\CI\POA\2017\PORTENTAJE%20DE%20CRECIMIENTO%20redes%20socia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jandra.mijares\Desktop\Alejandra\alee\An&#225;huac\CI\POA\2017\PORTENTAJE%20DE%20CRECIMIENTO%20redes%20socia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jandra.mijares\Desktop\Alejandra\alee\An&#225;huac\CI\POA\2017\PORTENTAJE%20DE%20CRECIMIENTO%20redes%20social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jandra.mijares\Desktop\Alejandra\alee\An&#225;huac\CI\POA\2017\Concentrado%20de%20menciones%20160617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Facebook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shade val="44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B497-4ED6-A17E-2BBB702858F9}"/>
              </c:ext>
            </c:extLst>
          </c:dPt>
          <c:dPt>
            <c:idx val="1"/>
            <c:bubble3D val="0"/>
            <c:spPr>
              <a:solidFill>
                <a:schemeClr val="accent2">
                  <a:shade val="58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B497-4ED6-A17E-2BBB702858F9}"/>
              </c:ext>
            </c:extLst>
          </c:dPt>
          <c:dPt>
            <c:idx val="2"/>
            <c:bubble3D val="0"/>
            <c:spPr>
              <a:solidFill>
                <a:schemeClr val="accent2">
                  <a:shade val="72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B497-4ED6-A17E-2BBB702858F9}"/>
              </c:ext>
            </c:extLst>
          </c:dPt>
          <c:dPt>
            <c:idx val="3"/>
            <c:bubble3D val="0"/>
            <c:spPr>
              <a:solidFill>
                <a:schemeClr val="accent2">
                  <a:shade val="86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B497-4ED6-A17E-2BBB702858F9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B497-4ED6-A17E-2BBB702858F9}"/>
              </c:ext>
            </c:extLst>
          </c:dPt>
          <c:dPt>
            <c:idx val="5"/>
            <c:bubble3D val="0"/>
            <c:spPr>
              <a:solidFill>
                <a:schemeClr val="accent2">
                  <a:tint val="72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B-B497-4ED6-A17E-2BBB702858F9}"/>
              </c:ext>
            </c:extLst>
          </c:dPt>
          <c:dPt>
            <c:idx val="6"/>
            <c:bubble3D val="0"/>
            <c:spPr>
              <a:solidFill>
                <a:schemeClr val="accent2">
                  <a:tint val="86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D-B497-4ED6-A17E-2BBB702858F9}"/>
              </c:ext>
            </c:extLst>
          </c:dPt>
          <c:dPt>
            <c:idx val="7"/>
            <c:bubble3D val="0"/>
            <c:spPr>
              <a:solidFill>
                <a:schemeClr val="accent2">
                  <a:tint val="58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38EE-463B-9563-53DBEDE1CF5D}"/>
              </c:ext>
            </c:extLst>
          </c:dPt>
          <c:dPt>
            <c:idx val="8"/>
            <c:bubble3D val="0"/>
            <c:spPr>
              <a:solidFill>
                <a:schemeClr val="accent2">
                  <a:tint val="44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2-38EE-463B-9563-53DBEDE1CF5D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1" i="0" u="none" strike="noStrike" kern="1200" spc="0" baseline="0">
                      <a:solidFill>
                        <a:schemeClr val="accent2">
                          <a:shade val="44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B497-4ED6-A17E-2BBB702858F9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1" i="0" u="none" strike="noStrike" kern="1200" spc="0" baseline="0">
                      <a:solidFill>
                        <a:schemeClr val="accent2">
                          <a:shade val="58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B497-4ED6-A17E-2BBB702858F9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1" i="0" u="none" strike="noStrike" kern="1200" spc="0" baseline="0">
                      <a:solidFill>
                        <a:schemeClr val="accent2">
                          <a:shade val="72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B497-4ED6-A17E-2BBB702858F9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1" i="0" u="none" strike="noStrike" kern="1200" spc="0" baseline="0">
                      <a:solidFill>
                        <a:schemeClr val="accent2">
                          <a:shade val="86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B497-4ED6-A17E-2BBB702858F9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B497-4ED6-A17E-2BBB702858F9}"/>
                </c:ext>
              </c:extLst>
            </c:dLbl>
            <c:dLbl>
              <c:idx val="5"/>
              <c:layout>
                <c:manualLayout>
                  <c:x val="-2.8974165272307074E-18"/>
                  <c:y val="3.178265667973843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1" i="0" u="none" strike="noStrike" kern="1200" spc="0" baseline="0">
                      <a:solidFill>
                        <a:schemeClr val="accent2">
                          <a:tint val="86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79062818076544"/>
                      <c:h val="0.2275244063275015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B497-4ED6-A17E-2BBB702858F9}"/>
                </c:ext>
              </c:extLst>
            </c:dLbl>
            <c:dLbl>
              <c:idx val="6"/>
              <c:layout>
                <c:manualLayout>
                  <c:x val="-1.5172101809979978E-2"/>
                  <c:y val="-4.767398501960764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1" i="0" u="none" strike="noStrike" kern="1200" spc="0" baseline="0">
                      <a:solidFill>
                        <a:schemeClr val="accent2">
                          <a:tint val="72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B497-4ED6-A17E-2BBB702858F9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1" i="0" u="none" strike="noStrike" kern="1200" spc="0" baseline="0">
                      <a:solidFill>
                        <a:schemeClr val="accent2">
                          <a:tint val="58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38EE-463B-9563-53DBEDE1CF5D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1" i="0" u="none" strike="noStrike" kern="1200" spc="0" baseline="0">
                      <a:solidFill>
                        <a:schemeClr val="accent2">
                          <a:tint val="44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38EE-463B-9563-53DBEDE1CF5D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Hoja1!$C$4:$C$12</c:f>
              <c:strCache>
                <c:ptCount val="9"/>
                <c:pt idx="0">
                  <c:v>Campus Norte</c:v>
                </c:pt>
                <c:pt idx="1">
                  <c:v>Querétaro</c:v>
                </c:pt>
                <c:pt idx="2">
                  <c:v>Mayab</c:v>
                </c:pt>
                <c:pt idx="3">
                  <c:v>IEST</c:v>
                </c:pt>
                <c:pt idx="4">
                  <c:v>Puebla</c:v>
                </c:pt>
                <c:pt idx="5">
                  <c:v>Campus Sur</c:v>
                </c:pt>
                <c:pt idx="6">
                  <c:v>Oaxaca</c:v>
                </c:pt>
                <c:pt idx="7">
                  <c:v>Cancún</c:v>
                </c:pt>
                <c:pt idx="8">
                  <c:v>Xalapa</c:v>
                </c:pt>
              </c:strCache>
            </c:strRef>
          </c:cat>
          <c:val>
            <c:numRef>
              <c:f>Hoja1!$D$4:$D$12</c:f>
              <c:numCache>
                <c:formatCode>#,##0</c:formatCode>
                <c:ptCount val="9"/>
                <c:pt idx="0">
                  <c:v>59081</c:v>
                </c:pt>
                <c:pt idx="1">
                  <c:v>37868</c:v>
                </c:pt>
                <c:pt idx="2">
                  <c:v>32863</c:v>
                </c:pt>
                <c:pt idx="3">
                  <c:v>31063</c:v>
                </c:pt>
                <c:pt idx="4">
                  <c:v>26244</c:v>
                </c:pt>
                <c:pt idx="5">
                  <c:v>20283</c:v>
                </c:pt>
                <c:pt idx="6">
                  <c:v>19019</c:v>
                </c:pt>
                <c:pt idx="7">
                  <c:v>19464</c:v>
                </c:pt>
                <c:pt idx="8">
                  <c:v>12536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EE-463B-9563-53DBEDE1CF5D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Twitter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2"/>
          <c:order val="0"/>
          <c:dPt>
            <c:idx val="0"/>
            <c:bubble3D val="0"/>
            <c:spPr>
              <a:solidFill>
                <a:schemeClr val="accent2">
                  <a:shade val="44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249F-4C71-A01B-35495913AC2A}"/>
              </c:ext>
            </c:extLst>
          </c:dPt>
          <c:dPt>
            <c:idx val="1"/>
            <c:bubble3D val="0"/>
            <c:spPr>
              <a:solidFill>
                <a:schemeClr val="accent2">
                  <a:shade val="58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249F-4C71-A01B-35495913AC2A}"/>
              </c:ext>
            </c:extLst>
          </c:dPt>
          <c:dPt>
            <c:idx val="2"/>
            <c:bubble3D val="0"/>
            <c:spPr>
              <a:solidFill>
                <a:schemeClr val="accent2">
                  <a:shade val="72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249F-4C71-A01B-35495913AC2A}"/>
              </c:ext>
            </c:extLst>
          </c:dPt>
          <c:dPt>
            <c:idx val="3"/>
            <c:bubble3D val="0"/>
            <c:spPr>
              <a:solidFill>
                <a:schemeClr val="accent2">
                  <a:shade val="86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249F-4C71-A01B-35495913AC2A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249F-4C71-A01B-35495913AC2A}"/>
              </c:ext>
            </c:extLst>
          </c:dPt>
          <c:dPt>
            <c:idx val="5"/>
            <c:bubble3D val="0"/>
            <c:spPr>
              <a:solidFill>
                <a:schemeClr val="accent2">
                  <a:tint val="86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B-249F-4C71-A01B-35495913AC2A}"/>
              </c:ext>
            </c:extLst>
          </c:dPt>
          <c:dPt>
            <c:idx val="6"/>
            <c:bubble3D val="0"/>
            <c:spPr>
              <a:solidFill>
                <a:schemeClr val="accent2">
                  <a:tint val="72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D-249F-4C71-A01B-35495913AC2A}"/>
              </c:ext>
            </c:extLst>
          </c:dPt>
          <c:dPt>
            <c:idx val="7"/>
            <c:bubble3D val="0"/>
            <c:spPr>
              <a:solidFill>
                <a:schemeClr val="accent2">
                  <a:tint val="58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F-249F-4C71-A01B-35495913AC2A}"/>
              </c:ext>
            </c:extLst>
          </c:dPt>
          <c:dPt>
            <c:idx val="8"/>
            <c:bubble3D val="0"/>
            <c:spPr>
              <a:solidFill>
                <a:schemeClr val="accent2">
                  <a:tint val="44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1-249F-4C71-A01B-35495913AC2A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1" i="0" u="none" strike="noStrike" kern="1200" spc="0" baseline="0">
                      <a:solidFill>
                        <a:schemeClr val="accent2">
                          <a:shade val="44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249F-4C71-A01B-35495913AC2A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1" i="0" u="none" strike="noStrike" kern="1200" spc="0" baseline="0">
                      <a:solidFill>
                        <a:schemeClr val="accent2">
                          <a:shade val="58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249F-4C71-A01B-35495913AC2A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1" i="0" u="none" strike="noStrike" kern="1200" spc="0" baseline="0">
                      <a:solidFill>
                        <a:schemeClr val="accent2">
                          <a:shade val="72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249F-4C71-A01B-35495913AC2A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1" i="0" u="none" strike="noStrike" kern="1200" spc="0" baseline="0">
                      <a:solidFill>
                        <a:schemeClr val="accent2">
                          <a:shade val="86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249F-4C71-A01B-35495913AC2A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249F-4C71-A01B-35495913AC2A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1" i="0" u="none" strike="noStrike" kern="1200" spc="0" baseline="0">
                      <a:solidFill>
                        <a:schemeClr val="accent2">
                          <a:tint val="86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249F-4C71-A01B-35495913AC2A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1" i="0" u="none" strike="noStrike" kern="1200" spc="0" baseline="0">
                      <a:solidFill>
                        <a:schemeClr val="accent2">
                          <a:tint val="72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249F-4C71-A01B-35495913AC2A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1" i="0" u="none" strike="noStrike" kern="1200" spc="0" baseline="0">
                      <a:solidFill>
                        <a:schemeClr val="accent2">
                          <a:tint val="58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F-249F-4C71-A01B-35495913AC2A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1" i="0" u="none" strike="noStrike" kern="1200" spc="0" baseline="0">
                      <a:solidFill>
                        <a:schemeClr val="accent2">
                          <a:tint val="44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1-249F-4C71-A01B-35495913AC2A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Hoja1!$G$4:$G$12</c:f>
              <c:strCache>
                <c:ptCount val="9"/>
                <c:pt idx="0">
                  <c:v>Campus Norte</c:v>
                </c:pt>
                <c:pt idx="1">
                  <c:v>Querétaro</c:v>
                </c:pt>
                <c:pt idx="2">
                  <c:v>Puebla</c:v>
                </c:pt>
                <c:pt idx="3">
                  <c:v>Campus Sur</c:v>
                </c:pt>
                <c:pt idx="4">
                  <c:v>Cancún</c:v>
                </c:pt>
                <c:pt idx="5">
                  <c:v>Mayab</c:v>
                </c:pt>
                <c:pt idx="6">
                  <c:v>Oaxaca</c:v>
                </c:pt>
                <c:pt idx="7">
                  <c:v>IEST</c:v>
                </c:pt>
                <c:pt idx="8">
                  <c:v>Xalapa</c:v>
                </c:pt>
              </c:strCache>
            </c:strRef>
          </c:cat>
          <c:val>
            <c:numRef>
              <c:f>Hoja1!$H$4:$H$12</c:f>
              <c:numCache>
                <c:formatCode>#,##0</c:formatCode>
                <c:ptCount val="9"/>
                <c:pt idx="0">
                  <c:v>29300</c:v>
                </c:pt>
                <c:pt idx="1">
                  <c:v>10000</c:v>
                </c:pt>
                <c:pt idx="2">
                  <c:v>9135</c:v>
                </c:pt>
                <c:pt idx="3">
                  <c:v>9243</c:v>
                </c:pt>
                <c:pt idx="4">
                  <c:v>5722</c:v>
                </c:pt>
                <c:pt idx="5">
                  <c:v>4598</c:v>
                </c:pt>
                <c:pt idx="6">
                  <c:v>3524</c:v>
                </c:pt>
                <c:pt idx="7">
                  <c:v>3069</c:v>
                </c:pt>
                <c:pt idx="8">
                  <c:v>2643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249F-4C71-A01B-35495913AC2A}"/>
            </c:ext>
          </c:extLst>
        </c:ser>
        <c:ser>
          <c:idx val="3"/>
          <c:order val="1"/>
          <c:dPt>
            <c:idx val="0"/>
            <c:bubble3D val="0"/>
            <c:spPr>
              <a:solidFill>
                <a:schemeClr val="accent2">
                  <a:shade val="44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4-249F-4C71-A01B-35495913AC2A}"/>
              </c:ext>
            </c:extLst>
          </c:dPt>
          <c:dPt>
            <c:idx val="1"/>
            <c:bubble3D val="0"/>
            <c:spPr>
              <a:solidFill>
                <a:schemeClr val="accent2">
                  <a:shade val="58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6-249F-4C71-A01B-35495913AC2A}"/>
              </c:ext>
            </c:extLst>
          </c:dPt>
          <c:dPt>
            <c:idx val="2"/>
            <c:bubble3D val="0"/>
            <c:spPr>
              <a:solidFill>
                <a:schemeClr val="accent2">
                  <a:shade val="72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8-249F-4C71-A01B-35495913AC2A}"/>
              </c:ext>
            </c:extLst>
          </c:dPt>
          <c:dPt>
            <c:idx val="3"/>
            <c:bubble3D val="0"/>
            <c:spPr>
              <a:solidFill>
                <a:schemeClr val="accent2">
                  <a:shade val="86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A-249F-4C71-A01B-35495913AC2A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C-249F-4C71-A01B-35495913AC2A}"/>
              </c:ext>
            </c:extLst>
          </c:dPt>
          <c:dPt>
            <c:idx val="5"/>
            <c:bubble3D val="0"/>
            <c:spPr>
              <a:solidFill>
                <a:schemeClr val="accent2">
                  <a:tint val="86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E-249F-4C71-A01B-35495913AC2A}"/>
              </c:ext>
            </c:extLst>
          </c:dPt>
          <c:dPt>
            <c:idx val="6"/>
            <c:bubble3D val="0"/>
            <c:spPr>
              <a:solidFill>
                <a:schemeClr val="accent2">
                  <a:tint val="72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0-249F-4C71-A01B-35495913AC2A}"/>
              </c:ext>
            </c:extLst>
          </c:dPt>
          <c:dPt>
            <c:idx val="7"/>
            <c:bubble3D val="0"/>
            <c:spPr>
              <a:solidFill>
                <a:schemeClr val="accent2">
                  <a:tint val="58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2-249F-4C71-A01B-35495913AC2A}"/>
              </c:ext>
            </c:extLst>
          </c:dPt>
          <c:dPt>
            <c:idx val="8"/>
            <c:bubble3D val="0"/>
            <c:spPr>
              <a:solidFill>
                <a:schemeClr val="accent2">
                  <a:tint val="44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4-249F-4C71-A01B-35495913AC2A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1" i="0" u="none" strike="noStrike" kern="1200" spc="0" baseline="0">
                      <a:solidFill>
                        <a:schemeClr val="accent2">
                          <a:shade val="44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4-249F-4C71-A01B-35495913AC2A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1" i="0" u="none" strike="noStrike" kern="1200" spc="0" baseline="0">
                      <a:solidFill>
                        <a:schemeClr val="accent2">
                          <a:shade val="58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6-249F-4C71-A01B-35495913AC2A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1" i="0" u="none" strike="noStrike" kern="1200" spc="0" baseline="0">
                      <a:solidFill>
                        <a:schemeClr val="accent2">
                          <a:shade val="72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8-249F-4C71-A01B-35495913AC2A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1" i="0" u="none" strike="noStrike" kern="1200" spc="0" baseline="0">
                      <a:solidFill>
                        <a:schemeClr val="accent2">
                          <a:shade val="86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A-249F-4C71-A01B-35495913AC2A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C-249F-4C71-A01B-35495913AC2A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1" i="0" u="none" strike="noStrike" kern="1200" spc="0" baseline="0">
                      <a:solidFill>
                        <a:schemeClr val="accent2">
                          <a:tint val="86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E-249F-4C71-A01B-35495913AC2A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1" i="0" u="none" strike="noStrike" kern="1200" spc="0" baseline="0">
                      <a:solidFill>
                        <a:schemeClr val="accent2">
                          <a:tint val="72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0-249F-4C71-A01B-35495913AC2A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1" i="0" u="none" strike="noStrike" kern="1200" spc="0" baseline="0">
                      <a:solidFill>
                        <a:schemeClr val="accent2">
                          <a:tint val="58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2-249F-4C71-A01B-35495913AC2A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1" i="0" u="none" strike="noStrike" kern="1200" spc="0" baseline="0">
                      <a:solidFill>
                        <a:schemeClr val="accent2">
                          <a:tint val="44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4-249F-4C71-A01B-35495913AC2A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Hoja1!$G$4:$G$12</c:f>
              <c:strCache>
                <c:ptCount val="9"/>
                <c:pt idx="0">
                  <c:v>Campus Norte</c:v>
                </c:pt>
                <c:pt idx="1">
                  <c:v>Querétaro</c:v>
                </c:pt>
                <c:pt idx="2">
                  <c:v>Puebla</c:v>
                </c:pt>
                <c:pt idx="3">
                  <c:v>Campus Sur</c:v>
                </c:pt>
                <c:pt idx="4">
                  <c:v>Cancún</c:v>
                </c:pt>
                <c:pt idx="5">
                  <c:v>Mayab</c:v>
                </c:pt>
                <c:pt idx="6">
                  <c:v>Oaxaca</c:v>
                </c:pt>
                <c:pt idx="7">
                  <c:v>IEST</c:v>
                </c:pt>
                <c:pt idx="8">
                  <c:v>Xalapa</c:v>
                </c:pt>
              </c:strCache>
            </c:strRef>
          </c:cat>
          <c:val>
            <c:numRef>
              <c:f>Hoja1!$H$4:$H$12</c:f>
              <c:numCache>
                <c:formatCode>#,##0</c:formatCode>
                <c:ptCount val="9"/>
                <c:pt idx="0">
                  <c:v>29300</c:v>
                </c:pt>
                <c:pt idx="1">
                  <c:v>10000</c:v>
                </c:pt>
                <c:pt idx="2">
                  <c:v>9135</c:v>
                </c:pt>
                <c:pt idx="3">
                  <c:v>9243</c:v>
                </c:pt>
                <c:pt idx="4">
                  <c:v>5722</c:v>
                </c:pt>
                <c:pt idx="5">
                  <c:v>4598</c:v>
                </c:pt>
                <c:pt idx="6">
                  <c:v>3524</c:v>
                </c:pt>
                <c:pt idx="7">
                  <c:v>3069</c:v>
                </c:pt>
                <c:pt idx="8">
                  <c:v>2643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249F-4C71-A01B-35495913AC2A}"/>
            </c:ext>
          </c:extLst>
        </c:ser>
        <c:ser>
          <c:idx val="1"/>
          <c:order val="2"/>
          <c:dPt>
            <c:idx val="0"/>
            <c:bubble3D val="0"/>
            <c:spPr>
              <a:solidFill>
                <a:schemeClr val="accent2">
                  <a:shade val="44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7-249F-4C71-A01B-35495913AC2A}"/>
              </c:ext>
            </c:extLst>
          </c:dPt>
          <c:dPt>
            <c:idx val="1"/>
            <c:bubble3D val="0"/>
            <c:spPr>
              <a:solidFill>
                <a:schemeClr val="accent2">
                  <a:shade val="58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9-249F-4C71-A01B-35495913AC2A}"/>
              </c:ext>
            </c:extLst>
          </c:dPt>
          <c:dPt>
            <c:idx val="2"/>
            <c:bubble3D val="0"/>
            <c:spPr>
              <a:solidFill>
                <a:schemeClr val="accent2">
                  <a:shade val="72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B-249F-4C71-A01B-35495913AC2A}"/>
              </c:ext>
            </c:extLst>
          </c:dPt>
          <c:dPt>
            <c:idx val="3"/>
            <c:bubble3D val="0"/>
            <c:spPr>
              <a:solidFill>
                <a:schemeClr val="accent2">
                  <a:shade val="86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D-249F-4C71-A01B-35495913AC2A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F-249F-4C71-A01B-35495913AC2A}"/>
              </c:ext>
            </c:extLst>
          </c:dPt>
          <c:dPt>
            <c:idx val="5"/>
            <c:bubble3D val="0"/>
            <c:spPr>
              <a:solidFill>
                <a:schemeClr val="accent2">
                  <a:tint val="86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31-249F-4C71-A01B-35495913AC2A}"/>
              </c:ext>
            </c:extLst>
          </c:dPt>
          <c:dPt>
            <c:idx val="6"/>
            <c:bubble3D val="0"/>
            <c:spPr>
              <a:solidFill>
                <a:schemeClr val="accent2">
                  <a:tint val="72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33-249F-4C71-A01B-35495913AC2A}"/>
              </c:ext>
            </c:extLst>
          </c:dPt>
          <c:dPt>
            <c:idx val="7"/>
            <c:bubble3D val="0"/>
            <c:spPr>
              <a:solidFill>
                <a:schemeClr val="accent2">
                  <a:tint val="58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35-249F-4C71-A01B-35495913AC2A}"/>
              </c:ext>
            </c:extLst>
          </c:dPt>
          <c:dPt>
            <c:idx val="8"/>
            <c:bubble3D val="0"/>
            <c:spPr>
              <a:solidFill>
                <a:schemeClr val="accent2">
                  <a:tint val="44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37-249F-4C71-A01B-35495913AC2A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1" i="0" u="none" strike="noStrike" kern="1200" spc="0" baseline="0">
                      <a:solidFill>
                        <a:schemeClr val="accent2">
                          <a:shade val="44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7-249F-4C71-A01B-35495913AC2A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1" i="0" u="none" strike="noStrike" kern="1200" spc="0" baseline="0">
                      <a:solidFill>
                        <a:schemeClr val="accent2">
                          <a:shade val="58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9-249F-4C71-A01B-35495913AC2A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1" i="0" u="none" strike="noStrike" kern="1200" spc="0" baseline="0">
                      <a:solidFill>
                        <a:schemeClr val="accent2">
                          <a:shade val="72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B-249F-4C71-A01B-35495913AC2A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1" i="0" u="none" strike="noStrike" kern="1200" spc="0" baseline="0">
                      <a:solidFill>
                        <a:schemeClr val="accent2">
                          <a:shade val="86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D-249F-4C71-A01B-35495913AC2A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F-249F-4C71-A01B-35495913AC2A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1" i="0" u="none" strike="noStrike" kern="1200" spc="0" baseline="0">
                      <a:solidFill>
                        <a:schemeClr val="accent2">
                          <a:tint val="86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31-249F-4C71-A01B-35495913AC2A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1" i="0" u="none" strike="noStrike" kern="1200" spc="0" baseline="0">
                      <a:solidFill>
                        <a:schemeClr val="accent2">
                          <a:tint val="72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33-249F-4C71-A01B-35495913AC2A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1" i="0" u="none" strike="noStrike" kern="1200" spc="0" baseline="0">
                      <a:solidFill>
                        <a:schemeClr val="accent2">
                          <a:tint val="58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35-249F-4C71-A01B-35495913AC2A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1" i="0" u="none" strike="noStrike" kern="1200" spc="0" baseline="0">
                      <a:solidFill>
                        <a:schemeClr val="accent2">
                          <a:tint val="44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37-249F-4C71-A01B-35495913AC2A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Hoja1!$G$4:$G$12</c:f>
              <c:strCache>
                <c:ptCount val="9"/>
                <c:pt idx="0">
                  <c:v>Campus Norte</c:v>
                </c:pt>
                <c:pt idx="1">
                  <c:v>Querétaro</c:v>
                </c:pt>
                <c:pt idx="2">
                  <c:v>Puebla</c:v>
                </c:pt>
                <c:pt idx="3">
                  <c:v>Campus Sur</c:v>
                </c:pt>
                <c:pt idx="4">
                  <c:v>Cancún</c:v>
                </c:pt>
                <c:pt idx="5">
                  <c:v>Mayab</c:v>
                </c:pt>
                <c:pt idx="6">
                  <c:v>Oaxaca</c:v>
                </c:pt>
                <c:pt idx="7">
                  <c:v>IEST</c:v>
                </c:pt>
                <c:pt idx="8">
                  <c:v>Xalapa</c:v>
                </c:pt>
              </c:strCache>
            </c:strRef>
          </c:cat>
          <c:val>
            <c:numRef>
              <c:f>Hoja1!$H$4:$H$12</c:f>
              <c:numCache>
                <c:formatCode>#,##0</c:formatCode>
                <c:ptCount val="9"/>
                <c:pt idx="0">
                  <c:v>29300</c:v>
                </c:pt>
                <c:pt idx="1">
                  <c:v>10000</c:v>
                </c:pt>
                <c:pt idx="2">
                  <c:v>9135</c:v>
                </c:pt>
                <c:pt idx="3">
                  <c:v>9243</c:v>
                </c:pt>
                <c:pt idx="4">
                  <c:v>5722</c:v>
                </c:pt>
                <c:pt idx="5">
                  <c:v>4598</c:v>
                </c:pt>
                <c:pt idx="6">
                  <c:v>3524</c:v>
                </c:pt>
                <c:pt idx="7">
                  <c:v>3069</c:v>
                </c:pt>
                <c:pt idx="8">
                  <c:v>2643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8-249F-4C71-A01B-35495913AC2A}"/>
            </c:ext>
          </c:extLst>
        </c:ser>
        <c:ser>
          <c:idx val="0"/>
          <c:order val="3"/>
          <c:dPt>
            <c:idx val="0"/>
            <c:bubble3D val="0"/>
            <c:spPr>
              <a:solidFill>
                <a:schemeClr val="accent2">
                  <a:shade val="44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49D0-4EE2-8B68-0031A213FBF2}"/>
              </c:ext>
            </c:extLst>
          </c:dPt>
          <c:dPt>
            <c:idx val="1"/>
            <c:bubble3D val="0"/>
            <c:spPr>
              <a:solidFill>
                <a:schemeClr val="accent2">
                  <a:shade val="58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49D0-4EE2-8B68-0031A213FBF2}"/>
              </c:ext>
            </c:extLst>
          </c:dPt>
          <c:dPt>
            <c:idx val="2"/>
            <c:bubble3D val="0"/>
            <c:spPr>
              <a:solidFill>
                <a:schemeClr val="accent2">
                  <a:shade val="72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49D0-4EE2-8B68-0031A213FBF2}"/>
              </c:ext>
            </c:extLst>
          </c:dPt>
          <c:dPt>
            <c:idx val="3"/>
            <c:bubble3D val="0"/>
            <c:spPr>
              <a:solidFill>
                <a:schemeClr val="accent2">
                  <a:shade val="86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49D0-4EE2-8B68-0031A213FBF2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49D0-4EE2-8B68-0031A213FBF2}"/>
              </c:ext>
            </c:extLst>
          </c:dPt>
          <c:dPt>
            <c:idx val="5"/>
            <c:bubble3D val="0"/>
            <c:spPr>
              <a:solidFill>
                <a:schemeClr val="accent2">
                  <a:tint val="86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B-49D0-4EE2-8B68-0031A213FBF2}"/>
              </c:ext>
            </c:extLst>
          </c:dPt>
          <c:dPt>
            <c:idx val="6"/>
            <c:bubble3D val="0"/>
            <c:spPr>
              <a:solidFill>
                <a:schemeClr val="accent2">
                  <a:tint val="72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D-49D0-4EE2-8B68-0031A213FBF2}"/>
              </c:ext>
            </c:extLst>
          </c:dPt>
          <c:dPt>
            <c:idx val="7"/>
            <c:bubble3D val="0"/>
            <c:spPr>
              <a:solidFill>
                <a:schemeClr val="accent2">
                  <a:tint val="58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F-49D0-4EE2-8B68-0031A213FBF2}"/>
              </c:ext>
            </c:extLst>
          </c:dPt>
          <c:dPt>
            <c:idx val="8"/>
            <c:bubble3D val="0"/>
            <c:spPr>
              <a:solidFill>
                <a:schemeClr val="accent2">
                  <a:tint val="44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1-49D0-4EE2-8B68-0031A213FBF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1" i="0" u="none" strike="noStrike" kern="1200" spc="0" baseline="0">
                      <a:solidFill>
                        <a:schemeClr val="accent2">
                          <a:shade val="44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49D0-4EE2-8B68-0031A213FBF2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1" i="0" u="none" strike="noStrike" kern="1200" spc="0" baseline="0">
                      <a:solidFill>
                        <a:schemeClr val="accent2">
                          <a:shade val="58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49D0-4EE2-8B68-0031A213FBF2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1" i="0" u="none" strike="noStrike" kern="1200" spc="0" baseline="0">
                      <a:solidFill>
                        <a:schemeClr val="accent2">
                          <a:shade val="72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49D0-4EE2-8B68-0031A213FBF2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1" i="0" u="none" strike="noStrike" kern="1200" spc="0" baseline="0">
                      <a:solidFill>
                        <a:schemeClr val="accent2">
                          <a:shade val="86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49D0-4EE2-8B68-0031A213FBF2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49D0-4EE2-8B68-0031A213FBF2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1" i="0" u="none" strike="noStrike" kern="1200" spc="0" baseline="0">
                      <a:solidFill>
                        <a:schemeClr val="accent2">
                          <a:tint val="86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49D0-4EE2-8B68-0031A213FBF2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1" i="0" u="none" strike="noStrike" kern="1200" spc="0" baseline="0">
                      <a:solidFill>
                        <a:schemeClr val="accent2">
                          <a:tint val="72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49D0-4EE2-8B68-0031A213FBF2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1" i="0" u="none" strike="noStrike" kern="1200" spc="0" baseline="0">
                      <a:solidFill>
                        <a:schemeClr val="accent2">
                          <a:tint val="58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F-49D0-4EE2-8B68-0031A213FBF2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1" i="0" u="none" strike="noStrike" kern="1200" spc="0" baseline="0">
                      <a:solidFill>
                        <a:schemeClr val="accent2">
                          <a:tint val="44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1-49D0-4EE2-8B68-0031A213FBF2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Hoja1!$G$4:$G$12</c:f>
              <c:strCache>
                <c:ptCount val="9"/>
                <c:pt idx="0">
                  <c:v>Campus Norte</c:v>
                </c:pt>
                <c:pt idx="1">
                  <c:v>Querétaro</c:v>
                </c:pt>
                <c:pt idx="2">
                  <c:v>Puebla</c:v>
                </c:pt>
                <c:pt idx="3">
                  <c:v>Campus Sur</c:v>
                </c:pt>
                <c:pt idx="4">
                  <c:v>Cancún</c:v>
                </c:pt>
                <c:pt idx="5">
                  <c:v>Mayab</c:v>
                </c:pt>
                <c:pt idx="6">
                  <c:v>Oaxaca</c:v>
                </c:pt>
                <c:pt idx="7">
                  <c:v>IEST</c:v>
                </c:pt>
                <c:pt idx="8">
                  <c:v>Xalapa</c:v>
                </c:pt>
              </c:strCache>
            </c:strRef>
          </c:cat>
          <c:val>
            <c:numRef>
              <c:f>Hoja1!$H$4:$H$12</c:f>
              <c:numCache>
                <c:formatCode>#,##0</c:formatCode>
                <c:ptCount val="9"/>
                <c:pt idx="0">
                  <c:v>29300</c:v>
                </c:pt>
                <c:pt idx="1">
                  <c:v>10000</c:v>
                </c:pt>
                <c:pt idx="2">
                  <c:v>9135</c:v>
                </c:pt>
                <c:pt idx="3">
                  <c:v>9243</c:v>
                </c:pt>
                <c:pt idx="4">
                  <c:v>5722</c:v>
                </c:pt>
                <c:pt idx="5">
                  <c:v>4598</c:v>
                </c:pt>
                <c:pt idx="6">
                  <c:v>3524</c:v>
                </c:pt>
                <c:pt idx="7">
                  <c:v>3069</c:v>
                </c:pt>
                <c:pt idx="8">
                  <c:v>2643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02-4616-A78B-4E0FE7E204CD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INSTAGRAM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shade val="44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FAEF-466A-878E-57C0BC8DE5D3}"/>
              </c:ext>
            </c:extLst>
          </c:dPt>
          <c:dPt>
            <c:idx val="1"/>
            <c:bubble3D val="0"/>
            <c:spPr>
              <a:solidFill>
                <a:schemeClr val="accent2">
                  <a:shade val="58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FAEF-466A-878E-57C0BC8DE5D3}"/>
              </c:ext>
            </c:extLst>
          </c:dPt>
          <c:dPt>
            <c:idx val="2"/>
            <c:bubble3D val="0"/>
            <c:spPr>
              <a:solidFill>
                <a:schemeClr val="accent2">
                  <a:shade val="72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FAEF-466A-878E-57C0BC8DE5D3}"/>
              </c:ext>
            </c:extLst>
          </c:dPt>
          <c:dPt>
            <c:idx val="3"/>
            <c:bubble3D val="0"/>
            <c:spPr>
              <a:solidFill>
                <a:schemeClr val="accent2">
                  <a:shade val="86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FAEF-466A-878E-57C0BC8DE5D3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FAEF-466A-878E-57C0BC8DE5D3}"/>
              </c:ext>
            </c:extLst>
          </c:dPt>
          <c:dPt>
            <c:idx val="5"/>
            <c:bubble3D val="0"/>
            <c:spPr>
              <a:solidFill>
                <a:schemeClr val="accent2">
                  <a:tint val="86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B-FAEF-466A-878E-57C0BC8DE5D3}"/>
              </c:ext>
            </c:extLst>
          </c:dPt>
          <c:dPt>
            <c:idx val="6"/>
            <c:bubble3D val="0"/>
            <c:spPr>
              <a:solidFill>
                <a:schemeClr val="accent2">
                  <a:tint val="72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D-FAEF-466A-878E-57C0BC8DE5D3}"/>
              </c:ext>
            </c:extLst>
          </c:dPt>
          <c:dPt>
            <c:idx val="7"/>
            <c:bubble3D val="0"/>
            <c:spPr>
              <a:solidFill>
                <a:schemeClr val="accent2">
                  <a:tint val="58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F-FAEF-466A-878E-57C0BC8DE5D3}"/>
              </c:ext>
            </c:extLst>
          </c:dPt>
          <c:dPt>
            <c:idx val="8"/>
            <c:bubble3D val="0"/>
            <c:spPr>
              <a:solidFill>
                <a:schemeClr val="accent2">
                  <a:tint val="44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1-FAEF-466A-878E-57C0BC8DE5D3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1" i="0" u="none" strike="noStrike" kern="1200" spc="0" baseline="0">
                      <a:solidFill>
                        <a:schemeClr val="accent2">
                          <a:shade val="44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FAEF-466A-878E-57C0BC8DE5D3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1" i="0" u="none" strike="noStrike" kern="1200" spc="0" baseline="0">
                      <a:solidFill>
                        <a:schemeClr val="accent2">
                          <a:shade val="58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FAEF-466A-878E-57C0BC8DE5D3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1" i="0" u="none" strike="noStrike" kern="1200" spc="0" baseline="0">
                      <a:solidFill>
                        <a:schemeClr val="accent2">
                          <a:shade val="72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FAEF-466A-878E-57C0BC8DE5D3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1" i="0" u="none" strike="noStrike" kern="1200" spc="0" baseline="0">
                      <a:solidFill>
                        <a:schemeClr val="accent2">
                          <a:shade val="86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FAEF-466A-878E-57C0BC8DE5D3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FAEF-466A-878E-57C0BC8DE5D3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1" i="0" u="none" strike="noStrike" kern="1200" spc="0" baseline="0">
                      <a:solidFill>
                        <a:schemeClr val="accent2">
                          <a:tint val="86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FAEF-466A-878E-57C0BC8DE5D3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1" i="0" u="none" strike="noStrike" kern="1200" spc="0" baseline="0">
                      <a:solidFill>
                        <a:schemeClr val="accent2">
                          <a:tint val="72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FAEF-466A-878E-57C0BC8DE5D3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1" i="0" u="none" strike="noStrike" kern="1200" spc="0" baseline="0">
                      <a:solidFill>
                        <a:schemeClr val="accent2">
                          <a:tint val="58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F-FAEF-466A-878E-57C0BC8DE5D3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1" i="0" u="none" strike="noStrike" kern="1200" spc="0" baseline="0">
                      <a:solidFill>
                        <a:schemeClr val="accent2">
                          <a:tint val="44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1-FAEF-466A-878E-57C0BC8DE5D3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Hoja1!$K$4:$K$12</c:f>
              <c:strCache>
                <c:ptCount val="9"/>
                <c:pt idx="0">
                  <c:v>Campus Norte</c:v>
                </c:pt>
                <c:pt idx="1">
                  <c:v>Campus Sur</c:v>
                </c:pt>
                <c:pt idx="2">
                  <c:v>Xalapa</c:v>
                </c:pt>
                <c:pt idx="3">
                  <c:v>Mayab</c:v>
                </c:pt>
                <c:pt idx="4">
                  <c:v>Querétaro</c:v>
                </c:pt>
                <c:pt idx="5">
                  <c:v>Cancún</c:v>
                </c:pt>
                <c:pt idx="6">
                  <c:v>Puebla</c:v>
                </c:pt>
                <c:pt idx="7">
                  <c:v>Oaxaca</c:v>
                </c:pt>
                <c:pt idx="8">
                  <c:v>IEST</c:v>
                </c:pt>
              </c:strCache>
            </c:strRef>
          </c:cat>
          <c:val>
            <c:numRef>
              <c:f>Hoja1!$L$4:$L$12</c:f>
              <c:numCache>
                <c:formatCode>#,##0</c:formatCode>
                <c:ptCount val="9"/>
                <c:pt idx="0">
                  <c:v>6556</c:v>
                </c:pt>
                <c:pt idx="1">
                  <c:v>4603</c:v>
                </c:pt>
                <c:pt idx="2">
                  <c:v>3816</c:v>
                </c:pt>
                <c:pt idx="3">
                  <c:v>3556</c:v>
                </c:pt>
                <c:pt idx="4">
                  <c:v>3074</c:v>
                </c:pt>
                <c:pt idx="5">
                  <c:v>2225</c:v>
                </c:pt>
                <c:pt idx="6">
                  <c:v>2186</c:v>
                </c:pt>
                <c:pt idx="7">
                  <c:v>1681</c:v>
                </c:pt>
                <c:pt idx="8">
                  <c:v>1664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FAEF-466A-878E-57C0BC8DE5D3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  <c:spPr>
        <a:noFill/>
        <a:ln w="9525" cap="flat" cmpd="sng" algn="ctr">
          <a:solidFill>
            <a:schemeClr val="tx1">
              <a:tint val="75000"/>
              <a:shade val="95000"/>
              <a:satMod val="105000"/>
            </a:schemeClr>
          </a:solidFill>
          <a:prstDash val="solid"/>
          <a:round/>
        </a:ln>
        <a:effectLst/>
        <a:sp3d contourW="9525">
          <a:contourClr>
            <a:schemeClr val="tx1">
              <a:tint val="75000"/>
              <a:shade val="95000"/>
              <a:satMod val="105000"/>
            </a:schemeClr>
          </a:contourClr>
        </a:sp3d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2"/>
          <c:order val="0"/>
          <c:tx>
            <c:v>2015</c:v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'Por área'!$A$2:$A$12</c:f>
              <c:strCache>
                <c:ptCount val="11"/>
                <c:pt idx="0">
                  <c:v>Comunicación</c:v>
                </c:pt>
                <c:pt idx="1">
                  <c:v>Derecho</c:v>
                </c:pt>
                <c:pt idx="2">
                  <c:v>Ingeniería, Arquitectura y Diseño</c:v>
                </c:pt>
                <c:pt idx="3">
                  <c:v>Humanidades</c:v>
                </c:pt>
                <c:pt idx="4">
                  <c:v>Negocios</c:v>
                </c:pt>
                <c:pt idx="5">
                  <c:v>Psicología</c:v>
                </c:pt>
                <c:pt idx="6">
                  <c:v>Turismo y gastronomía</c:v>
                </c:pt>
                <c:pt idx="7">
                  <c:v>Deportes</c:v>
                </c:pt>
                <c:pt idx="8">
                  <c:v>Medicina</c:v>
                </c:pt>
                <c:pt idx="9">
                  <c:v>Relaciones Internacionales</c:v>
                </c:pt>
                <c:pt idx="10">
                  <c:v>Anáhuac</c:v>
                </c:pt>
              </c:strCache>
            </c:strRef>
          </c:cat>
          <c:val>
            <c:numRef>
              <c:f>'Por área'!$B$2:$B$12</c:f>
              <c:numCache>
                <c:formatCode>General</c:formatCode>
                <c:ptCount val="11"/>
                <c:pt idx="0">
                  <c:v>95</c:v>
                </c:pt>
                <c:pt idx="1">
                  <c:v>61</c:v>
                </c:pt>
                <c:pt idx="2">
                  <c:v>71</c:v>
                </c:pt>
                <c:pt idx="3">
                  <c:v>93</c:v>
                </c:pt>
                <c:pt idx="4">
                  <c:v>76</c:v>
                </c:pt>
                <c:pt idx="5">
                  <c:v>77</c:v>
                </c:pt>
                <c:pt idx="6">
                  <c:v>51</c:v>
                </c:pt>
                <c:pt idx="7">
                  <c:v>92</c:v>
                </c:pt>
                <c:pt idx="8">
                  <c:v>0</c:v>
                </c:pt>
                <c:pt idx="9">
                  <c:v>0</c:v>
                </c:pt>
                <c:pt idx="10">
                  <c:v>1205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F4-4740-871A-8CC14C3E1ED5}"/>
            </c:ext>
          </c:extLst>
        </c:ser>
        <c:ser>
          <c:idx val="1"/>
          <c:order val="1"/>
          <c:tx>
            <c:v>2016</c:v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'Por área'!$A$2:$A$12</c:f>
              <c:strCache>
                <c:ptCount val="11"/>
                <c:pt idx="0">
                  <c:v>Comunicación</c:v>
                </c:pt>
                <c:pt idx="1">
                  <c:v>Derecho</c:v>
                </c:pt>
                <c:pt idx="2">
                  <c:v>Ingeniería, Arquitectura y Diseño</c:v>
                </c:pt>
                <c:pt idx="3">
                  <c:v>Humanidades</c:v>
                </c:pt>
                <c:pt idx="4">
                  <c:v>Negocios</c:v>
                </c:pt>
                <c:pt idx="5">
                  <c:v>Psicología</c:v>
                </c:pt>
                <c:pt idx="6">
                  <c:v>Turismo y gastronomía</c:v>
                </c:pt>
                <c:pt idx="7">
                  <c:v>Deportes</c:v>
                </c:pt>
                <c:pt idx="8">
                  <c:v>Medicina</c:v>
                </c:pt>
                <c:pt idx="9">
                  <c:v>Relaciones Internacionales</c:v>
                </c:pt>
                <c:pt idx="10">
                  <c:v>Anáhuac</c:v>
                </c:pt>
              </c:strCache>
            </c:strRef>
          </c:cat>
          <c:val>
            <c:numRef>
              <c:f>'Por área'!$C$2:$C$12</c:f>
              <c:numCache>
                <c:formatCode>General</c:formatCode>
                <c:ptCount val="11"/>
                <c:pt idx="0">
                  <c:v>65</c:v>
                </c:pt>
                <c:pt idx="1">
                  <c:v>48</c:v>
                </c:pt>
                <c:pt idx="2">
                  <c:v>141</c:v>
                </c:pt>
                <c:pt idx="3">
                  <c:v>57</c:v>
                </c:pt>
                <c:pt idx="4">
                  <c:v>61</c:v>
                </c:pt>
                <c:pt idx="5">
                  <c:v>50</c:v>
                </c:pt>
                <c:pt idx="6">
                  <c:v>193</c:v>
                </c:pt>
                <c:pt idx="7">
                  <c:v>227</c:v>
                </c:pt>
                <c:pt idx="8">
                  <c:v>62</c:v>
                </c:pt>
                <c:pt idx="9">
                  <c:v>0</c:v>
                </c:pt>
                <c:pt idx="10">
                  <c:v>1932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F4-4740-871A-8CC14C3E1ED5}"/>
            </c:ext>
          </c:extLst>
        </c:ser>
        <c:ser>
          <c:idx val="0"/>
          <c:order val="2"/>
          <c:tx>
            <c:v>2017</c:v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'Por área'!$A$2:$A$12</c:f>
              <c:strCache>
                <c:ptCount val="11"/>
                <c:pt idx="0">
                  <c:v>Comunicación</c:v>
                </c:pt>
                <c:pt idx="1">
                  <c:v>Derecho</c:v>
                </c:pt>
                <c:pt idx="2">
                  <c:v>Ingeniería, Arquitectura y Diseño</c:v>
                </c:pt>
                <c:pt idx="3">
                  <c:v>Humanidades</c:v>
                </c:pt>
                <c:pt idx="4">
                  <c:v>Negocios</c:v>
                </c:pt>
                <c:pt idx="5">
                  <c:v>Psicología</c:v>
                </c:pt>
                <c:pt idx="6">
                  <c:v>Turismo y gastronomía</c:v>
                </c:pt>
                <c:pt idx="7">
                  <c:v>Deportes</c:v>
                </c:pt>
                <c:pt idx="8">
                  <c:v>Medicina</c:v>
                </c:pt>
                <c:pt idx="9">
                  <c:v>Relaciones Internacionales</c:v>
                </c:pt>
                <c:pt idx="10">
                  <c:v>Anáhuac</c:v>
                </c:pt>
              </c:strCache>
            </c:strRef>
          </c:cat>
          <c:val>
            <c:numRef>
              <c:f>'Por área'!$D$2:$D$12</c:f>
              <c:numCache>
                <c:formatCode>General</c:formatCode>
                <c:ptCount val="11"/>
                <c:pt idx="0">
                  <c:v>100</c:v>
                </c:pt>
                <c:pt idx="1">
                  <c:v>79</c:v>
                </c:pt>
                <c:pt idx="2">
                  <c:v>94</c:v>
                </c:pt>
                <c:pt idx="3">
                  <c:v>32</c:v>
                </c:pt>
                <c:pt idx="4">
                  <c:v>75</c:v>
                </c:pt>
                <c:pt idx="5">
                  <c:v>44</c:v>
                </c:pt>
                <c:pt idx="6">
                  <c:v>184</c:v>
                </c:pt>
                <c:pt idx="7">
                  <c:v>136</c:v>
                </c:pt>
                <c:pt idx="8">
                  <c:v>55</c:v>
                </c:pt>
                <c:pt idx="9">
                  <c:v>24</c:v>
                </c:pt>
                <c:pt idx="10">
                  <c:v>4392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F4-4740-871A-8CC14C3E1E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48926480"/>
        <c:axId val="1848936816"/>
        <c:axId val="0"/>
      </c:bar3DChart>
      <c:catAx>
        <c:axId val="18489264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848936816"/>
        <c:crosses val="autoZero"/>
        <c:auto val="1"/>
        <c:lblAlgn val="ctr"/>
        <c:lblOffset val="100"/>
        <c:noMultiLvlLbl val="0"/>
      </c:catAx>
      <c:valAx>
        <c:axId val="1848936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tint val="7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84892648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0" i="0" u="none" strike="noStrike" kern="1200" baseline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100">
          <a:solidFill>
            <a:schemeClr val="accent2">
              <a:lumMod val="50000"/>
            </a:schemeClr>
          </a:solidFill>
        </a:defRPr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016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672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56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596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838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032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97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715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031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347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259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0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96982"/>
            <a:ext cx="2646218" cy="54032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VI. Crecimiento y desarrollo</a:t>
            </a:r>
          </a:p>
        </p:txBody>
      </p:sp>
      <p:graphicFrame>
        <p:nvGraphicFramePr>
          <p:cNvPr id="11" name="2 Tabla"/>
          <p:cNvGraphicFramePr>
            <a:graphicFrameLocks noGrp="1"/>
          </p:cNvGraphicFramePr>
          <p:nvPr>
            <p:extLst/>
          </p:nvPr>
        </p:nvGraphicFramePr>
        <p:xfrm>
          <a:off x="218366" y="1323885"/>
          <a:ext cx="8652681" cy="313034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6913">
                  <a:extLst>
                    <a:ext uri="{9D8B030D-6E8A-4147-A177-3AD203B41FA5}">
                      <a16:colId xmlns:a16="http://schemas.microsoft.com/office/drawing/2014/main" val="1695331548"/>
                    </a:ext>
                  </a:extLst>
                </a:gridCol>
                <a:gridCol w="2333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600" b="0" kern="1200" dirty="0" smtClean="0">
                          <a:solidFill>
                            <a:schemeClr val="lt1"/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Resultado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0" dirty="0" smtClean="0">
                          <a:latin typeface="Berlin Sans FB" panose="020E0602020502020306" pitchFamily="34" charset="0"/>
                        </a:rPr>
                        <a:t>Actividades</a:t>
                      </a:r>
                      <a:endParaRPr lang="es-MX" sz="1600" b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0" dirty="0" smtClean="0">
                          <a:solidFill>
                            <a:schemeClr val="lt1"/>
                          </a:solidFill>
                          <a:latin typeface="Berlin Sans FB" panose="020E0602020502020306" pitchFamily="34" charset="0"/>
                        </a:rPr>
                        <a:t>Impacto</a:t>
                      </a:r>
                      <a:endParaRPr lang="es-MX" sz="16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Fortalecer el posicionamiento interno y externo de la marca Anáhuac Puebla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-Presencia en medios de comunicación </a:t>
                      </a:r>
                    </a:p>
                    <a:p>
                      <a:pPr algn="l"/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    -Gráfico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</a:t>
                      </a:r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6.1.1,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</a:t>
                      </a:r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6.1.2</a:t>
                      </a:r>
                    </a:p>
                    <a:p>
                      <a:pPr algn="l"/>
                      <a:endParaRPr lang="es-MX" sz="1400" b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  <a:p>
                      <a:pPr algn="l"/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-Fortalecimiento de las redes sociales institucionales</a:t>
                      </a:r>
                    </a:p>
                    <a:p>
                      <a:pPr algn="l"/>
                      <a:endParaRPr lang="es-MX" sz="1400" b="0" baseline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  <a:p>
                      <a:pPr algn="l"/>
                      <a:endParaRPr lang="es-MX" sz="1400" b="0" baseline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  <a:p>
                      <a:pPr algn="l"/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-Generación de campaña para posicionar las redes sociales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1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5,215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impactos (enero-noviembre) 2017 VS </a:t>
                      </a:r>
                      <a:r>
                        <a:rPr lang="es-MX" sz="1400" b="1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2,836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impactos (enero-noviembre) 2016 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rlin Sans FB" panose="020E0602020502020306" pitchFamily="34" charset="0"/>
                        </a:rPr>
                        <a:t>(84% crecimiento)</a:t>
                      </a:r>
                    </a:p>
                    <a:p>
                      <a:endParaRPr lang="es-MX" sz="1400" b="0" baseline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  <a:p>
                      <a:endParaRPr lang="es-MX" sz="1400" b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  <a:p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Porcentajes de crecimiento en Facebook:</a:t>
                      </a:r>
                    </a:p>
                    <a:p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Alcance: </a:t>
                      </a:r>
                      <a:r>
                        <a:rPr lang="es-MX" sz="1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237,675</a:t>
                      </a:r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(publicación más alta)</a:t>
                      </a:r>
                      <a:endParaRPr lang="es-MX" sz="1400" b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Me gusta: </a:t>
                      </a:r>
                      <a:r>
                        <a:rPr lang="es-MX" sz="1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26,243 </a:t>
                      </a:r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(31.08% de crecimiento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en el año)</a:t>
                      </a:r>
                      <a:endParaRPr lang="es-MX" sz="1400" b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  <a:p>
                      <a:endParaRPr lang="es-MX" sz="1400" b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  <a:p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Twitter: </a:t>
                      </a:r>
                    </a:p>
                    <a:p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Inició enero con </a:t>
                      </a:r>
                      <a:r>
                        <a:rPr lang="es-MX" sz="1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8,288</a:t>
                      </a:r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seguidores y ahora somos </a:t>
                      </a:r>
                      <a:r>
                        <a:rPr lang="es-MX" sz="1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9,135</a:t>
                      </a:r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con un crecimiento del 10.22%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813576"/>
                  </a:ext>
                </a:extLst>
              </a:tr>
            </a:tbl>
          </a:graphicData>
        </a:graphic>
      </p:graphicFrame>
      <p:graphicFrame>
        <p:nvGraphicFramePr>
          <p:cNvPr id="4" name="Gráfico 3"/>
          <p:cNvGraphicFramePr>
            <a:graphicFrameLocks/>
          </p:cNvGraphicFramePr>
          <p:nvPr>
            <p:extLst/>
          </p:nvPr>
        </p:nvGraphicFramePr>
        <p:xfrm>
          <a:off x="218366" y="4674742"/>
          <a:ext cx="2511188" cy="15983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/>
          <p:cNvGraphicFramePr>
            <a:graphicFrameLocks/>
          </p:cNvGraphicFramePr>
          <p:nvPr>
            <p:extLst/>
          </p:nvPr>
        </p:nvGraphicFramePr>
        <p:xfrm>
          <a:off x="6373509" y="4674742"/>
          <a:ext cx="2497538" cy="1721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áfico 5"/>
          <p:cNvGraphicFramePr>
            <a:graphicFrameLocks/>
          </p:cNvGraphicFramePr>
          <p:nvPr>
            <p:extLst/>
          </p:nvPr>
        </p:nvGraphicFramePr>
        <p:xfrm>
          <a:off x="3103124" y="4674742"/>
          <a:ext cx="2553152" cy="1721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342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2 Gráfico"/>
          <p:cNvGraphicFramePr>
            <a:graphicFrameLocks/>
          </p:cNvGraphicFramePr>
          <p:nvPr>
            <p:extLst/>
          </p:nvPr>
        </p:nvGraphicFramePr>
        <p:xfrm>
          <a:off x="-57153" y="1959687"/>
          <a:ext cx="9201153" cy="3543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411531" y="494574"/>
            <a:ext cx="5033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Gráfico </a:t>
            </a:r>
            <a:r>
              <a:rPr kumimoji="0" lang="es-MX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6.1.1 </a:t>
            </a: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Colaboraciones por </a:t>
            </a:r>
            <a:r>
              <a:rPr kumimoji="0" lang="es-MX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área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Berlin Sans FB" panose="020E0602020502020306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Berlin Sans FB" panose="020E0602020502020306" pitchFamily="34" charset="0"/>
              <a:ea typeface="+mn-ea"/>
              <a:cs typeface="+mn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900752" y="3862317"/>
            <a:ext cx="709684" cy="1542197"/>
          </a:xfrm>
          <a:prstGeom prst="rect">
            <a:avLst/>
          </a:prstGeom>
          <a:noFill/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610436" y="3862317"/>
            <a:ext cx="709684" cy="1542197"/>
          </a:xfrm>
          <a:prstGeom prst="rect">
            <a:avLst/>
          </a:prstGeom>
          <a:noFill/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090615" y="3907041"/>
            <a:ext cx="709684" cy="1542197"/>
          </a:xfrm>
          <a:prstGeom prst="rect">
            <a:avLst/>
          </a:prstGeom>
          <a:noFill/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800299" y="3907040"/>
            <a:ext cx="709684" cy="15421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91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11531" y="494574"/>
            <a:ext cx="5033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Gráfico </a:t>
            </a:r>
            <a:r>
              <a:rPr kumimoji="0" lang="es-MX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6.1.2 </a:t>
            </a: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Impactos Anáhuac vs Consorcio Universitario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Berlin Sans FB" panose="020E0602020502020306" pitchFamily="34" charset="0"/>
              <a:ea typeface="+mn-ea"/>
              <a:cs typeface="+mn-cs"/>
            </a:endParaRPr>
          </a:p>
        </p:txBody>
      </p:sp>
      <p:pic>
        <p:nvPicPr>
          <p:cNvPr id="4098" name="Imagen 2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61" y="1789494"/>
            <a:ext cx="7386819" cy="326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84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151</Words>
  <Application>Microsoft Office PowerPoint</Application>
  <PresentationFormat>Presentación en pantalla (4:3)</PresentationFormat>
  <Paragraphs>53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Berlin Sans FB</vt:lpstr>
      <vt:lpstr>Calibri</vt:lpstr>
      <vt:lpstr>Calibri Light</vt:lpstr>
      <vt:lpstr>1_Tema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@anahuacpuebla.edu</dc:creator>
  <cp:lastModifiedBy>@anahuacpuebla.edu</cp:lastModifiedBy>
  <cp:revision>1</cp:revision>
  <dcterms:created xsi:type="dcterms:W3CDTF">2018-02-01T08:49:41Z</dcterms:created>
  <dcterms:modified xsi:type="dcterms:W3CDTF">2018-02-01T08:50:11Z</dcterms:modified>
</cp:coreProperties>
</file>