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Hoja_de_c_lculo_de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Hoja1!$A$6</c:f>
              <c:strCache>
                <c:ptCount val="1"/>
                <c:pt idx="0">
                  <c:v>Asistentes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ED36-4EF5-A472-8EBA94E89BE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D36-4EF5-A472-8EBA94E89BE4}"/>
              </c:ext>
            </c:extLst>
          </c:dPt>
          <c:cat>
            <c:numRef>
              <c:f>Hoja1!$B$5:$C$5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Hoja1!$B$6:$C$6</c:f>
              <c:numCache>
                <c:formatCode>General</c:formatCode>
                <c:ptCount val="2"/>
                <c:pt idx="0">
                  <c:v>84</c:v>
                </c:pt>
                <c:pt idx="1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36-4EF5-A472-8EBA94E89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944768"/>
        <c:axId val="213874176"/>
        <c:axId val="0"/>
      </c:bar3DChart>
      <c:catAx>
        <c:axId val="21294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defRPr>
            </a:pPr>
            <a:endParaRPr lang="es-MX"/>
          </a:p>
        </c:txPr>
        <c:crossAx val="213874176"/>
        <c:crosses val="autoZero"/>
        <c:auto val="1"/>
        <c:lblAlgn val="ctr"/>
        <c:lblOffset val="100"/>
        <c:noMultiLvlLbl val="0"/>
      </c:catAx>
      <c:valAx>
        <c:axId val="213874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100" b="0">
                    <a:solidFill>
                      <a:schemeClr val="accent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erlin Sans FB" pitchFamily="34" charset="0"/>
                  </a:defRPr>
                </a:pPr>
                <a:r>
                  <a:rPr lang="es-MX" sz="1100" b="0">
                    <a:solidFill>
                      <a:schemeClr val="accent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erlin Sans FB" pitchFamily="34" charset="0"/>
                  </a:rPr>
                  <a:t>Asistentes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50">
                <a:solidFill>
                  <a:schemeClr val="accent2">
                    <a:lumMod val="50000"/>
                  </a:schemeClr>
                </a:solidFill>
                <a:latin typeface="Berlin Sans FB" pitchFamily="34" charset="0"/>
              </a:defRPr>
            </a:pPr>
            <a:endParaRPr lang="es-MX"/>
          </a:p>
        </c:txPr>
        <c:crossAx val="21294476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Leads</a:t>
            </a:r>
          </a:p>
          <a:p>
            <a:pPr>
              <a:defRPr/>
            </a:pPr>
            <a:endParaRPr lang="es-ES"/>
          </a:p>
        </c:rich>
      </c:tx>
      <c:layout>
        <c:manualLayout>
          <c:xMode val="edge"/>
          <c:yMode val="edge"/>
          <c:x val="0.44381233595800518"/>
          <c:y val="0.194444444444444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C11F-483A-A669-3BA9F4F502C4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C11F-483A-A669-3BA9F4F502C4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C11F-483A-A669-3BA9F4F502C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Leads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11F-483A-A669-3BA9F4F502C4}"/>
                </c:ext>
              </c:extLst>
            </c:dLbl>
            <c:dLbl>
              <c:idx val="1"/>
              <c:layout>
                <c:manualLayout>
                  <c:x val="0.18112445319335083"/>
                  <c:y val="0.1898242927967337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Inscritos</a:t>
                    </a:r>
                    <a:r>
                      <a:rPr lang="en-US" baseline="0"/>
                      <a:t>
4%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11F-483A-A669-3BA9F4F502C4}"/>
                </c:ext>
              </c:extLst>
            </c:dLbl>
            <c:dLbl>
              <c:idx val="2"/>
              <c:layout>
                <c:manualLayout>
                  <c:x val="-0.11609776902887144"/>
                  <c:y val="6.5739845841964054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Examinados
15%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11F-483A-A669-3BA9F4F502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'[Reporte Leads.xlsx]Hoja1'!$J$13:$J$14</c:f>
              <c:strCache>
                <c:ptCount val="2"/>
                <c:pt idx="0">
                  <c:v>Leads Examinados</c:v>
                </c:pt>
                <c:pt idx="1">
                  <c:v>Leads vs Inscritos</c:v>
                </c:pt>
              </c:strCache>
            </c:strRef>
          </c:cat>
          <c:val>
            <c:numRef>
              <c:f>'[Reporte Leads.xlsx]Hoja1'!$K$13:$K$14</c:f>
              <c:numCache>
                <c:formatCode>0%</c:formatCode>
                <c:ptCount val="2"/>
                <c:pt idx="0">
                  <c:v>0.15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1F-483A-A669-3BA9F4F502C4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100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0.34483</cdr:x>
      <cdr:y>0.57184</cdr:y>
    </cdr:from>
    <cdr:to>
      <cdr:x>0.45561</cdr:x>
      <cdr:y>0.69976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124699" y="1153836"/>
          <a:ext cx="361327" cy="2581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MX" sz="1400" dirty="0" smtClean="0">
              <a:solidFill>
                <a:schemeClr val="bg1"/>
              </a:solidFill>
              <a:latin typeface="Berlin Sans FB" pitchFamily="34" charset="0"/>
            </a:rPr>
            <a:t>84</a:t>
          </a:r>
          <a:endParaRPr lang="es-MX" sz="1400" dirty="0">
            <a:solidFill>
              <a:schemeClr val="bg1"/>
            </a:solidFill>
            <a:latin typeface="Berlin Sans FB" pitchFamily="34" charset="0"/>
          </a:endParaRPr>
        </a:p>
      </cdr:txBody>
    </cdr:sp>
  </cdr:relSizeAnchor>
  <cdr:relSizeAnchor xmlns:cdr="http://schemas.openxmlformats.org/drawingml/2006/chartDrawing">
    <cdr:from>
      <cdr:x>0.66552</cdr:x>
      <cdr:y>0.5431</cdr:y>
    </cdr:from>
    <cdr:to>
      <cdr:x>0.83079</cdr:x>
      <cdr:y>0.71975</cdr:y>
    </cdr:to>
    <cdr:sp macro="" textlink="">
      <cdr:nvSpPr>
        <cdr:cNvPr id="3" name="2 CuadroTexto"/>
        <cdr:cNvSpPr txBox="1"/>
      </cdr:nvSpPr>
      <cdr:spPr>
        <a:xfrm xmlns:a="http://schemas.openxmlformats.org/drawingml/2006/main">
          <a:off x="2170665" y="1095845"/>
          <a:ext cx="539044" cy="3564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MX" sz="1400" dirty="0" smtClean="0">
              <a:solidFill>
                <a:schemeClr val="bg1"/>
              </a:solidFill>
              <a:latin typeface="Berlin Sans FB" pitchFamily="34" charset="0"/>
            </a:rPr>
            <a:t>102</a:t>
          </a:r>
          <a:endParaRPr lang="es-MX" sz="1400" dirty="0">
            <a:solidFill>
              <a:schemeClr val="bg1"/>
            </a:solidFill>
            <a:latin typeface="Berlin Sans FB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58CE5-13E8-4A67-97D5-D4D53978451F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BCE98-E5F1-4443-8347-4BB2C52B7D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17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8CBF5-0FE4-4CD0-A490-C422C2AB746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99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8CBF5-0FE4-4CD0-A490-C422C2AB746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52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8CBF5-0FE4-4CD0-A490-C422C2AB746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89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8CBF5-0FE4-4CD0-A490-C422C2AB746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1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89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50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91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53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33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7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9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16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6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453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415636" y="2074875"/>
            <a:ext cx="831272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Atención Preuniversitaria, Admisiones y Becas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Evaluación anual POA 2017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0" y="425694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Diciembre 2017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179588" y="1432293"/>
          <a:ext cx="8768738" cy="26665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2984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77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5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Cumplimiento de metas 201760 y avance</a:t>
                      </a:r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en campaña 201810 y 201860</a:t>
                      </a:r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algn="l"/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6. Actividades de cierre con prospectos, examinados e inscritos.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Equipo de leads, capacitación.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Creación de video de Informes, de Examen de admisión.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Estrategia de asignación de asesores cerradores y de seguimiento.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Promociones de pronto pago.</a:t>
                      </a: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100% de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la meta general 201710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49% de la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meta general 201810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5% avance de la meta 201860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Reportes 1.3, 1.4, 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34226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41565" y="110840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VI. Crecimiento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y </a:t>
            </a: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desarrollo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4489" y="4879943"/>
          <a:ext cx="5257800" cy="10817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258335068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063348136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2251890156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9520756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effectLst/>
                          <a:latin typeface="Berlin Sans FB" panose="020E0602020502020306" pitchFamily="34" charset="0"/>
                        </a:rPr>
                        <a:t> Periodo</a:t>
                      </a:r>
                      <a:endParaRPr lang="es-MX" sz="1600" u="none" strike="noStrike" kern="1200" noProof="0" dirty="0" smtClean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 dirty="0">
                          <a:effectLst/>
                          <a:latin typeface="Berlin Sans FB" panose="020E0602020502020306" pitchFamily="34" charset="0"/>
                        </a:rPr>
                        <a:t>Examinados 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 dirty="0">
                          <a:effectLst/>
                          <a:latin typeface="Berlin Sans FB" panose="020E0602020502020306" pitchFamily="34" charset="0"/>
                        </a:rPr>
                        <a:t>Admitidos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 dirty="0">
                          <a:effectLst/>
                          <a:latin typeface="Berlin Sans FB" panose="020E0602020502020306" pitchFamily="34" charset="0"/>
                        </a:rPr>
                        <a:t>Inscritos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34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r>
                        <a:rPr lang="es-MX" sz="1600" u="none" strike="noStrike" dirty="0" smtClean="0">
                          <a:effectLst/>
                          <a:latin typeface="Berlin Sans FB" panose="020E0602020502020306" pitchFamily="34" charset="0"/>
                        </a:rPr>
                        <a:t>201660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  <a:latin typeface="Berlin Sans FB" panose="020E0602020502020306" pitchFamily="34" charset="0"/>
                        </a:rPr>
                        <a:t>943</a:t>
                      </a:r>
                      <a:endParaRPr lang="es-MX" sz="1600" b="0" i="0" u="none" strike="noStrike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 dirty="0">
                          <a:effectLst/>
                          <a:latin typeface="Berlin Sans FB" panose="020E0602020502020306" pitchFamily="34" charset="0"/>
                        </a:rPr>
                        <a:t>712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  <a:latin typeface="Berlin Sans FB" panose="020E0602020502020306" pitchFamily="34" charset="0"/>
                        </a:rPr>
                        <a:t>360</a:t>
                      </a:r>
                      <a:endParaRPr lang="es-MX" sz="1600" b="0" i="0" u="none" strike="noStrike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8285580"/>
                  </a:ext>
                </a:extLst>
              </a:tr>
              <a:tr h="32168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  <a:latin typeface="Berlin Sans FB" panose="020E0602020502020306" pitchFamily="34" charset="0"/>
                        </a:rPr>
                        <a:t> </a:t>
                      </a:r>
                      <a:r>
                        <a:rPr lang="es-MX" sz="1600" u="none" strike="noStrike" dirty="0" smtClean="0">
                          <a:effectLst/>
                          <a:latin typeface="Berlin Sans FB" panose="020E0602020502020306" pitchFamily="34" charset="0"/>
                        </a:rPr>
                        <a:t>201760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  <a:latin typeface="Berlin Sans FB" panose="020E0602020502020306" pitchFamily="34" charset="0"/>
                        </a:rPr>
                        <a:t>1167</a:t>
                      </a:r>
                      <a:endParaRPr lang="es-MX" sz="1600" b="0" i="0" u="none" strike="noStrike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 dirty="0">
                          <a:effectLst/>
                          <a:latin typeface="Berlin Sans FB" panose="020E0602020502020306" pitchFamily="34" charset="0"/>
                        </a:rPr>
                        <a:t>936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 dirty="0">
                          <a:effectLst/>
                          <a:latin typeface="Berlin Sans FB" panose="020E0602020502020306" pitchFamily="34" charset="0"/>
                        </a:rPr>
                        <a:t>454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84814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Berlin Sans FB" panose="020E0602020502020306" pitchFamily="34" charset="0"/>
                        </a:rPr>
                        <a:t>Crecimiento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Berlin Sans FB" panose="020E0602020502020306" pitchFamily="34" charset="0"/>
                        </a:rPr>
                        <a:t>24%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Berlin Sans FB" panose="020E0602020502020306" pitchFamily="34" charset="0"/>
                        </a:rPr>
                        <a:t>31%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Berlin Sans FB" panose="020E0602020502020306" pitchFamily="34" charset="0"/>
                        </a:rPr>
                        <a:t>26%</a:t>
                      </a:r>
                      <a:endParaRPr lang="es-MX" sz="1600" b="0" i="0" u="none" strike="noStrike" dirty="0">
                        <a:solidFill>
                          <a:srgbClr val="833C0C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0414352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79588" y="4371976"/>
            <a:ext cx="344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Reporte 1.3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4997499" y="3813717"/>
          <a:ext cx="4572000" cy="2705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30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565" y="110840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VI. Crecimiento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y </a:t>
            </a: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desarrollo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4839284" y="1764376"/>
          <a:ext cx="4192173" cy="3946484"/>
        </p:xfrm>
        <a:graphic>
          <a:graphicData uri="http://schemas.openxmlformats.org/drawingml/2006/table">
            <a:tbl>
              <a:tblPr/>
              <a:tblGrid>
                <a:gridCol w="957382">
                  <a:extLst>
                    <a:ext uri="{9D8B030D-6E8A-4147-A177-3AD203B41FA5}">
                      <a16:colId xmlns:a16="http://schemas.microsoft.com/office/drawing/2014/main" val="1347104632"/>
                    </a:ext>
                  </a:extLst>
                </a:gridCol>
                <a:gridCol w="623748">
                  <a:extLst>
                    <a:ext uri="{9D8B030D-6E8A-4147-A177-3AD203B41FA5}">
                      <a16:colId xmlns:a16="http://schemas.microsoft.com/office/drawing/2014/main" val="4287920644"/>
                    </a:ext>
                  </a:extLst>
                </a:gridCol>
                <a:gridCol w="536715">
                  <a:extLst>
                    <a:ext uri="{9D8B030D-6E8A-4147-A177-3AD203B41FA5}">
                      <a16:colId xmlns:a16="http://schemas.microsoft.com/office/drawing/2014/main" val="2995984691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352811952"/>
                    </a:ext>
                  </a:extLst>
                </a:gridCol>
                <a:gridCol w="536715">
                  <a:extLst>
                    <a:ext uri="{9D8B030D-6E8A-4147-A177-3AD203B41FA5}">
                      <a16:colId xmlns:a16="http://schemas.microsoft.com/office/drawing/2014/main" val="1753461676"/>
                    </a:ext>
                  </a:extLst>
                </a:gridCol>
                <a:gridCol w="841335">
                  <a:extLst>
                    <a:ext uri="{9D8B030D-6E8A-4147-A177-3AD203B41FA5}">
                      <a16:colId xmlns:a16="http://schemas.microsoft.com/office/drawing/2014/main" val="420548279"/>
                    </a:ext>
                  </a:extLst>
                </a:gridCol>
              </a:tblGrid>
              <a:tr h="207710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08-dic-17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1111"/>
                  </a:ext>
                </a:extLst>
              </a:tr>
              <a:tr h="8308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1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37109" marR="3710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201760</a:t>
                      </a:r>
                      <a:br>
                        <a:rPr lang="es-ES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</a:br>
                      <a:r>
                        <a:rPr lang="es-ES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al 2 de enero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201860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Diferencia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Goal</a:t>
                      </a: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 201860  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 Diferencia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82392"/>
                  </a:ext>
                </a:extLst>
              </a:tr>
              <a:tr h="2077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Prospectos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2000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2800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140%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3200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87%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511464"/>
                  </a:ext>
                </a:extLst>
              </a:tr>
              <a:tr h="4154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Examinados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267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302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13%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1400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21%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537513"/>
                  </a:ext>
                </a:extLst>
              </a:tr>
              <a:tr h="2077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Admitidos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185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241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30%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1260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20%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99871"/>
                  </a:ext>
                </a:extLst>
              </a:tr>
              <a:tr h="6231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Inscritos </a:t>
                      </a:r>
                      <a:r>
                        <a:rPr lang="es-MX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carreras</a:t>
                      </a:r>
                      <a:endParaRPr lang="es-MX" sz="11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15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25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67%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519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5%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77064"/>
                  </a:ext>
                </a:extLst>
              </a:tr>
              <a:tr h="6231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Inscritos a </a:t>
                      </a:r>
                      <a:b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</a:b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Propedéutico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0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1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1%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CV120</a:t>
                      </a:r>
                      <a:endParaRPr lang="es-MX" sz="11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1%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684326"/>
                  </a:ext>
                </a:extLst>
              </a:tr>
              <a:tr h="4154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Inscritos a Medicina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0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0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0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72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-100%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00599"/>
                  </a:ext>
                </a:extLst>
              </a:tr>
              <a:tr h="4154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Inscritos Total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15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25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67%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551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4%</a:t>
                      </a:r>
                    </a:p>
                  </a:txBody>
                  <a:tcPr marL="37109" marR="37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425140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25973" y="1770288"/>
          <a:ext cx="4343537" cy="3940572"/>
        </p:xfrm>
        <a:graphic>
          <a:graphicData uri="http://schemas.openxmlformats.org/drawingml/2006/table">
            <a:tbl>
              <a:tblPr firstRow="1" firstCol="1" bandRow="1"/>
              <a:tblGrid>
                <a:gridCol w="900555">
                  <a:extLst>
                    <a:ext uri="{9D8B030D-6E8A-4147-A177-3AD203B41FA5}">
                      <a16:colId xmlns:a16="http://schemas.microsoft.com/office/drawing/2014/main" val="4214333256"/>
                    </a:ext>
                  </a:extLst>
                </a:gridCol>
                <a:gridCol w="581667">
                  <a:extLst>
                    <a:ext uri="{9D8B030D-6E8A-4147-A177-3AD203B41FA5}">
                      <a16:colId xmlns:a16="http://schemas.microsoft.com/office/drawing/2014/main" val="4175884657"/>
                    </a:ext>
                  </a:extLst>
                </a:gridCol>
                <a:gridCol w="607519">
                  <a:extLst>
                    <a:ext uri="{9D8B030D-6E8A-4147-A177-3AD203B41FA5}">
                      <a16:colId xmlns:a16="http://schemas.microsoft.com/office/drawing/2014/main" val="2642371692"/>
                    </a:ext>
                  </a:extLst>
                </a:gridCol>
                <a:gridCol w="698001">
                  <a:extLst>
                    <a:ext uri="{9D8B030D-6E8A-4147-A177-3AD203B41FA5}">
                      <a16:colId xmlns:a16="http://schemas.microsoft.com/office/drawing/2014/main" val="212416819"/>
                    </a:ext>
                  </a:extLst>
                </a:gridCol>
                <a:gridCol w="581667">
                  <a:extLst>
                    <a:ext uri="{9D8B030D-6E8A-4147-A177-3AD203B41FA5}">
                      <a16:colId xmlns:a16="http://schemas.microsoft.com/office/drawing/2014/main" val="3323403319"/>
                    </a:ext>
                  </a:extLst>
                </a:gridCol>
                <a:gridCol w="948728">
                  <a:extLst>
                    <a:ext uri="{9D8B030D-6E8A-4147-A177-3AD203B41FA5}">
                      <a16:colId xmlns:a16="http://schemas.microsoft.com/office/drawing/2014/main" val="1303570488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806726707"/>
                    </a:ext>
                  </a:extLst>
                </a:gridCol>
              </a:tblGrid>
              <a:tr h="274734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08-dic-17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62961"/>
                  </a:ext>
                </a:extLst>
              </a:tr>
              <a:tr h="798039">
                <a:tc>
                  <a:txBody>
                    <a:bodyPr/>
                    <a:lstStyle/>
                    <a:p>
                      <a:endParaRPr lang="es-MX" sz="11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41521" marR="4152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201710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201810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Diferencia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Goal 201810  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 Diferencia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596966"/>
                  </a:ext>
                </a:extLst>
              </a:tr>
              <a:tr h="274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Prospectos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154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234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52%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190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23.2%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5454"/>
                  </a:ext>
                </a:extLst>
              </a:tr>
              <a:tr h="274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Examinados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133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140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5%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166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-16%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56254"/>
                  </a:ext>
                </a:extLst>
              </a:tr>
              <a:tr h="274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Admitidos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51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70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37%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141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-50.4%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997865"/>
                  </a:ext>
                </a:extLst>
              </a:tr>
              <a:tr h="7394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Inscritos </a:t>
                      </a:r>
                      <a:r>
                        <a:rPr lang="es-MX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carreras</a:t>
                      </a:r>
                      <a:endParaRPr lang="es-MX" sz="11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Calibri" panose="020F0502020204030204" pitchFamily="34" charset="0"/>
                      </a:endParaRP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8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29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263%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24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21%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353268"/>
                  </a:ext>
                </a:extLst>
              </a:tr>
              <a:tr h="5363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Inscritos a </a:t>
                      </a:r>
                      <a:b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</a:b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Propedéutico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32</a:t>
                      </a:r>
                      <a:endParaRPr lang="es-MX" sz="11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Calibri" panose="020F0502020204030204" pitchFamily="34" charset="0"/>
                      </a:endParaRP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39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NA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50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-22%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446628"/>
                  </a:ext>
                </a:extLst>
              </a:tr>
              <a:tr h="492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Inscritos a Medicina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22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NA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-27%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882676"/>
                  </a:ext>
                </a:extLst>
              </a:tr>
              <a:tr h="274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Inscritos Total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8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51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538%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24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Calibri" panose="020F0502020204030204" pitchFamily="34" charset="0"/>
                        </a:rPr>
                        <a:t>113%</a:t>
                      </a:r>
                    </a:p>
                  </a:txBody>
                  <a:tcPr marL="41521" marR="4152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083408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617785" y="5444197"/>
            <a:ext cx="576775" cy="252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428935" y="5303831"/>
            <a:ext cx="506435" cy="378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25973" y="1168042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Reporte 1.4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816588" y="1174864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Reporte 1.5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155806" y="1353677"/>
          <a:ext cx="8821939" cy="52226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095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Actividades realizadas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Fecha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Impacto (asistentes, número de ejecuciones, mercado alcanzado, etc.)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613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Lanzamiento nuevos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programas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abril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86 prospectos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asistieron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68837"/>
                  </a:ext>
                </a:extLst>
              </a:tr>
              <a:tr h="586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Plática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para padres de familia: ¿Cómo asegurar el éxito de mi hijo?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febrero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750 asistentes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51015"/>
                  </a:ext>
                </a:extLst>
              </a:tr>
              <a:tr h="586613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Gira del Rector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201710 </a:t>
                      </a: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201760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Córdoba,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Orizaba, Tlaxcala, Cuernavaca, Tehuacán, Tuxtla, Pachuca, Tula y Tapachula 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2524"/>
                  </a:ext>
                </a:extLst>
              </a:tr>
              <a:tr h="1025912">
                <a:tc>
                  <a:txBody>
                    <a:bodyPr/>
                    <a:lstStyle/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Promoción foránea con colegios que no son de nuestro territorio y en algunos casos hospedaje en el CM 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201710 </a:t>
                      </a: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201760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Durango,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Morelia,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Zacatecas</a:t>
                      </a: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Cuernavaca,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Cuautla,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Villahermosa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Acapulco, Tuxtla, Veracruz ( Col. Green </a:t>
                      </a:r>
                      <a:r>
                        <a:rPr lang="es-MX" sz="1400" b="0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Oaks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hospedado), Villahermosa ( Col. Greenville hospedado)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r>
                        <a:rPr lang="es-MX" sz="14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Holliday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Marketing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201710 </a:t>
                      </a: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201760</a:t>
                      </a:r>
                    </a:p>
                    <a:p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Rocas de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reyes 51 colegios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Galletas día del niño 15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colegios</a:t>
                      </a: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Tarjetas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felicitación 84 envíos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46505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Participación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alumnos de preparatoria en ASUA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octubre</a:t>
                      </a:r>
                    </a:p>
                    <a:p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24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alumnos (Imagen 3.1)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44037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Curso de LCB para alumnas de Bachillerato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Anáhuac 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agosto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12 alumnas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tercero de prepa (Imagen 3.2)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4567"/>
                  </a:ext>
                </a:extLst>
              </a:tr>
            </a:tbl>
          </a:graphicData>
        </a:graphic>
      </p:graphicFrame>
      <p:sp>
        <p:nvSpPr>
          <p:cNvPr id="4" name="17 CuadroTexto"/>
          <p:cNvSpPr txBox="1"/>
          <p:nvPr/>
        </p:nvSpPr>
        <p:spPr>
          <a:xfrm>
            <a:off x="183516" y="311695"/>
            <a:ext cx="7000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Logros/actividades adicionales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127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7" y="1778843"/>
            <a:ext cx="3680087" cy="3680087"/>
          </a:xfrm>
          <a:prstGeom prst="rect">
            <a:avLst/>
          </a:prstGeom>
        </p:spPr>
      </p:pic>
      <p:pic>
        <p:nvPicPr>
          <p:cNvPr id="6148" name="Picture 4" descr="La imagen puede contener: 15 personas, personas sonriendo, personas de pie, niños, exterior y naturalez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86" y="836495"/>
            <a:ext cx="3939190" cy="2626127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CuadroTexto 7"/>
          <p:cNvSpPr txBox="1"/>
          <p:nvPr/>
        </p:nvSpPr>
        <p:spPr>
          <a:xfrm>
            <a:off x="3012099" y="1146729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Imagen 3.1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41" y="3618887"/>
            <a:ext cx="3920837" cy="2940628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3012099" y="5906378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Imagen 3.2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9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151307" y="367105"/>
            <a:ext cx="7000875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Avance POA 2017 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Segundo semestre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/>
          </p:nvPr>
        </p:nvGraphicFramePr>
        <p:xfrm>
          <a:off x="1803236" y="2022863"/>
          <a:ext cx="5457260" cy="271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Línea estratégica 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Porcentaje promedio</a:t>
                      </a:r>
                      <a:r>
                        <a:rPr lang="es-MX" b="0" baseline="0" dirty="0" smtClean="0">
                          <a:latin typeface="Berlin Sans FB" panose="020E0602020502020306" pitchFamily="34" charset="0"/>
                        </a:rPr>
                        <a:t> alcanzado a Noviembre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IV. Talento directivo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85%</a:t>
                      </a:r>
                      <a:endParaRPr lang="es-MX" sz="20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0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V. Cultura institucional de innovación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100%</a:t>
                      </a:r>
                      <a:endParaRPr lang="es-MX" sz="20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5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VI. Crecimiento y desarrollo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100%</a:t>
                      </a:r>
                      <a:endParaRPr lang="es-MX" sz="20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3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TOTAL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89%</a:t>
                      </a:r>
                      <a:endParaRPr lang="es-MX" sz="20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08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7 CuadroTexto"/>
          <p:cNvSpPr txBox="1"/>
          <p:nvPr/>
        </p:nvSpPr>
        <p:spPr>
          <a:xfrm>
            <a:off x="245008" y="47587"/>
            <a:ext cx="3904962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Crecimiento de matrícula 201760</a:t>
            </a:r>
            <a:endParaRPr kumimoji="0" lang="es-MX" sz="21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1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 </a:t>
            </a:r>
          </a:p>
        </p:txBody>
      </p:sp>
      <p:graphicFrame>
        <p:nvGraphicFramePr>
          <p:cNvPr id="9" name="Marcador de contenido 5"/>
          <p:cNvGraphicFramePr>
            <a:graphicFrameLocks/>
          </p:cNvGraphicFramePr>
          <p:nvPr>
            <p:extLst/>
          </p:nvPr>
        </p:nvGraphicFramePr>
        <p:xfrm>
          <a:off x="1406769" y="4023249"/>
          <a:ext cx="7512946" cy="2291715"/>
        </p:xfrm>
        <a:graphic>
          <a:graphicData uri="http://schemas.openxmlformats.org/drawingml/2006/table">
            <a:tbl>
              <a:tblPr/>
              <a:tblGrid>
                <a:gridCol w="1164445">
                  <a:extLst>
                    <a:ext uri="{9D8B030D-6E8A-4147-A177-3AD203B41FA5}">
                      <a16:colId xmlns:a16="http://schemas.microsoft.com/office/drawing/2014/main" val="1844749528"/>
                    </a:ext>
                  </a:extLst>
                </a:gridCol>
                <a:gridCol w="1964719">
                  <a:extLst>
                    <a:ext uri="{9D8B030D-6E8A-4147-A177-3AD203B41FA5}">
                      <a16:colId xmlns:a16="http://schemas.microsoft.com/office/drawing/2014/main" val="1321316115"/>
                    </a:ext>
                  </a:extLst>
                </a:gridCol>
                <a:gridCol w="2110711">
                  <a:extLst>
                    <a:ext uri="{9D8B030D-6E8A-4147-A177-3AD203B41FA5}">
                      <a16:colId xmlns:a16="http://schemas.microsoft.com/office/drawing/2014/main" val="1009533123"/>
                    </a:ext>
                  </a:extLst>
                </a:gridCol>
                <a:gridCol w="2273071">
                  <a:extLst>
                    <a:ext uri="{9D8B030D-6E8A-4147-A177-3AD203B41FA5}">
                      <a16:colId xmlns:a16="http://schemas.microsoft.com/office/drawing/2014/main" val="4292246748"/>
                    </a:ext>
                  </a:extLst>
                </a:gridCol>
              </a:tblGrid>
              <a:tr h="280584">
                <a:tc>
                  <a:txBody>
                    <a:bodyPr/>
                    <a:lstStyle/>
                    <a:p>
                      <a:pPr algn="l" fontAlgn="b"/>
                      <a:endParaRPr lang="es-MX" sz="24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Berlin Sans FB" panose="020E0602020502020306" pitchFamily="34" charset="0"/>
                        </a:rPr>
                        <a:t>2014-2017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9508"/>
                  </a:ext>
                </a:extLst>
              </a:tr>
              <a:tr h="554046">
                <a:tc>
                  <a:txBody>
                    <a:bodyPr/>
                    <a:lstStyle/>
                    <a:p>
                      <a:pPr algn="l" fontAlgn="b"/>
                      <a:endParaRPr lang="es-MX" sz="24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erlin Sans FB" panose="020E0602020502020306" pitchFamily="34" charset="0"/>
                        </a:rPr>
                        <a:t>% de Crecimiento de la matrícula local de nuevo ingreso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Berlin Sans FB" panose="020E0602020502020306" pitchFamily="34" charset="0"/>
                        </a:rPr>
                        <a:t>% de Crecimiento de la matrícula foránea de nuevo ingreso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erlin Sans FB" panose="020E0602020502020306" pitchFamily="34" charset="0"/>
                        </a:rPr>
                        <a:t>% de Crecimiento de la matrícula total de nuevo ingreso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2166"/>
                  </a:ext>
                </a:extLst>
              </a:tr>
              <a:tr h="189430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4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ANÁHUAC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 dirty="0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256975"/>
                  </a:ext>
                </a:extLst>
              </a:tr>
              <a:tr h="189430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4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IBERO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-12%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 dirty="0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48240"/>
                  </a:ext>
                </a:extLst>
              </a:tr>
              <a:tr h="189430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4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ITESM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-15%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-1%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-8%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585976"/>
                  </a:ext>
                </a:extLst>
              </a:tr>
              <a:tr h="189430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4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UDLAP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-8%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 dirty="0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243366"/>
                  </a:ext>
                </a:extLst>
              </a:tr>
              <a:tr h="189430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400" b="0" i="0" u="none" strike="noStrike" dirty="0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UPAEP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-24%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133%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0" i="0" u="none" strike="noStrike" dirty="0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-1%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86436"/>
                  </a:ext>
                </a:extLst>
              </a:tr>
            </a:tbl>
          </a:graphicData>
        </a:graphic>
      </p:graphicFrame>
      <p:sp>
        <p:nvSpPr>
          <p:cNvPr id="10" name="1 Título"/>
          <p:cNvSpPr txBox="1">
            <a:spLocks/>
          </p:cNvSpPr>
          <p:nvPr/>
        </p:nvSpPr>
        <p:spPr>
          <a:xfrm>
            <a:off x="5357192" y="2785903"/>
            <a:ext cx="3562523" cy="123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anose="020E0602020502020306" pitchFamily="34" charset="0"/>
                <a:ea typeface="+mj-ea"/>
                <a:cs typeface="+mj-cs"/>
              </a:rPr>
              <a:t>Porcentaje de Crecimiento en la matrícula de nuevo ingreso 2014 -2017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/>
          <a:srcRect r="9954"/>
          <a:stretch/>
        </p:blipFill>
        <p:spPr>
          <a:xfrm>
            <a:off x="101807" y="582349"/>
            <a:ext cx="4825407" cy="319458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524523" y="1028230"/>
            <a:ext cx="351695" cy="2276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06769" y="5064369"/>
            <a:ext cx="7512946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1162150" y="2847028"/>
            <a:ext cx="700087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Logros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Segundo semestre 2017</a:t>
            </a: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erlin Sans FB" pitchFamily="34" charset="0"/>
              <a:ea typeface="ＭＳ Ｐゴシック"/>
              <a:cs typeface="ＭＳ Ｐゴシック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erlin Sans FB" pitchFamily="34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3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IV. Talento </a:t>
            </a: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directivo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0" y="807154"/>
          <a:ext cx="4473526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8151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35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4834">
                <a:tc rowSpan="3"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Especializar al equipo de APREU en el acompañamiento y servicio personalizado con los prospectos  durante todo el proceso del cono de ventas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1.- Desarrollar e implementar un programa de capacitación en ventas.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Seminario de Capacitación para asesores SERUA. Seminario de capacitación Academia – SELECT Curso de ventas.</a:t>
                      </a:r>
                    </a:p>
                    <a:p>
                      <a:endParaRPr lang="es-MX" sz="1400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21">
                <a:tc vMerge="1"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2.-Distribución equitativa de carreras, preparatorias y ciudades.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Imagen 1.1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60473"/>
                  </a:ext>
                </a:extLst>
              </a:tr>
              <a:tr h="829079">
                <a:tc vMerge="1"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4.- Definición de un plan de actividades.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Calendario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Actividades de promoción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Imagen 1.2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Metas semanales (inscritos, admitidos y examinados)  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Reporte 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20465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85" y="1487094"/>
            <a:ext cx="4559665" cy="278356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CuadroTexto 5"/>
          <p:cNvSpPr txBox="1"/>
          <p:nvPr/>
        </p:nvSpPr>
        <p:spPr>
          <a:xfrm>
            <a:off x="5416059" y="1108110"/>
            <a:ext cx="5194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Repartición de Colegios, Ciudades y Escuelas 2017 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73526" y="1078654"/>
            <a:ext cx="344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Imagen 1.1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820494" y="4000450"/>
            <a:ext cx="3562523" cy="1858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5052397" y="4376886"/>
          <a:ext cx="3505440" cy="2259635"/>
        </p:xfrm>
        <a:graphic>
          <a:graphicData uri="http://schemas.openxmlformats.org/drawingml/2006/table">
            <a:tbl>
              <a:tblPr/>
              <a:tblGrid>
                <a:gridCol w="2481727">
                  <a:extLst>
                    <a:ext uri="{9D8B030D-6E8A-4147-A177-3AD203B41FA5}">
                      <a16:colId xmlns:a16="http://schemas.microsoft.com/office/drawing/2014/main" val="3376068399"/>
                    </a:ext>
                  </a:extLst>
                </a:gridCol>
                <a:gridCol w="1023713">
                  <a:extLst>
                    <a:ext uri="{9D8B030D-6E8A-4147-A177-3AD203B41FA5}">
                      <a16:colId xmlns:a16="http://schemas.microsoft.com/office/drawing/2014/main" val="2907455605"/>
                    </a:ext>
                  </a:extLst>
                </a:gridCol>
              </a:tblGrid>
              <a:tr h="322805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SEBASTIÁN RODRÍGUEZ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4</a:t>
                      </a:r>
                      <a:r>
                        <a:rPr lang="es-MX" sz="1400" b="0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.00</a:t>
                      </a:r>
                      <a:r>
                        <a:rPr lang="es-MX" sz="1400" b="0" i="0" u="none" strike="noStrike" dirty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402308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DANIEL CESSA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18.00</a:t>
                      </a:r>
                      <a:r>
                        <a:rPr lang="es-MX" sz="1400" b="0" i="0" u="none" strike="noStrike" dirty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03853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JISSEL MARTÍNEZ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14.00</a:t>
                      </a:r>
                      <a:r>
                        <a:rPr lang="es-MX" sz="1400" b="0" i="0" u="none" strike="noStrike" dirty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02646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CARLOS MONTERO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15.00</a:t>
                      </a:r>
                      <a:r>
                        <a:rPr lang="es-MX" sz="1400" b="0" i="0" u="none" strike="noStrike" dirty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31806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CONSTANZA MAYORGA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18.00</a:t>
                      </a:r>
                      <a:r>
                        <a:rPr lang="es-MX" sz="1400" b="0" i="0" u="none" strike="noStrike" dirty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5858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FERNANDA MAGAÑA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18.00</a:t>
                      </a:r>
                      <a:r>
                        <a:rPr lang="es-MX" sz="1400" b="0" i="0" u="none" strike="noStrike" dirty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346306"/>
                  </a:ext>
                </a:extLst>
              </a:tr>
              <a:tr h="322805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ARIADNA</a:t>
                      </a:r>
                      <a:r>
                        <a:rPr lang="es-MX" sz="1400" b="0" i="0" u="none" strike="noStrike" baseline="0" dirty="0" smtClean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 MARTÍNEZ</a:t>
                      </a:r>
                      <a:endParaRPr lang="es-MX" sz="1400" b="0" i="0" u="none" strike="noStrike" dirty="0">
                        <a:solidFill>
                          <a:srgbClr val="C6591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Berlin Sans FB" panose="020E0602020502020306" pitchFamily="34" charset="0"/>
                        </a:rPr>
                        <a:t>13.00%</a:t>
                      </a:r>
                      <a:endParaRPr lang="es-MX" sz="1400" b="0" i="0" u="none" strike="noStrike" dirty="0">
                        <a:solidFill>
                          <a:srgbClr val="C6591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4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96982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IV. Talento </a:t>
            </a: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directivo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/>
          </p:nvPr>
        </p:nvGraphicFramePr>
        <p:xfrm>
          <a:off x="132885" y="862243"/>
          <a:ext cx="7210024" cy="4440701"/>
        </p:xfrm>
        <a:graphic>
          <a:graphicData uri="http://schemas.openxmlformats.org/drawingml/2006/table">
            <a:tbl>
              <a:tblPr/>
              <a:tblGrid>
                <a:gridCol w="1366833">
                  <a:extLst>
                    <a:ext uri="{9D8B030D-6E8A-4147-A177-3AD203B41FA5}">
                      <a16:colId xmlns:a16="http://schemas.microsoft.com/office/drawing/2014/main" val="2449920930"/>
                    </a:ext>
                  </a:extLst>
                </a:gridCol>
                <a:gridCol w="1434686">
                  <a:extLst>
                    <a:ext uri="{9D8B030D-6E8A-4147-A177-3AD203B41FA5}">
                      <a16:colId xmlns:a16="http://schemas.microsoft.com/office/drawing/2014/main" val="2162826214"/>
                    </a:ext>
                  </a:extLst>
                </a:gridCol>
                <a:gridCol w="1621275">
                  <a:extLst>
                    <a:ext uri="{9D8B030D-6E8A-4147-A177-3AD203B41FA5}">
                      <a16:colId xmlns:a16="http://schemas.microsoft.com/office/drawing/2014/main" val="776377594"/>
                    </a:ext>
                  </a:extLst>
                </a:gridCol>
                <a:gridCol w="1365939">
                  <a:extLst>
                    <a:ext uri="{9D8B030D-6E8A-4147-A177-3AD203B41FA5}">
                      <a16:colId xmlns:a16="http://schemas.microsoft.com/office/drawing/2014/main" val="3944086361"/>
                    </a:ext>
                  </a:extLst>
                </a:gridCol>
                <a:gridCol w="1421291">
                  <a:extLst>
                    <a:ext uri="{9D8B030D-6E8A-4147-A177-3AD203B41FA5}">
                      <a16:colId xmlns:a16="http://schemas.microsoft.com/office/drawing/2014/main" val="2565787738"/>
                    </a:ext>
                  </a:extLst>
                </a:gridCol>
              </a:tblGrid>
              <a:tr h="124962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 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29824"/>
                  </a:ext>
                </a:extLst>
              </a:tr>
              <a:tr h="4429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 de avance /Visitas a colegios 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 de avance /Visitas a colegios 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 de avance /Visitas a colegios 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de avance /Visitas a colegios 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30587"/>
                  </a:ext>
                </a:extLst>
              </a:tr>
              <a:tr h="3333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 de pláticas de promoción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 de pláticas de promoción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 de pláticas de promoción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de pláticas de promoción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4795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 talleres de Academia 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 talleres de Academia 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 talleres de Academia 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 talleres de Academia 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82428"/>
                  </a:ext>
                </a:extLst>
              </a:tr>
              <a:tr h="364644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 examen de admisión cerrado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 examen de admisión cerrado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 examen de admisión cerrado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 examen de admisión cerrado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90684"/>
                  </a:ext>
                </a:extLst>
              </a:tr>
              <a:tr h="5103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Vinculación con Prepas (ir revisando más convenios)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50052"/>
                  </a:ext>
                </a:extLst>
              </a:tr>
              <a:tr h="484484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Presentación LCB en Bachillerato Anáhuac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Llamadas estratégicas de cierre  por parte de la Academia 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09635"/>
                  </a:ext>
                </a:extLst>
              </a:tr>
              <a:tr h="66208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Desayuno con Directores, OV y Rector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Visitas a colegios  locales y foráneos con el Rector (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orizaba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Córdoba y Puerto)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Visitas a colegios  locales y foráneos con el Rector (Morelos)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070440"/>
                  </a:ext>
                </a:extLst>
              </a:tr>
              <a:tr h="124962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Día OV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270908"/>
                  </a:ext>
                </a:extLst>
              </a:tr>
              <a:tr h="724166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Visita de colegios foráneos al campus (Tabasco, Tapachula )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Visita de colegios foráneos al campus (Morelos, Guerrero )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828961"/>
                  </a:ext>
                </a:extLst>
              </a:tr>
              <a:tr h="124962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ASUA construye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244773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62" marR="5862" marT="58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Taller para elegir carrera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Taller para elegir carrera</a:t>
                      </a:r>
                    </a:p>
                  </a:txBody>
                  <a:tcPr marL="5862" marR="5862" marT="586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47438"/>
                  </a:ext>
                </a:extLst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7419109" y="3935487"/>
            <a:ext cx="344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Imagen 1.2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132885" y="5302944"/>
          <a:ext cx="7210017" cy="843607"/>
        </p:xfrm>
        <a:graphic>
          <a:graphicData uri="http://schemas.openxmlformats.org/drawingml/2006/table">
            <a:tbl>
              <a:tblPr/>
              <a:tblGrid>
                <a:gridCol w="450207">
                  <a:extLst>
                    <a:ext uri="{9D8B030D-6E8A-4147-A177-3AD203B41FA5}">
                      <a16:colId xmlns:a16="http://schemas.microsoft.com/office/drawing/2014/main" val="972234061"/>
                    </a:ext>
                  </a:extLst>
                </a:gridCol>
                <a:gridCol w="317240">
                  <a:extLst>
                    <a:ext uri="{9D8B030D-6E8A-4147-A177-3AD203B41FA5}">
                      <a16:colId xmlns:a16="http://schemas.microsoft.com/office/drawing/2014/main" val="3353059899"/>
                    </a:ext>
                  </a:extLst>
                </a:gridCol>
                <a:gridCol w="357275">
                  <a:extLst>
                    <a:ext uri="{9D8B030D-6E8A-4147-A177-3AD203B41FA5}">
                      <a16:colId xmlns:a16="http://schemas.microsoft.com/office/drawing/2014/main" val="509718712"/>
                    </a:ext>
                  </a:extLst>
                </a:gridCol>
                <a:gridCol w="272090">
                  <a:extLst>
                    <a:ext uri="{9D8B030D-6E8A-4147-A177-3AD203B41FA5}">
                      <a16:colId xmlns:a16="http://schemas.microsoft.com/office/drawing/2014/main" val="1023156460"/>
                    </a:ext>
                  </a:extLst>
                </a:gridCol>
                <a:gridCol w="269672">
                  <a:extLst>
                    <a:ext uri="{9D8B030D-6E8A-4147-A177-3AD203B41FA5}">
                      <a16:colId xmlns:a16="http://schemas.microsoft.com/office/drawing/2014/main" val="2899149969"/>
                    </a:ext>
                  </a:extLst>
                </a:gridCol>
                <a:gridCol w="297060">
                  <a:extLst>
                    <a:ext uri="{9D8B030D-6E8A-4147-A177-3AD203B41FA5}">
                      <a16:colId xmlns:a16="http://schemas.microsoft.com/office/drawing/2014/main" val="209461228"/>
                    </a:ext>
                  </a:extLst>
                </a:gridCol>
                <a:gridCol w="301083">
                  <a:extLst>
                    <a:ext uri="{9D8B030D-6E8A-4147-A177-3AD203B41FA5}">
                      <a16:colId xmlns:a16="http://schemas.microsoft.com/office/drawing/2014/main" val="1390434039"/>
                    </a:ext>
                  </a:extLst>
                </a:gridCol>
                <a:gridCol w="256478">
                  <a:extLst>
                    <a:ext uri="{9D8B030D-6E8A-4147-A177-3AD203B41FA5}">
                      <a16:colId xmlns:a16="http://schemas.microsoft.com/office/drawing/2014/main" val="2476198083"/>
                    </a:ext>
                  </a:extLst>
                </a:gridCol>
                <a:gridCol w="356839">
                  <a:extLst>
                    <a:ext uri="{9D8B030D-6E8A-4147-A177-3AD203B41FA5}">
                      <a16:colId xmlns:a16="http://schemas.microsoft.com/office/drawing/2014/main" val="3207512505"/>
                    </a:ext>
                  </a:extLst>
                </a:gridCol>
                <a:gridCol w="267630">
                  <a:extLst>
                    <a:ext uri="{9D8B030D-6E8A-4147-A177-3AD203B41FA5}">
                      <a16:colId xmlns:a16="http://schemas.microsoft.com/office/drawing/2014/main" val="241052256"/>
                    </a:ext>
                  </a:extLst>
                </a:gridCol>
                <a:gridCol w="289931">
                  <a:extLst>
                    <a:ext uri="{9D8B030D-6E8A-4147-A177-3AD203B41FA5}">
                      <a16:colId xmlns:a16="http://schemas.microsoft.com/office/drawing/2014/main" val="3953162974"/>
                    </a:ext>
                  </a:extLst>
                </a:gridCol>
                <a:gridCol w="356839">
                  <a:extLst>
                    <a:ext uri="{9D8B030D-6E8A-4147-A177-3AD203B41FA5}">
                      <a16:colId xmlns:a16="http://schemas.microsoft.com/office/drawing/2014/main" val="2338667090"/>
                    </a:ext>
                  </a:extLst>
                </a:gridCol>
                <a:gridCol w="301083">
                  <a:extLst>
                    <a:ext uri="{9D8B030D-6E8A-4147-A177-3AD203B41FA5}">
                      <a16:colId xmlns:a16="http://schemas.microsoft.com/office/drawing/2014/main" val="3693519613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2376496154"/>
                    </a:ext>
                  </a:extLst>
                </a:gridCol>
                <a:gridCol w="301083">
                  <a:extLst>
                    <a:ext uri="{9D8B030D-6E8A-4147-A177-3AD203B41FA5}">
                      <a16:colId xmlns:a16="http://schemas.microsoft.com/office/drawing/2014/main" val="501273130"/>
                    </a:ext>
                  </a:extLst>
                </a:gridCol>
                <a:gridCol w="289932">
                  <a:extLst>
                    <a:ext uri="{9D8B030D-6E8A-4147-A177-3AD203B41FA5}">
                      <a16:colId xmlns:a16="http://schemas.microsoft.com/office/drawing/2014/main" val="2796732618"/>
                    </a:ext>
                  </a:extLst>
                </a:gridCol>
                <a:gridCol w="356839">
                  <a:extLst>
                    <a:ext uri="{9D8B030D-6E8A-4147-A177-3AD203B41FA5}">
                      <a16:colId xmlns:a16="http://schemas.microsoft.com/office/drawing/2014/main" val="3677808367"/>
                    </a:ext>
                  </a:extLst>
                </a:gridCol>
                <a:gridCol w="334537">
                  <a:extLst>
                    <a:ext uri="{9D8B030D-6E8A-4147-A177-3AD203B41FA5}">
                      <a16:colId xmlns:a16="http://schemas.microsoft.com/office/drawing/2014/main" val="4099999704"/>
                    </a:ext>
                  </a:extLst>
                </a:gridCol>
                <a:gridCol w="390292">
                  <a:extLst>
                    <a:ext uri="{9D8B030D-6E8A-4147-A177-3AD203B41FA5}">
                      <a16:colId xmlns:a16="http://schemas.microsoft.com/office/drawing/2014/main" val="4103992371"/>
                    </a:ext>
                  </a:extLst>
                </a:gridCol>
                <a:gridCol w="345688">
                  <a:extLst>
                    <a:ext uri="{9D8B030D-6E8A-4147-A177-3AD203B41FA5}">
                      <a16:colId xmlns:a16="http://schemas.microsoft.com/office/drawing/2014/main" val="3520698085"/>
                    </a:ext>
                  </a:extLst>
                </a:gridCol>
                <a:gridCol w="323386">
                  <a:extLst>
                    <a:ext uri="{9D8B030D-6E8A-4147-A177-3AD203B41FA5}">
                      <a16:colId xmlns:a16="http://schemas.microsoft.com/office/drawing/2014/main" val="4168542753"/>
                    </a:ext>
                  </a:extLst>
                </a:gridCol>
                <a:gridCol w="507204">
                  <a:extLst>
                    <a:ext uri="{9D8B030D-6E8A-4147-A177-3AD203B41FA5}">
                      <a16:colId xmlns:a16="http://schemas.microsoft.com/office/drawing/2014/main" val="1976392122"/>
                    </a:ext>
                  </a:extLst>
                </a:gridCol>
              </a:tblGrid>
              <a:tr h="1578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Semanas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Examinados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Admitidos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Inscritos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45094"/>
                  </a:ext>
                </a:extLst>
              </a:tr>
              <a:tr h="180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</a:t>
                      </a:r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12731"/>
                  </a:ext>
                </a:extLst>
              </a:tr>
              <a:tr h="200342">
                <a:tc>
                  <a:txBody>
                    <a:bodyPr/>
                    <a:lstStyle/>
                    <a:p>
                      <a:pPr algn="ctr" fontAlgn="t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Viernes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07-nov-14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06-nov-15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04-nov-16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03-nov-17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21434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7342902" y="5423818"/>
            <a:ext cx="344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Reporte 1.1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2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96982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IV. Talento </a:t>
            </a: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directivo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0" y="787267"/>
          <a:ext cx="6003985" cy="36644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502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9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811">
                <a:tc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Especializar al equipo de APREU en el acompañamiento y servicio personalizado con los prospectos  durante todo el proceso del cono de ventas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5. Labor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Relaciones Públicas con los Colegios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Firma de actualización de convenios en conjunto con LCB en algunos casos y otros en Colegios = </a:t>
                      </a:r>
                      <a:r>
                        <a:rPr lang="es-MX" sz="16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Total 10 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Imagen 1.3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Gira Anáhuac Puebla: Pláticas de Orientación Vocacional. = </a:t>
                      </a:r>
                      <a:r>
                        <a:rPr lang="es-MX" sz="16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Total 30</a:t>
                      </a:r>
                      <a:endParaRPr lang="es-MX" sz="1400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Participación en actividades propias de cada Colegio (Ferias, Modelos de Naciones Unidas.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Desayuno con Directores y Orientadores Vocacionales.  2017: 102 asistentes vs 2016: 84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Gráfica 1.1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Imagen 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48429"/>
                  </a:ext>
                </a:extLst>
              </a:tr>
            </a:tbl>
          </a:graphicData>
        </a:graphic>
      </p:graphicFrame>
      <p:pic>
        <p:nvPicPr>
          <p:cNvPr id="4" name="Picture 6" descr="La imagen puede contener: 2 personas, personas sonriendo, tex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24" y="1554419"/>
            <a:ext cx="2085444" cy="2085444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CuadroTexto 4"/>
          <p:cNvSpPr txBox="1"/>
          <p:nvPr/>
        </p:nvSpPr>
        <p:spPr>
          <a:xfrm>
            <a:off x="4598156" y="3691022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Imagen 1.3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312" y="4610026"/>
            <a:ext cx="3128166" cy="208544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CuadroTexto 6"/>
          <p:cNvSpPr txBox="1"/>
          <p:nvPr/>
        </p:nvSpPr>
        <p:spPr>
          <a:xfrm>
            <a:off x="7317565" y="5468082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Imagen 1.4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12" name="1 Gráfico"/>
          <p:cNvGraphicFramePr>
            <a:graphicFrameLocks/>
          </p:cNvGraphicFramePr>
          <p:nvPr>
            <p:extLst/>
          </p:nvPr>
        </p:nvGraphicFramePr>
        <p:xfrm>
          <a:off x="315959" y="4786303"/>
          <a:ext cx="3261608" cy="2017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4 CuadroTexto"/>
          <p:cNvSpPr txBox="1"/>
          <p:nvPr/>
        </p:nvSpPr>
        <p:spPr>
          <a:xfrm>
            <a:off x="2519316" y="4929141"/>
            <a:ext cx="50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21%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54530" y="4535702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Gráfica 1.1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8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7091" y="526474"/>
            <a:ext cx="3713018" cy="65116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V. Cultura institucional de innovación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172179" y="1630713"/>
          <a:ext cx="8742218" cy="158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4446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328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85">
                <a:tc rowSpan="2"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Impulsar el desarrollo del 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1. Optimización de los tiempos de entrega de proyectos de promoción a través de la estructuración de equipos.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Calendario de etapas por equipo</a:t>
                      </a:r>
                    </a:p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Relaciones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públicas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, locales, foráneos, examinados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prospectos,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85">
                <a:tc vMerge="1"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3. Integración del CRM al proceso de venta.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Capacitaciones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CRM (SERUA)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60473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" t="3585" r="4804" b="20155"/>
          <a:stretch/>
        </p:blipFill>
        <p:spPr>
          <a:xfrm rot="16200000">
            <a:off x="820657" y="3125183"/>
            <a:ext cx="2079731" cy="3166863"/>
          </a:xfrm>
          <a:prstGeom prst="rect">
            <a:avLst/>
          </a:prstGeom>
        </p:spPr>
      </p:pic>
      <p:pic>
        <p:nvPicPr>
          <p:cNvPr id="2050" name="Picture 2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72" y="3401120"/>
            <a:ext cx="5229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565" y="55420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VI. Crecimiento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y </a:t>
            </a: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desarrollo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41565" y="1063574"/>
          <a:ext cx="6167609" cy="5608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5277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932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85">
                <a:tc rowSpan="4"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Cumplimiento de metas 201760 y avance</a:t>
                      </a:r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en campaña 201810 y 201860</a:t>
                      </a:r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1. Integración con Colegio Mayor para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acompañamiento a plazas foráneas.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Recorridos en CM de colegios foráneos. 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Crecimiento 166%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Streaming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CM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con </a:t>
                      </a: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7,651 reproducciones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Registro y recorrido de todos los asistentes foráneos en el Día OV. 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(Total de asistentes foráneos 893)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Capacitación de CM a asesores.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Hospedaje de colegios target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foráneos en Colegio Mayor.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85">
                <a:tc vMerge="1"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2. Cumplimiento de las metas por carrera,  preparatoria y ciudad.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Reporte 1.2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Escuelas: RI, Negocios, Psicología, Ingeniería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Licenciaturas: Psicología, RI, Mecatrónica, Arquitectura, 4 de Negocios.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13576"/>
                  </a:ext>
                </a:extLst>
              </a:tr>
              <a:tr h="394985">
                <a:tc vMerge="1"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3. Promoción de oferta académica de la UAP a través de los Concursos Académicos.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Reto Anáhuac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2017: 26 equipos vs 2016: 11 equipos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Crecimiento 58%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Concurso Oratoria / Fotografía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99464"/>
                  </a:ext>
                </a:extLst>
              </a:tr>
              <a:tr h="394985">
                <a:tc vMerge="1"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4. Promoción con los candidatos, prospectos y padres de familia a través del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Día OV.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Asistentes 2017 (2,442 personas)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vs 2016 (1,600 personas) </a:t>
                      </a:r>
                    </a:p>
                    <a:p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5652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280030" y="1272718"/>
            <a:ext cx="3449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Reporte 1.2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2" y="3544263"/>
            <a:ext cx="2466557" cy="3127631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6382578" y="1679375"/>
          <a:ext cx="2444172" cy="1725930"/>
        </p:xfrm>
        <a:graphic>
          <a:graphicData uri="http://schemas.openxmlformats.org/drawingml/2006/table">
            <a:tbl>
              <a:tblPr/>
              <a:tblGrid>
                <a:gridCol w="1340202">
                  <a:extLst>
                    <a:ext uri="{9D8B030D-6E8A-4147-A177-3AD203B41FA5}">
                      <a16:colId xmlns:a16="http://schemas.microsoft.com/office/drawing/2014/main" val="3977589047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198928028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Licenciaturas que cumplieron la meta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Porcentaje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23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8</a:t>
                      </a:r>
                      <a:r>
                        <a:rPr lang="es-MX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 de 16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42%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6633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Escuelas que cumplieron la meta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Porcentaje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782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4 de</a:t>
                      </a:r>
                      <a:r>
                        <a:rPr lang="es-MX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 9 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44%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9322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Preparatorias</a:t>
                      </a:r>
                      <a:r>
                        <a:rPr lang="es-E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 Target</a:t>
                      </a:r>
                      <a:endParaRPr lang="es-ES" sz="12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Porcentaje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48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26 de 49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53%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3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19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1363</Words>
  <Application>Microsoft Office PowerPoint</Application>
  <PresentationFormat>Presentación en pantalla (4:3)</PresentationFormat>
  <Paragraphs>434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Berlin Sans FB</vt:lpstr>
      <vt:lpstr>Calibri</vt:lpstr>
      <vt:lpstr>Calibri Light</vt:lpstr>
      <vt:lpstr>Times New Roman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1</cp:revision>
  <dcterms:created xsi:type="dcterms:W3CDTF">2018-02-01T09:06:24Z</dcterms:created>
  <dcterms:modified xsi:type="dcterms:W3CDTF">2018-02-01T09:06:52Z</dcterms:modified>
</cp:coreProperties>
</file>