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F128-C185-4C4B-BD10-3657D138FA68}" type="doc">
      <dgm:prSet loTypeId="urn:microsoft.com/office/officeart/2005/8/layout/arrow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68FE44A-F96A-4C99-84B0-E895211DB230}">
      <dgm:prSet phldrT="[Texto]" custT="1"/>
      <dgm:spPr/>
      <dgm:t>
        <a:bodyPr/>
        <a:lstStyle/>
        <a:p>
          <a:r>
            <a:rPr lang="es-ES" sz="5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7% </a:t>
          </a:r>
          <a:r>
            <a:rPr lang="es-ES" sz="4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más</a:t>
          </a:r>
          <a:r>
            <a:rPr lang="es-ES" sz="5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 lugares</a:t>
          </a:r>
          <a:endParaRPr lang="es-ES" sz="54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3EADBDEF-797F-477B-9B5A-4213724D123E}" type="parTrans" cxnId="{EA7A535A-6D99-4481-8784-97683D41E34B}">
      <dgm:prSet/>
      <dgm:spPr/>
      <dgm:t>
        <a:bodyPr/>
        <a:lstStyle/>
        <a:p>
          <a:endParaRPr lang="es-ES"/>
        </a:p>
      </dgm:t>
    </dgm:pt>
    <dgm:pt modelId="{814B5193-9E4D-4C74-B388-3C98B84A23CC}" type="sibTrans" cxnId="{EA7A535A-6D99-4481-8784-97683D41E34B}">
      <dgm:prSet/>
      <dgm:spPr/>
      <dgm:t>
        <a:bodyPr/>
        <a:lstStyle/>
        <a:p>
          <a:endParaRPr lang="es-ES"/>
        </a:p>
      </dgm:t>
    </dgm:pt>
    <dgm:pt modelId="{227D6DA3-0D63-4A37-9DD4-C774FAEE9AC0}" type="pres">
      <dgm:prSet presAssocID="{B43EF128-C185-4C4B-BD10-3657D138FA6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3CFCE31-50FE-47FD-8E86-AB1E2C2C1738}" type="pres">
      <dgm:prSet presAssocID="{268FE44A-F96A-4C99-84B0-E895211DB230}" presName="upArrow" presStyleLbl="node1" presStyleIdx="0" presStyleCnt="1" custScaleX="72313" custScaleY="78512"/>
      <dgm:spPr/>
      <dgm:t>
        <a:bodyPr/>
        <a:lstStyle/>
        <a:p>
          <a:endParaRPr lang="es-ES"/>
        </a:p>
      </dgm:t>
    </dgm:pt>
    <dgm:pt modelId="{97682D7F-5357-4BFC-8F0E-F6C7281405E0}" type="pres">
      <dgm:prSet presAssocID="{268FE44A-F96A-4C99-84B0-E895211DB230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ED330E-BC27-4307-B2B5-FB0A5BE00ED2}" type="presOf" srcId="{B43EF128-C185-4C4B-BD10-3657D138FA68}" destId="{227D6DA3-0D63-4A37-9DD4-C774FAEE9AC0}" srcOrd="0" destOrd="0" presId="urn:microsoft.com/office/officeart/2005/8/layout/arrow4"/>
    <dgm:cxn modelId="{9DE907DC-2676-410F-813E-A67380445B83}" type="presOf" srcId="{268FE44A-F96A-4C99-84B0-E895211DB230}" destId="{97682D7F-5357-4BFC-8F0E-F6C7281405E0}" srcOrd="0" destOrd="0" presId="urn:microsoft.com/office/officeart/2005/8/layout/arrow4"/>
    <dgm:cxn modelId="{EA7A535A-6D99-4481-8784-97683D41E34B}" srcId="{B43EF128-C185-4C4B-BD10-3657D138FA68}" destId="{268FE44A-F96A-4C99-84B0-E895211DB230}" srcOrd="0" destOrd="0" parTransId="{3EADBDEF-797F-477B-9B5A-4213724D123E}" sibTransId="{814B5193-9E4D-4C74-B388-3C98B84A23CC}"/>
    <dgm:cxn modelId="{E3CCD8E4-491D-40E4-B201-BD1EECF5F974}" type="presParOf" srcId="{227D6DA3-0D63-4A37-9DD4-C774FAEE9AC0}" destId="{23CFCE31-50FE-47FD-8E86-AB1E2C2C1738}" srcOrd="0" destOrd="0" presId="urn:microsoft.com/office/officeart/2005/8/layout/arrow4"/>
    <dgm:cxn modelId="{F292162B-4A7C-4778-89B2-DD3E591FE87D}" type="presParOf" srcId="{227D6DA3-0D63-4A37-9DD4-C774FAEE9AC0}" destId="{97682D7F-5357-4BFC-8F0E-F6C7281405E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CE31-50FE-47FD-8E86-AB1E2C2C1738}">
      <dsp:nvSpPr>
        <dsp:cNvPr id="0" name=""/>
        <dsp:cNvSpPr/>
      </dsp:nvSpPr>
      <dsp:spPr>
        <a:xfrm>
          <a:off x="370049" y="197430"/>
          <a:ext cx="1211465" cy="1442730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82D7F-5357-4BFC-8F0E-F6C7281405E0}">
      <dsp:nvSpPr>
        <dsp:cNvPr id="0" name=""/>
        <dsp:cNvSpPr/>
      </dsp:nvSpPr>
      <dsp:spPr>
        <a:xfrm>
          <a:off x="1863695" y="0"/>
          <a:ext cx="2842946" cy="1837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4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7% </a:t>
          </a:r>
          <a:r>
            <a:rPr lang="es-ES" sz="44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más</a:t>
          </a:r>
          <a:r>
            <a:rPr lang="es-ES" sz="54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 lugares</a:t>
          </a:r>
          <a:endParaRPr lang="es-ES" sz="54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sp:txBody>
      <dsp:txXfrm>
        <a:off x="1863695" y="0"/>
        <a:ext cx="2842946" cy="183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4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7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3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9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91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4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83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45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5" name="2 Tabla"/>
          <p:cNvGraphicFramePr>
            <a:graphicFrameLocks noGrp="1"/>
          </p:cNvGraphicFramePr>
          <p:nvPr>
            <p:extLst/>
          </p:nvPr>
        </p:nvGraphicFramePr>
        <p:xfrm>
          <a:off x="1393450" y="1301420"/>
          <a:ext cx="6497515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1793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44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892">
                <a:tc>
                  <a:txBody>
                    <a:bodyPr/>
                    <a:lstStyle/>
                    <a:p>
                      <a:pPr algn="l"/>
                      <a:r>
                        <a:rPr lang="es-MX" sz="18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Iniciar con la</a:t>
                      </a:r>
                      <a:r>
                        <a:rPr lang="es-MX" sz="18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adopción de medidas dirigidas a ser una empresa incluyente</a:t>
                      </a:r>
                      <a:endParaRPr lang="es-MX" sz="18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8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Auto estudio de instalaciones</a:t>
                      </a:r>
                    </a:p>
                    <a:p>
                      <a:pPr algn="l"/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Designación</a:t>
                      </a:r>
                      <a:r>
                        <a:rPr lang="es-MX" sz="18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lugares reservados</a:t>
                      </a:r>
                    </a:p>
                    <a:p>
                      <a:pPr algn="l"/>
                      <a:r>
                        <a:rPr lang="es-MX" sz="18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Capacitación en uso de salva escaleras</a:t>
                      </a:r>
                    </a:p>
                    <a:p>
                      <a:pPr algn="l"/>
                      <a:r>
                        <a:rPr lang="es-MX" sz="18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Habilitación de rampas</a:t>
                      </a:r>
                      <a:endParaRPr lang="es-MX" sz="18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 toda la comunidad y visitantes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4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899594" y="1636091"/>
          <a:ext cx="7272809" cy="44523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Actividades realizadas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Fecha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Impacto (asistentes, número de ejecuciones, mercado alcanzado, etc.)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Compra de 2 domos para canchas</a:t>
                      </a:r>
                      <a:r>
                        <a:rPr lang="es-MX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usos múltiples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Mayo 2017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Toda la comunidad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Construcción de andador</a:t>
                      </a:r>
                      <a:r>
                        <a:rPr lang="es-MX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hacia canchas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Mayo 2017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Toda la comunidad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Iniciativa de creación de comité de seguridad del consorcio universitario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Julio 2017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Toda la comunidad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Modificación de cancha de tenis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Mayo 2017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Practicantes</a:t>
                      </a:r>
                      <a:r>
                        <a:rPr lang="es-MX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Tenis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92393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Estacionamiento temporal 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Enero 2017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Toda la comunidad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07436"/>
                  </a:ext>
                </a:extLst>
              </a:tr>
            </a:tbl>
          </a:graphicData>
        </a:graphic>
      </p:graphicFrame>
      <p:sp>
        <p:nvSpPr>
          <p:cNvPr id="4" name="17 CuadroTexto"/>
          <p:cNvSpPr txBox="1"/>
          <p:nvPr/>
        </p:nvSpPr>
        <p:spPr>
          <a:xfrm>
            <a:off x="225081" y="699624"/>
            <a:ext cx="7000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MX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Logros/actividades adicionales</a:t>
            </a:r>
            <a:endParaRPr lang="es-MX" sz="32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405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Imagen 2" descr="C:\Users\Servicios Generales\AppData\Local\Microsoft\Windows\Temporary Internet Files\Content.Word\IMG-20161220-WA019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5" y="1270115"/>
            <a:ext cx="2990044" cy="250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71" y="1270114"/>
            <a:ext cx="3050931" cy="25032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1262825"/>
            <a:ext cx="2742981" cy="2517866"/>
          </a:xfrm>
          <a:prstGeom prst="rect">
            <a:avLst/>
          </a:prstGeom>
        </p:spPr>
      </p:pic>
      <p:pic>
        <p:nvPicPr>
          <p:cNvPr id="6" name="Imagen 5" descr="C:\Users\Servicios Generales\AppData\Local\Microsoft\Windows\Temporary Internet Files\Content.Word\IMG-20161220-WA014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773407"/>
            <a:ext cx="2990045" cy="26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C:\Users\Servicios Generales\AppData\Local\Microsoft\Windows\Temporary Internet Files\Content.Word\IMG-20161220-WA0165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70" y="3773406"/>
            <a:ext cx="3050930" cy="26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C:\Users\Servicios Generales\AppData\Local\Microsoft\Windows\Temporary Internet Files\Content.Word\IMG-20161220-WA0179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73405"/>
            <a:ext cx="2742982" cy="265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98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1025088" y="2303586"/>
          <a:ext cx="6951369" cy="113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Hoja de cálculo" r:id="rId3" imgW="4276745" imgH="695250" progId="Excel.Sheet.12">
                  <p:embed/>
                </p:oleObj>
              </mc:Choice>
              <mc:Fallback>
                <p:oleObj name="Hoja de cálculo" r:id="rId3" imgW="4276745" imgH="695250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088" y="2303586"/>
                        <a:ext cx="6951369" cy="1130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1393450" y="1301420"/>
          <a:ext cx="6497515" cy="22321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1793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44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892">
                <a:tc>
                  <a:txBody>
                    <a:bodyPr/>
                    <a:lstStyle/>
                    <a:p>
                      <a:pPr algn="l"/>
                      <a:r>
                        <a:rPr lang="es-MX" sz="18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Mejorar percepción de servicio de estacionamiento</a:t>
                      </a:r>
                    </a:p>
                    <a:p>
                      <a:pPr algn="l"/>
                      <a:endParaRPr lang="es-MX" sz="18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Habilitación de nuevos espacios</a:t>
                      </a:r>
                    </a:p>
                    <a:p>
                      <a:pPr algn="l"/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Mejoramiento de estacionamiento</a:t>
                      </a:r>
                    </a:p>
                    <a:p>
                      <a:pPr algn="l"/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Difusión de reglamento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 toda la comunidad y visitantes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6" y="1001495"/>
            <a:ext cx="7701584" cy="25509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" y="4016870"/>
            <a:ext cx="7701584" cy="25509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062047" y="692195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UAP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065980" y="359085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RED</a:t>
            </a:r>
            <a:endParaRPr lang="es-MX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06700" y="272022"/>
            <a:ext cx="5284177" cy="77454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50800" dir="318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grpSp>
        <p:nvGrpSpPr>
          <p:cNvPr id="8" name="Grupo 7"/>
          <p:cNvGrpSpPr/>
          <p:nvPr/>
        </p:nvGrpSpPr>
        <p:grpSpPr>
          <a:xfrm>
            <a:off x="2171702" y="4853807"/>
            <a:ext cx="6110653" cy="931528"/>
            <a:chOff x="2171700" y="4853807"/>
            <a:chExt cx="6110653" cy="931528"/>
          </a:xfrm>
        </p:grpSpPr>
        <p:sp>
          <p:nvSpPr>
            <p:cNvPr id="4" name="Trapecio 3"/>
            <p:cNvSpPr/>
            <p:nvPr/>
          </p:nvSpPr>
          <p:spPr>
            <a:xfrm rot="900828">
              <a:off x="7174522" y="5336926"/>
              <a:ext cx="1107831" cy="448409"/>
            </a:xfrm>
            <a:prstGeom prst="trapezoid">
              <a:avLst>
                <a:gd name="adj" fmla="val 0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Trapecio 4"/>
            <p:cNvSpPr/>
            <p:nvPr/>
          </p:nvSpPr>
          <p:spPr>
            <a:xfrm rot="5180573">
              <a:off x="6236774" y="5025913"/>
              <a:ext cx="765579" cy="448409"/>
            </a:xfrm>
            <a:prstGeom prst="trapezoid">
              <a:avLst>
                <a:gd name="adj" fmla="val 0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Trapecio 5"/>
            <p:cNvSpPr/>
            <p:nvPr/>
          </p:nvSpPr>
          <p:spPr>
            <a:xfrm>
              <a:off x="2171700" y="4853807"/>
              <a:ext cx="2652895" cy="623802"/>
            </a:xfrm>
            <a:prstGeom prst="trapezoid">
              <a:avLst>
                <a:gd name="adj" fmla="val 0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6049108" y="1556239"/>
            <a:ext cx="202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130 lugares </a:t>
            </a:r>
          </a:p>
          <a:p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40 nuevos</a:t>
            </a:r>
          </a:p>
          <a:p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90 mejorados</a:t>
            </a:r>
            <a:endParaRPr lang="es-MX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163384" y="866675"/>
            <a:ext cx="589684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Ampliación de estacionamiento</a:t>
            </a:r>
            <a:endParaRPr lang="es-MX" sz="32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82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08" y="1415562"/>
            <a:ext cx="5961291" cy="291025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4642340" y="4879732"/>
          <a:ext cx="5076691" cy="183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ángulo 3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958364" y="912006"/>
            <a:ext cx="6743699" cy="5797310"/>
            <a:chOff x="290147" y="709782"/>
            <a:chExt cx="6743699" cy="579731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47" y="3901747"/>
              <a:ext cx="6743699" cy="260534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47" y="1079114"/>
              <a:ext cx="6743699" cy="2605344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3393830" y="709782"/>
              <a:ext cx="1274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rgbClr val="ED7D31">
                      <a:lumMod val="50000"/>
                    </a:srgbClr>
                  </a:solidFill>
                  <a:latin typeface="Berlin Sans FB" panose="020E0602020502020306" pitchFamily="34" charset="0"/>
                </a:rPr>
                <a:t>UAP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397765" y="3608437"/>
              <a:ext cx="603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rgbClr val="ED7D31">
                      <a:lumMod val="50000"/>
                    </a:srgbClr>
                  </a:solidFill>
                  <a:latin typeface="Berlin Sans FB" panose="020E0602020502020306" pitchFamily="34" charset="0"/>
                </a:rPr>
                <a:t>RED</a:t>
              </a:r>
              <a:endPara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7" name="Rectángulo 6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69" y="4161891"/>
            <a:ext cx="7103707" cy="25609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46" y="1250924"/>
            <a:ext cx="7163628" cy="2582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062047" y="912006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UAP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065980" y="3810661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RED</a:t>
            </a:r>
            <a:endParaRPr lang="es-MX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2400" y="221675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210</Words>
  <Application>Microsoft Office PowerPoint</Application>
  <PresentationFormat>Presentación en pantalla (4:3)</PresentationFormat>
  <Paragraphs>56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Berlin Sans FB</vt:lpstr>
      <vt:lpstr>Calibri</vt:lpstr>
      <vt:lpstr>Calibri Light</vt:lpstr>
      <vt:lpstr>1_Tema de Office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2018-02-01T09:49:43Z</dcterms:created>
  <dcterms:modified xsi:type="dcterms:W3CDTF">2018-02-01T09:51:17Z</dcterms:modified>
</cp:coreProperties>
</file>