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6" r:id="rId3"/>
    <p:sldId id="293" r:id="rId4"/>
    <p:sldId id="264" r:id="rId5"/>
    <p:sldId id="279" r:id="rId6"/>
    <p:sldId id="286" r:id="rId7"/>
    <p:sldId id="287" r:id="rId8"/>
    <p:sldId id="288" r:id="rId9"/>
    <p:sldId id="292" r:id="rId10"/>
    <p:sldId id="284" r:id="rId11"/>
    <p:sldId id="285" r:id="rId12"/>
    <p:sldId id="291" r:id="rId13"/>
    <p:sldId id="262" r:id="rId14"/>
    <p:sldId id="274" r:id="rId15"/>
    <p:sldId id="27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78832" autoAdjust="0"/>
  </p:normalViewPr>
  <p:slideViewPr>
    <p:cSldViewPr snapToGrid="0">
      <p:cViewPr varScale="1">
        <p:scale>
          <a:sx n="54" d="100"/>
          <a:sy n="54" d="100"/>
        </p:scale>
        <p:origin x="18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a.orozco\Desktop\Coordinaci&#243;n%20de%20Vinculaci&#243;n%20y%20Egresados\2017\Generaci&#243;n%20An&#225;huac\DRIVE%20BASE\Base%20Final%20General%20LICENCIATURA%20201710%20DRIVE%20%20agostov3%20v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78535050668336"/>
          <c:y val="4.2085133072769024E-2"/>
          <c:w val="0.6607952234447515"/>
          <c:h val="0.781641723869711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datos!$D$96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strRef>
              <c:f>datos!$C$97:$C$102</c:f>
              <c:strCache>
                <c:ptCount val="6"/>
                <c:pt idx="0">
                  <c:v>Invitaciones especiales  en el año</c:v>
                </c:pt>
                <c:pt idx="1">
                  <c:v>Talleres Inserción laboral</c:v>
                </c:pt>
                <c:pt idx="2">
                  <c:v>Reencuentros</c:v>
                </c:pt>
                <c:pt idx="3">
                  <c:v>Actividades de reclutamiento</c:v>
                </c:pt>
                <c:pt idx="4">
                  <c:v>Empresas vinculadas</c:v>
                </c:pt>
                <c:pt idx="5">
                  <c:v>Empresas en  base de datos </c:v>
                </c:pt>
              </c:strCache>
            </c:strRef>
          </c:cat>
          <c:val>
            <c:numRef>
              <c:f>datos!$D$97:$D$102</c:f>
              <c:numCache>
                <c:formatCode>General</c:formatCode>
                <c:ptCount val="6"/>
                <c:pt idx="0">
                  <c:v>21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29</c:v>
                </c:pt>
                <c:pt idx="5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9-411F-BD10-20285F16656D}"/>
            </c:ext>
          </c:extLst>
        </c:ser>
        <c:ser>
          <c:idx val="1"/>
          <c:order val="1"/>
          <c:tx>
            <c:strRef>
              <c:f>datos!$E$96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cat>
            <c:strRef>
              <c:f>datos!$C$97:$C$102</c:f>
              <c:strCache>
                <c:ptCount val="6"/>
                <c:pt idx="0">
                  <c:v>Invitaciones especiales  en el año</c:v>
                </c:pt>
                <c:pt idx="1">
                  <c:v>Talleres Inserción laboral</c:v>
                </c:pt>
                <c:pt idx="2">
                  <c:v>Reencuentros</c:v>
                </c:pt>
                <c:pt idx="3">
                  <c:v>Actividades de reclutamiento</c:v>
                </c:pt>
                <c:pt idx="4">
                  <c:v>Empresas vinculadas</c:v>
                </c:pt>
                <c:pt idx="5">
                  <c:v>Empresas en  base de datos </c:v>
                </c:pt>
              </c:strCache>
            </c:strRef>
          </c:cat>
          <c:val>
            <c:numRef>
              <c:f>datos!$E$97:$E$102</c:f>
              <c:numCache>
                <c:formatCode>General</c:formatCode>
                <c:ptCount val="6"/>
                <c:pt idx="0">
                  <c:v>21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51</c:v>
                </c:pt>
                <c:pt idx="5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69-411F-BD10-20285F166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1736251952"/>
        <c:axId val="1736255216"/>
      </c:barChart>
      <c:catAx>
        <c:axId val="173625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pPr>
            <a:endParaRPr lang="es-MX"/>
          </a:p>
        </c:txPr>
        <c:crossAx val="1736255216"/>
        <c:crosses val="autoZero"/>
        <c:auto val="1"/>
        <c:lblAlgn val="ctr"/>
        <c:lblOffset val="100"/>
        <c:noMultiLvlLbl val="0"/>
      </c:catAx>
      <c:valAx>
        <c:axId val="173625521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3625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831967842560731"/>
          <c:y val="0.84099845927606443"/>
          <c:w val="0.24715688665233101"/>
          <c:h val="5.9216277295225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7B32-D43A-428A-9034-30DFB48D8AF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75C95-F0E6-44B4-BC54-7D9BA47336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028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Solo ponerle a la gráfica las</a:t>
            </a:r>
            <a:r>
              <a:rPr lang="es-MX" baseline="0" dirty="0" smtClean="0"/>
              <a:t> etiquetas de datos para que salgan los números en cada barrita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75C95-F0E6-44B4-BC54-7D9BA47336F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24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F298C-EDD0-4CF6-9588-9A2FFA1D9758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832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0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1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979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2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17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30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6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85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13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45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92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F28-0B9F-4D91-B12E-0838602109A2}" type="datetimeFigureOut">
              <a:rPr lang="es-MX" smtClean="0"/>
              <a:t>01/02/2018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FC57-CCCA-4309-8EB7-A232CCD3B00F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007603" y="1700808"/>
            <a:ext cx="7000875" cy="26468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MX" sz="4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Vinculación y Egresados </a:t>
            </a:r>
          </a:p>
          <a:p>
            <a:pPr algn="ctr" eaLnBrk="0" hangingPunct="0">
              <a:defRPr/>
            </a:pPr>
            <a:r>
              <a:rPr lang="es-MX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Evaluación </a:t>
            </a: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anual </a:t>
            </a:r>
            <a:r>
              <a:rPr lang="es-MX" sz="32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POA 2017</a:t>
            </a:r>
            <a:endParaRPr lang="es-MX" sz="2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endParaRPr lang="es-MX" sz="3600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r>
              <a:rPr lang="es-MX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827584" y="3841304"/>
            <a:ext cx="736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Diciembre 2017</a:t>
            </a:r>
            <a:endParaRPr lang="es-MX" sz="20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62917"/>
              </p:ext>
            </p:extLst>
          </p:nvPr>
        </p:nvGraphicFramePr>
        <p:xfrm>
          <a:off x="191068" y="931575"/>
          <a:ext cx="7792871" cy="45002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9576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175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49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Impulsar el área de Desarrollo Profesional (Contacto Anáhuac)  fortaleciendo la relación con 10 empleadores Top, posicionado el Perfil del Egresado Anáhuac y el prestigio institucional.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Identificar y cultivar 10 empresas Top.</a:t>
                      </a:r>
                    </a:p>
                    <a:p>
                      <a:pPr lvl="0" algn="just">
                        <a:defRPr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lvl="0" algn="just">
                        <a:defRPr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lvl="0" algn="just"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Lanzamiento de Programa Acompañamiento Integral en conjunto con Humanidades. </a:t>
                      </a:r>
                    </a:p>
                    <a:p>
                      <a:pPr algn="l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Empresas en  base de datos bolsa de trabajo:</a:t>
                      </a: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just" defTabSz="914400" rtl="0" eaLnBrk="1" latinLnBrk="0" hangingPunct="1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115 empresas 2016 &lt; 185 empresas 2017 </a:t>
                      </a:r>
                    </a:p>
                    <a:p>
                      <a:pPr marL="0" algn="just" defTabSz="914400" rtl="0" eaLnBrk="1" latinLnBrk="0" hangingPunct="1"/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82 de vacantes publicadas 2017.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MX" sz="1800" b="0" baseline="0" dirty="0" smtClean="0">
                        <a:solidFill>
                          <a:srgbClr val="FF0000"/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 Convenio en proceso empresas Programa de talento.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Programa de acompañamiento integral en</a:t>
                      </a: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conjunto con área</a:t>
                      </a: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de Tutorías:</a:t>
                      </a: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MX" sz="1400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Plataforma de tutorías.</a:t>
                      </a:r>
                    </a:p>
                    <a:p>
                      <a:pPr marL="742950" lvl="1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Junta con tutores presentación de calendario del programa de talento y actividades del área.</a:t>
                      </a:r>
                    </a:p>
                    <a:p>
                      <a:pPr marL="742950" lvl="1" indent="-28575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Workshop Plan de vida y carrera.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237025" y="2041492"/>
            <a:ext cx="158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9933"/>
                </a:solidFill>
                <a:latin typeface="Berlin Sans FB" panose="020E0602020502020306" pitchFamily="34" charset="0"/>
              </a:rPr>
              <a:t>Crecimiento </a:t>
            </a:r>
            <a:r>
              <a:rPr lang="es-MX" sz="1600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61% </a:t>
            </a:r>
            <a:endParaRPr lang="es-MX" sz="1600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1" y="96982"/>
            <a:ext cx="3575714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Línea VI</a:t>
            </a:r>
            <a:r>
              <a:rPr lang="es-MX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. Crecimiento y </a:t>
            </a:r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desarrollo</a:t>
            </a:r>
            <a:endParaRPr lang="es-MX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11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4073"/>
              </p:ext>
            </p:extLst>
          </p:nvPr>
        </p:nvGraphicFramePr>
        <p:xfrm>
          <a:off x="202024" y="922549"/>
          <a:ext cx="8614430" cy="49325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7277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70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3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Generar y ejecutar una campaña de comunicación para dar a conocer los servicios y beneficios que se ofrecen, además de impulsar el reconocimiento y difusión del Liderazgo personal y profesional de nuestros Egresados, posicionando Generación Anáhuac y Desarrollo Profesional (Contacto Anáhuac) </a:t>
                      </a:r>
                      <a:endParaRPr lang="es-MX" sz="1400" b="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Diseñar una Campaña de comunicación e Identidad interna y externa como parte de las actividades del programa Generación Anáhuac y Desarrollo Profesional Anáhuac.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Página web de Egresados.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Plataforma de bolsa de trabajo en línea, </a:t>
                      </a:r>
                      <a:r>
                        <a:rPr lang="es-MX" sz="140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Universia</a:t>
                      </a: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operando.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 Capsulas testimoniales de egresados.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Video testimonial  Encuentro de Derecho.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Video testimonial Encuentro de Negocios.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Video testimonial Encuentro Ingeniería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Video testimonial toma de protesta Comité de egresados.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Video </a:t>
                      </a:r>
                      <a:r>
                        <a:rPr lang="es-MX" sz="140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tips</a:t>
                      </a: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Taller inserción  laboral con  </a:t>
                      </a:r>
                      <a:r>
                        <a:rPr lang="es-MX" sz="140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Universia</a:t>
                      </a: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Boletín Generación Anáhuac de cierre de año (todas las participaciones de egresados durante el año).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453" r="15618" b="9134"/>
          <a:stretch/>
        </p:blipFill>
        <p:spPr>
          <a:xfrm>
            <a:off x="365330" y="861267"/>
            <a:ext cx="4993171" cy="34043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8805" t="9471" r="9347" b="11191"/>
          <a:stretch/>
        </p:blipFill>
        <p:spPr>
          <a:xfrm>
            <a:off x="4650927" y="4036990"/>
            <a:ext cx="4414147" cy="24056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47916" y="2788274"/>
            <a:ext cx="4161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Video tips Taller inserción  laboral </a:t>
            </a:r>
          </a:p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Pamela Herrera </a:t>
            </a:r>
          </a:p>
          <a:p>
            <a:pPr algn="ctr"/>
            <a:r>
              <a:rPr lang="es-ES" dirty="0">
                <a:solidFill>
                  <a:srgbClr val="FF9933"/>
                </a:solidFill>
                <a:latin typeface="Berlin Sans FB" panose="020E0602020502020306" pitchFamily="34" charset="0"/>
              </a:rPr>
              <a:t>Gerente de Empleo y MKT Online de Universia </a:t>
            </a:r>
            <a:r>
              <a:rPr lang="es-ES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México.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75916" y="1199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Plataforma de bolsa de trabajo </a:t>
            </a:r>
          </a:p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Universia / Trabajando.com</a:t>
            </a:r>
          </a:p>
        </p:txBody>
      </p:sp>
    </p:spTree>
    <p:extLst>
      <p:ext uri="{BB962C8B-B14F-4D97-AF65-F5344CB8AC3E}">
        <p14:creationId xmlns:p14="http://schemas.microsoft.com/office/powerpoint/2010/main" val="3680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1575"/>
              </p:ext>
            </p:extLst>
          </p:nvPr>
        </p:nvGraphicFramePr>
        <p:xfrm>
          <a:off x="899592" y="1844824"/>
          <a:ext cx="7272809" cy="19556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Actividades realizadas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Fecha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Impacto (asistentes, número de ejecuciones, mercado alcanzado, etc.)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Reunión Egresados y Empleadores Acreditación</a:t>
                      </a: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CONAET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Octubre 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Egresados</a:t>
                      </a:r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11</a:t>
                      </a:r>
                    </a:p>
                    <a:p>
                      <a:pPr algn="ctr"/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Empleados 12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17 CuadroTexto"/>
          <p:cNvSpPr txBox="1"/>
          <p:nvPr/>
        </p:nvSpPr>
        <p:spPr>
          <a:xfrm>
            <a:off x="225079" y="699622"/>
            <a:ext cx="7000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Logros/actividades adicionales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22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162150" y="2847028"/>
            <a:ext cx="7000875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MX" sz="4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PENDIENTES 2017</a:t>
            </a: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r>
              <a:rPr lang="es-MX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2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98833"/>
              </p:ext>
            </p:extLst>
          </p:nvPr>
        </p:nvGraphicFramePr>
        <p:xfrm>
          <a:off x="899592" y="1844824"/>
          <a:ext cx="7272809" cy="30224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Resultado</a:t>
                      </a:r>
                      <a:r>
                        <a:rPr lang="es-MX" b="0" baseline="0" dirty="0" smtClean="0">
                          <a:latin typeface="Berlin Sans FB" panose="020E0602020502020306" pitchFamily="34" charset="0"/>
                        </a:rPr>
                        <a:t> o Medio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Comentarios/Justificación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Fecha en que se va a concretar (2018)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41">
                <a:tc>
                  <a:txBody>
                    <a:bodyPr/>
                    <a:lstStyle/>
                    <a:p>
                      <a:pPr algn="ctr"/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Generar y ejecutar una campaña de comunicación para dar a conocer los servicios y beneficios Generación Anáhuac y Desarrollo Profesional (Contacto Anáhuac</a:t>
                      </a:r>
                      <a:endParaRPr lang="es-MX" sz="14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Por retraso en liberación de portal de</a:t>
                      </a:r>
                      <a:r>
                        <a:rPr lang="es-MX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bolsa de trabajo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Enero 2018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17 CuadroTexto"/>
          <p:cNvSpPr txBox="1"/>
          <p:nvPr/>
        </p:nvSpPr>
        <p:spPr>
          <a:xfrm>
            <a:off x="225079" y="699622"/>
            <a:ext cx="7000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Resultados pendientes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7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51307" y="367105"/>
            <a:ext cx="70008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Cierre POA 2017</a:t>
            </a:r>
          </a:p>
        </p:txBody>
      </p:sp>
      <p:graphicFrame>
        <p:nvGraphicFramePr>
          <p:cNvPr id="5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48637"/>
              </p:ext>
            </p:extLst>
          </p:nvPr>
        </p:nvGraphicFramePr>
        <p:xfrm>
          <a:off x="1803236" y="2022863"/>
          <a:ext cx="5457260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Línea estratégica 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latin typeface="Berlin Sans FB" panose="020E0602020502020306" pitchFamily="34" charset="0"/>
                        </a:rPr>
                        <a:t>Porcentaje promedio</a:t>
                      </a:r>
                      <a:r>
                        <a:rPr lang="es-MX" b="0" baseline="0" dirty="0" smtClean="0">
                          <a:latin typeface="Berlin Sans FB" panose="020E0602020502020306" pitchFamily="34" charset="0"/>
                        </a:rPr>
                        <a:t> alcanzado a Junio</a:t>
                      </a:r>
                      <a:endParaRPr lang="es-MX" b="0" dirty="0"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VI. Crecimiento y desarrollo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75%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3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TOTAL</a:t>
                      </a:r>
                      <a:endParaRPr lang="es-MX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75%</a:t>
                      </a:r>
                      <a:endParaRPr lang="es-MX" sz="20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08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7 CuadroTexto"/>
          <p:cNvSpPr txBox="1"/>
          <p:nvPr/>
        </p:nvSpPr>
        <p:spPr>
          <a:xfrm>
            <a:off x="145140" y="375806"/>
            <a:ext cx="7000875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Impactos y crecimiento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eaLnBrk="0" hangingPunct="0">
              <a:defRPr/>
            </a:pPr>
            <a:r>
              <a:rPr lang="es-MX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2016 vs 2017</a:t>
            </a:r>
            <a:endParaRPr lang="es-MX" sz="3200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5732061" y="3312855"/>
          <a:ext cx="3201811" cy="1769816"/>
        </p:xfrm>
        <a:graphic>
          <a:graphicData uri="http://schemas.openxmlformats.org/drawingml/2006/table">
            <a:tbl>
              <a:tblPr/>
              <a:tblGrid>
                <a:gridCol w="212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7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Invitaciones especiales </a:t>
                      </a:r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en </a:t>
                      </a:r>
                      <a:r>
                        <a:rPr lang="es-MX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el año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21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Talleres Inserción laboral</a:t>
                      </a:r>
                      <a:endParaRPr lang="es-MX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50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Reencuentros</a:t>
                      </a:r>
                      <a:endParaRPr lang="es-MX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50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22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Actividades de reclutamiento</a:t>
                      </a:r>
                      <a:endParaRPr lang="es-MX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140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Empresas vinculadas</a:t>
                      </a:r>
                      <a:endParaRPr lang="es-MX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29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51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22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Empresas en  base de datos </a:t>
                      </a:r>
                      <a:endParaRPr lang="es-MX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115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185</a:t>
                      </a:r>
                      <a:endParaRPr lang="es-MX" sz="11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50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Berlin Sans FB" panose="020E0602020502020306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b="0" i="0" u="none" strike="noStrike" dirty="0">
                          <a:solidFill>
                            <a:srgbClr val="843C0C"/>
                          </a:solidFill>
                          <a:effectLst/>
                          <a:latin typeface="Berlin Sans FB" panose="020E0602020502020306" pitchFamily="34" charset="0"/>
                        </a:rPr>
                        <a:t>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375311" y="2511195"/>
            <a:ext cx="216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Crecimiento</a:t>
            </a:r>
          </a:p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99%</a:t>
            </a:r>
            <a:endParaRPr lang="es-MX" sz="2000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214342" y="1433977"/>
          <a:ext cx="6270151" cy="547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013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1162150" y="2847028"/>
            <a:ext cx="7000875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s-MX" sz="4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LOGROS 2017</a:t>
            </a: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endParaRPr lang="es-MX" sz="160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rlin Sans FB" pitchFamily="34" charset="0"/>
              <a:ea typeface="ＭＳ Ｐゴシック"/>
              <a:cs typeface="ＭＳ Ｐゴシック"/>
            </a:endParaRPr>
          </a:p>
          <a:p>
            <a:pPr algn="ctr" eaLnBrk="0" hangingPunct="0">
              <a:defRPr/>
            </a:pPr>
            <a:r>
              <a:rPr lang="es-MX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rlin Sans FB" pitchFamily="34" charset="0"/>
                <a:ea typeface="ＭＳ Ｐゴシック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44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1" y="96982"/>
            <a:ext cx="3575714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Línea VI</a:t>
            </a:r>
            <a:r>
              <a:rPr lang="es-MX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. Crecimiento y </a:t>
            </a:r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desarrollo</a:t>
            </a:r>
            <a:endParaRPr lang="es-MX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4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43623"/>
              </p:ext>
            </p:extLst>
          </p:nvPr>
        </p:nvGraphicFramePr>
        <p:xfrm>
          <a:off x="183402" y="888184"/>
          <a:ext cx="8646698" cy="5458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5337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22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Medios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Impacto/</a:t>
                      </a:r>
                      <a:r>
                        <a:rPr lang="es-MX" sz="1600" b="0" baseline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 crecimiento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34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Estructurar el área de Egresados y Desarrollo profesional (Contacto Anáhuac) contando con indicadores pertinentes. (55%)</a:t>
                      </a: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Diseñar y operar el Programa de seguimiento a Egresados.</a:t>
                      </a: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Actualización de datos.</a:t>
                      </a: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Definir y operar el Plan de vinculación con Egresados en conjunto con la Academia.</a:t>
                      </a: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 defTabSz="914400" rtl="0" eaLnBrk="1" latinLnBrk="0" hangingPunct="1">
                        <a:buFont typeface="+mj-lt"/>
                        <a:buAutoNum type="arabicPeriod"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Programa generado y en operación.</a:t>
                      </a:r>
                    </a:p>
                    <a:p>
                      <a:pPr marL="0" indent="0" algn="just" defTabSz="914400" rtl="0" eaLnBrk="1" latinLnBrk="0" hangingPunct="1">
                        <a:buFont typeface="+mj-lt"/>
                        <a:buNone/>
                      </a:pPr>
                      <a:endParaRPr lang="es-MX" sz="1400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Font typeface="+mj-lt"/>
                        <a:buNone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*Encuesta electrónica resultados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inmediatos para reporte.,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requisito firma en formato de actualización en servicios escolares.</a:t>
                      </a:r>
                      <a:endParaRPr lang="es-MX" sz="140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Actualización de base de datos </a:t>
                      </a:r>
                      <a:r>
                        <a:rPr lang="es-MX" sz="16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es-MX" sz="16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75%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s-MX" sz="160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Datos de empleo: 60% a 77%  (362 a 470).</a:t>
                      </a:r>
                    </a:p>
                    <a:p>
                      <a:pPr marL="45720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MX" sz="140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MX" sz="140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Dirección y datos generales: 46% a 77% (278 a 470).</a:t>
                      </a:r>
                    </a:p>
                    <a:p>
                      <a:pPr marL="914400" lvl="2" indent="0" algn="just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endParaRPr lang="es-MX" sz="1400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914400" lvl="2" indent="0" algn="just">
                        <a:lnSpc>
                          <a:spcPct val="115000"/>
                        </a:lnSpc>
                        <a:buFont typeface="Symbol" panose="05050102010706020507" pitchFamily="18" charset="2"/>
                        <a:buNone/>
                      </a:pPr>
                      <a:endParaRPr lang="es-MX" sz="1400" kern="120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Encuentros por Escuela: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Escuela de Negocios: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Desayuno Encuentro de Egresados (enero-julio)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30 egresados.</a:t>
                      </a: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Escuela de Derecho: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Encuentro de Egresados (agosto-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diciembre) </a:t>
                      </a: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20 egresados.</a:t>
                      </a: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endParaRPr lang="es-MX" sz="1400" b="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latinLnBrk="0" hangingPunct="1">
                        <a:buFontTx/>
                        <a:buNone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Escuela de Ingeniería:</a:t>
                      </a:r>
                      <a:r>
                        <a:rPr lang="es-MX" sz="1400" b="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Desayuno Encuentro de Egresados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(agosto-</a:t>
                      </a:r>
                      <a:r>
                        <a:rPr lang="es-MX" sz="1400" kern="1200" baseline="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diciembre)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901774" y="3310985"/>
            <a:ext cx="241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Crecimiento del  30%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970014" y="3944253"/>
            <a:ext cx="241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Crecimiento del 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69%</a:t>
            </a:r>
            <a:endParaRPr lang="es-MX" sz="16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4" b="19339"/>
          <a:stretch/>
        </p:blipFill>
        <p:spPr>
          <a:xfrm>
            <a:off x="190439" y="1029348"/>
            <a:ext cx="8503999" cy="23195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2588" y="625791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Desayuno Encuentro Escuela de Negocios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9824" t="28054" r="26906" b="34538"/>
          <a:stretch/>
        </p:blipFill>
        <p:spPr>
          <a:xfrm>
            <a:off x="2720349" y="3978217"/>
            <a:ext cx="6259877" cy="247003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0439" y="3622533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9933"/>
                </a:solidFill>
                <a:latin typeface="Berlin Sans FB" panose="020E0602020502020306" pitchFamily="34" charset="0"/>
              </a:rPr>
              <a:t>Desayuno Encuentro Escuela de </a:t>
            </a:r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Derecho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69106"/>
              </p:ext>
            </p:extLst>
          </p:nvPr>
        </p:nvGraphicFramePr>
        <p:xfrm>
          <a:off x="318047" y="859559"/>
          <a:ext cx="8020735" cy="50362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3836">
                  <a:extLst>
                    <a:ext uri="{9D8B030D-6E8A-4147-A177-3AD203B41FA5}">
                      <a16:colId xmlns:a16="http://schemas.microsoft.com/office/drawing/2014/main" val="1695331548"/>
                    </a:ext>
                  </a:extLst>
                </a:gridCol>
                <a:gridCol w="204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5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0" kern="120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latin typeface="Berlin Sans FB" panose="020E0602020502020306" pitchFamily="34" charset="0"/>
                        </a:rPr>
                        <a:t>Actividades</a:t>
                      </a:r>
                      <a:endParaRPr lang="es-MX" sz="1600" b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 smtClean="0">
                          <a:solidFill>
                            <a:schemeClr val="lt1"/>
                          </a:solidFill>
                          <a:latin typeface="Berlin Sans FB" panose="020E0602020502020306" pitchFamily="34" charset="0"/>
                        </a:rPr>
                        <a:t>Impacto</a:t>
                      </a:r>
                      <a:endParaRPr lang="es-MX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73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Fortalecer y posicionar el programa de beneficios "5 formas de seguir siendo Anáhuac", por medio de un plan de actividades semestral.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1. Generar 1 comité encabezado por Líderes Egresados para formar la Red de egresados Anáhuac.</a:t>
                      </a:r>
                    </a:p>
                    <a:p>
                      <a:pPr algn="just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just"/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2. Realizar 3 actividades al semestre del  programa “5 formas de seguir siendo Anáhuac” para posicionar el programa</a:t>
                      </a: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Comité de Egresados.</a:t>
                      </a:r>
                      <a:r>
                        <a:rPr lang="es-MX" sz="1400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0" kern="1200" dirty="0" smtClean="0">
                          <a:solidFill>
                            <a:srgbClr val="FF9933"/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(Plan de actividades y evento de lanzamiento abril 2018).</a:t>
                      </a: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s-MX" sz="1400" b="0" kern="1200" dirty="0" smtClean="0">
                        <a:solidFill>
                          <a:srgbClr val="FF9933"/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Taller de Inserción Laboral</a:t>
                      </a:r>
                      <a:r>
                        <a:rPr lang="es-MX" sz="14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201760: 25 alumnos.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30</a:t>
                      </a:r>
                      <a:r>
                        <a:rPr lang="es-MX" sz="14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alumnos 2016 &lt;</a:t>
                      </a:r>
                      <a:r>
                        <a:rPr lang="es-MX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50 alumnos 2017</a:t>
                      </a:r>
                      <a:r>
                        <a:rPr lang="es-MX" sz="14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Actividades de reclutamiento (Feria de reclutamiento, Reclutamiento en campus) </a:t>
                      </a:r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 31 Alumnos por egresar  &lt; 140  Alumnos por egresar.</a:t>
                      </a:r>
                    </a:p>
                    <a:p>
                      <a:pPr algn="just"/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just"/>
                      <a:endParaRPr lang="es-MX" sz="1400" b="0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just"/>
                      <a:r>
                        <a:rPr lang="es-MX" sz="1400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</a:rPr>
                        <a:t>29 empresas vinculadas 2016 &lt; 51 empresas vinculadas 2017.</a:t>
                      </a:r>
                    </a:p>
                    <a:p>
                      <a:pPr algn="just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algn="just"/>
                      <a:endParaRPr lang="es-MX" sz="14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</a:endParaRPr>
                    </a:p>
                    <a:p>
                      <a:pPr marL="285750" indent="-285750" algn="just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s-MX" sz="140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21 Invitaciones especiales egresados 2017.</a:t>
                      </a:r>
                    </a:p>
                    <a:p>
                      <a:pPr marL="0" indent="0" algn="just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s-MX" sz="1400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-1" y="96982"/>
            <a:ext cx="3575714" cy="5403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Línea VI</a:t>
            </a:r>
            <a:r>
              <a:rPr lang="es-MX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. Crecimiento y </a:t>
            </a:r>
            <a:r>
              <a:rPr lang="es-MX" sz="16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desarrollo</a:t>
            </a:r>
            <a:endParaRPr lang="es-MX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755642" y="2377129"/>
            <a:ext cx="158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9933"/>
                </a:solidFill>
                <a:latin typeface="Berlin Sans FB" panose="020E0602020502020306" pitchFamily="34" charset="0"/>
              </a:rPr>
              <a:t>Crecimiento </a:t>
            </a:r>
            <a:r>
              <a:rPr lang="es-MX" sz="1600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67%</a:t>
            </a:r>
            <a:endParaRPr lang="es-MX" sz="1600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55642" y="4696256"/>
            <a:ext cx="158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9933"/>
                </a:solidFill>
                <a:latin typeface="Berlin Sans FB" panose="020E0602020502020306" pitchFamily="34" charset="0"/>
              </a:rPr>
              <a:t>Crecimiento </a:t>
            </a:r>
            <a:r>
              <a:rPr lang="es-MX" sz="1600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76%</a:t>
            </a:r>
            <a:endParaRPr lang="es-MX" sz="1600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"/>
          <a:stretch/>
        </p:blipFill>
        <p:spPr>
          <a:xfrm>
            <a:off x="5159901" y="1038558"/>
            <a:ext cx="3494714" cy="25703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5"/>
          <a:stretch/>
        </p:blipFill>
        <p:spPr>
          <a:xfrm>
            <a:off x="340943" y="3964701"/>
            <a:ext cx="4094580" cy="24549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7" y="3978216"/>
            <a:ext cx="3412783" cy="25595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18537" t="23125" r="23943" b="20876"/>
          <a:stretch/>
        </p:blipFill>
        <p:spPr>
          <a:xfrm>
            <a:off x="113192" y="757695"/>
            <a:ext cx="4768947" cy="26103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187904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Toma de protesta Comité de Egresados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-57280" y="3608884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Bienvenida a Generación Anáhuac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435523" y="3608884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Emprende Anáhuac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r="18305" b="10300"/>
          <a:stretch/>
        </p:blipFill>
        <p:spPr>
          <a:xfrm>
            <a:off x="4217036" y="627799"/>
            <a:ext cx="4230807" cy="27318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"/>
          <a:stretch/>
        </p:blipFill>
        <p:spPr>
          <a:xfrm>
            <a:off x="4176215" y="3636242"/>
            <a:ext cx="4312450" cy="29237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1" y="1080450"/>
            <a:ext cx="3418764" cy="45583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338891" y="3266910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Feria de Reclutamiento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218487" y="572810"/>
            <a:ext cx="443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9933"/>
                </a:solidFill>
                <a:latin typeface="Berlin Sans FB" panose="020E0602020502020306" pitchFamily="34" charset="0"/>
              </a:rPr>
              <a:t>Reclutamiento en Campus</a:t>
            </a:r>
            <a:endParaRPr lang="es-MX" dirty="0">
              <a:solidFill>
                <a:srgbClr val="FF9933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3052</TotalTime>
  <Words>824</Words>
  <Application>Microsoft Office PowerPoint</Application>
  <PresentationFormat>Presentación en pantalla (4:3)</PresentationFormat>
  <Paragraphs>173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Berlin Sans FB</vt:lpstr>
      <vt:lpstr>Calibri</vt:lpstr>
      <vt:lpstr>Calibri Light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 Com Interna</dc:creator>
  <cp:lastModifiedBy>@anahuacpuebla.edu</cp:lastModifiedBy>
  <cp:revision>72</cp:revision>
  <dcterms:created xsi:type="dcterms:W3CDTF">2015-09-28T22:15:27Z</dcterms:created>
  <dcterms:modified xsi:type="dcterms:W3CDTF">2018-02-01T10:05:38Z</dcterms:modified>
</cp:coreProperties>
</file>