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19C62"/>
    <a:srgbClr val="A5A5A5"/>
    <a:srgbClr val="979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707" autoAdjust="0"/>
  </p:normalViewPr>
  <p:slideViewPr>
    <p:cSldViewPr snapToGrid="0">
      <p:cViewPr varScale="1">
        <p:scale>
          <a:sx n="106" d="100"/>
          <a:sy n="106" d="100"/>
        </p:scale>
        <p:origin x="1716" y="114"/>
      </p:cViewPr>
      <p:guideLst>
        <p:guide orient="horz" pos="331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0D1-7C2C-4AF6-AB46-7C1F7F845880}" type="datetimeFigureOut">
              <a:rPr lang="es-MX" smtClean="0"/>
              <a:t>29/11/2017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452F-1D8B-4428-BFC4-5357429023D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172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0D1-7C2C-4AF6-AB46-7C1F7F845880}" type="datetimeFigureOut">
              <a:rPr lang="es-MX" smtClean="0"/>
              <a:t>29/11/2017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452F-1D8B-4428-BFC4-5357429023D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606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0D1-7C2C-4AF6-AB46-7C1F7F845880}" type="datetimeFigureOut">
              <a:rPr lang="es-MX" smtClean="0"/>
              <a:t>29/11/2017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452F-1D8B-4428-BFC4-5357429023D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721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0D1-7C2C-4AF6-AB46-7C1F7F845880}" type="datetimeFigureOut">
              <a:rPr lang="es-MX" smtClean="0"/>
              <a:t>29/11/2017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452F-1D8B-4428-BFC4-5357429023D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666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0D1-7C2C-4AF6-AB46-7C1F7F845880}" type="datetimeFigureOut">
              <a:rPr lang="es-MX" smtClean="0"/>
              <a:t>29/11/2017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452F-1D8B-4428-BFC4-5357429023D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646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0D1-7C2C-4AF6-AB46-7C1F7F845880}" type="datetimeFigureOut">
              <a:rPr lang="es-MX" smtClean="0"/>
              <a:t>29/11/2017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452F-1D8B-4428-BFC4-5357429023D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614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0D1-7C2C-4AF6-AB46-7C1F7F845880}" type="datetimeFigureOut">
              <a:rPr lang="es-MX" smtClean="0"/>
              <a:t>29/11/2017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452F-1D8B-4428-BFC4-5357429023D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970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0D1-7C2C-4AF6-AB46-7C1F7F845880}" type="datetimeFigureOut">
              <a:rPr lang="es-MX" smtClean="0"/>
              <a:t>29/11/2017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452F-1D8B-4428-BFC4-5357429023D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821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0D1-7C2C-4AF6-AB46-7C1F7F845880}" type="datetimeFigureOut">
              <a:rPr lang="es-MX" smtClean="0"/>
              <a:t>29/11/2017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452F-1D8B-4428-BFC4-5357429023D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502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0D1-7C2C-4AF6-AB46-7C1F7F845880}" type="datetimeFigureOut">
              <a:rPr lang="es-MX" smtClean="0"/>
              <a:t>29/11/2017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452F-1D8B-4428-BFC4-5357429023D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3999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0D1-7C2C-4AF6-AB46-7C1F7F845880}" type="datetimeFigureOut">
              <a:rPr lang="es-MX" smtClean="0"/>
              <a:t>29/11/2017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452F-1D8B-4428-BFC4-5357429023D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955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720D1-7C2C-4AF6-AB46-7C1F7F845880}" type="datetimeFigureOut">
              <a:rPr lang="es-MX" smtClean="0"/>
              <a:t>29/11/2017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F452F-1D8B-4428-BFC4-5357429023D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162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18405"/>
            <a:ext cx="9144000" cy="2387600"/>
          </a:xfrm>
        </p:spPr>
        <p:txBody>
          <a:bodyPr>
            <a:normAutofit/>
          </a:bodyPr>
          <a:lstStyle/>
          <a:p>
            <a:r>
              <a:rPr lang="es-MX" sz="4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Internacionalización 2018</a:t>
            </a:r>
            <a:br>
              <a:rPr lang="es-MX" sz="4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4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Escuela </a:t>
            </a:r>
            <a:r>
              <a:rPr lang="es-MX" sz="4900" b="1" dirty="0" smtClean="0"/>
              <a:t>de</a:t>
            </a:r>
            <a:r>
              <a:rPr lang="es-MX" sz="4900" b="1" dirty="0" smtClean="0">
                <a:solidFill>
                  <a:srgbClr val="FF0000"/>
                </a:solidFill>
              </a:rPr>
              <a:t> </a:t>
            </a:r>
            <a:r>
              <a:rPr lang="es-MX" sz="4900" b="1" dirty="0" smtClean="0"/>
              <a:t>Diseño </a:t>
            </a:r>
            <a:r>
              <a:rPr lang="es-MX" sz="4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4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MX" sz="4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135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26418" y="1332836"/>
            <a:ext cx="7772400" cy="1470025"/>
          </a:xfrm>
        </p:spPr>
        <p:txBody>
          <a:bodyPr>
            <a:normAutofit/>
          </a:bodyPr>
          <a:lstStyle/>
          <a:p>
            <a:pPr algn="just"/>
            <a:r>
              <a:rPr lang="es-MX" sz="2700" dirty="0" smtClean="0"/>
              <a:t>9.- Realizar un viaje de estudios internacional anual para los alumnos de licenciatura.</a:t>
            </a:r>
            <a:endParaRPr lang="es-MX" sz="2700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054711"/>
              </p:ext>
            </p:extLst>
          </p:nvPr>
        </p:nvGraphicFramePr>
        <p:xfrm>
          <a:off x="626418" y="2898395"/>
          <a:ext cx="7886700" cy="31256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xmlns="" val="110060377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xmlns="" val="3272372468"/>
                    </a:ext>
                  </a:extLst>
                </a:gridCol>
              </a:tblGrid>
              <a:tr h="436470">
                <a:tc>
                  <a:txBody>
                    <a:bodyPr/>
                    <a:lstStyle/>
                    <a:p>
                      <a:r>
                        <a:rPr lang="es-MX" dirty="0" smtClean="0"/>
                        <a:t>Logro </a:t>
                      </a:r>
                      <a:r>
                        <a:rPr lang="es-MX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Meta </a:t>
                      </a:r>
                      <a:r>
                        <a:rPr lang="es-MX" dirty="0"/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7064877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Por</a:t>
                      </a:r>
                      <a:r>
                        <a:rPr lang="es-MX" sz="1400" baseline="0" dirty="0" smtClean="0"/>
                        <a:t> las características de nuestros alumnos, no se ha podido concretar un viaje de estudios internacional.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Se pretende tener nuestro primer viaje internacional en</a:t>
                      </a:r>
                      <a:r>
                        <a:rPr lang="es-MX" sz="1400" baseline="0" dirty="0" smtClean="0"/>
                        <a:t> el periodo de 201860 con dos opciones: 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0721934"/>
                  </a:ext>
                </a:extLst>
              </a:tr>
              <a:tr h="494611">
                <a:tc>
                  <a:txBody>
                    <a:bodyPr/>
                    <a:lstStyle/>
                    <a:p>
                      <a:r>
                        <a:rPr lang="es-MX" u="sng" dirty="0" smtClean="0">
                          <a:solidFill>
                            <a:schemeClr val="bg1"/>
                          </a:solidFill>
                        </a:rPr>
                        <a:t>Acciones Realizadas </a:t>
                      </a:r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2017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u="sng" dirty="0" smtClean="0">
                          <a:solidFill>
                            <a:schemeClr val="bg1"/>
                          </a:solidFill>
                        </a:rPr>
                        <a:t>Acciones Por</a:t>
                      </a:r>
                      <a:r>
                        <a:rPr lang="es-MX" u="sng" baseline="0" dirty="0" smtClean="0">
                          <a:solidFill>
                            <a:schemeClr val="bg1"/>
                          </a:solidFill>
                        </a:rPr>
                        <a:t> Realizar</a:t>
                      </a:r>
                      <a:r>
                        <a:rPr lang="es-MX" u="sng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2018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5899419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Se hizo una convocatoria que no prospero por el poco tiempo de planificación.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Colombia, para aprovechar el acuerdo</a:t>
                      </a:r>
                      <a:r>
                        <a:rPr lang="es-MX" sz="1400" baseline="0" dirty="0" smtClean="0"/>
                        <a:t> con al Universidad Pontifica Bolivariana de Medellín. 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3457240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Estados Unidos, New York,</a:t>
                      </a:r>
                      <a:r>
                        <a:rPr lang="es-MX" sz="1400" baseline="0" dirty="0" smtClean="0"/>
                        <a:t> para visitar dos de los mas importantes despachos de publicidad en estados unidos y el mundo (</a:t>
                      </a:r>
                      <a:r>
                        <a:rPr lang="en-US" sz="1400" baseline="0" dirty="0" smtClean="0"/>
                        <a:t>Ogilvy &amp; Mather y BBDO Worldwide)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3986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8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0718" y="759630"/>
            <a:ext cx="7772400" cy="1470025"/>
          </a:xfrm>
        </p:spPr>
        <p:txBody>
          <a:bodyPr>
            <a:normAutofit fontScale="90000"/>
          </a:bodyPr>
          <a:lstStyle/>
          <a:p>
            <a:pPr algn="just"/>
            <a:r>
              <a:rPr lang="es-MX" sz="3000" dirty="0" smtClean="0"/>
              <a:t>10.- Organizar un programa de verano de carácter internacional, con valor curricular si es posible, para alumnos de licenciatura o para el público en general.</a:t>
            </a:r>
            <a:endParaRPr lang="es-MX" sz="3000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026882"/>
              </p:ext>
            </p:extLst>
          </p:nvPr>
        </p:nvGraphicFramePr>
        <p:xfrm>
          <a:off x="626418" y="2656765"/>
          <a:ext cx="7886700" cy="21807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xmlns="" val="110060377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xmlns="" val="3272372468"/>
                    </a:ext>
                  </a:extLst>
                </a:gridCol>
              </a:tblGrid>
              <a:tr h="436470">
                <a:tc>
                  <a:txBody>
                    <a:bodyPr/>
                    <a:lstStyle/>
                    <a:p>
                      <a:r>
                        <a:rPr lang="es-MX" dirty="0" smtClean="0"/>
                        <a:t>Logro </a:t>
                      </a:r>
                      <a:r>
                        <a:rPr lang="es-MX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Meta </a:t>
                      </a:r>
                      <a:r>
                        <a:rPr lang="es-MX" dirty="0"/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7064877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Se hizo el andamiaje para lograr esta meta en 2018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Concluir</a:t>
                      </a:r>
                      <a:r>
                        <a:rPr lang="es-MX" sz="1400" baseline="0" dirty="0" smtClean="0"/>
                        <a:t> con el acuerdo con SCAD y su proceso de convenio de intercambio de profesores. 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0721934"/>
                  </a:ext>
                </a:extLst>
              </a:tr>
              <a:tr h="494611">
                <a:tc>
                  <a:txBody>
                    <a:bodyPr/>
                    <a:lstStyle/>
                    <a:p>
                      <a:r>
                        <a:rPr lang="es-MX" u="sng" dirty="0" smtClean="0">
                          <a:solidFill>
                            <a:schemeClr val="bg1"/>
                          </a:solidFill>
                        </a:rPr>
                        <a:t>Acciones Realizadas </a:t>
                      </a:r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2017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u="sng" dirty="0" smtClean="0">
                          <a:solidFill>
                            <a:schemeClr val="bg1"/>
                          </a:solidFill>
                        </a:rPr>
                        <a:t>Acciones Por</a:t>
                      </a:r>
                      <a:r>
                        <a:rPr lang="es-MX" u="sng" baseline="0" dirty="0" smtClean="0">
                          <a:solidFill>
                            <a:schemeClr val="bg1"/>
                          </a:solidFill>
                        </a:rPr>
                        <a:t> Realizar</a:t>
                      </a:r>
                      <a:r>
                        <a:rPr lang="es-MX" u="sng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2018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5899419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Se sigue trabajando con el acuerdo con la Universidad SCAD de Estados</a:t>
                      </a:r>
                      <a:r>
                        <a:rPr lang="es-MX" sz="1400" baseline="0" dirty="0" smtClean="0"/>
                        <a:t> Unidos para que vengan a impartir el curso de verano parra ACISS</a:t>
                      </a:r>
                      <a:endParaRPr lang="es-MX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Cerrar la negociación</a:t>
                      </a:r>
                      <a:r>
                        <a:rPr lang="es-MX" sz="1400" baseline="0" dirty="0" smtClean="0"/>
                        <a:t> sobre su curso de ilustración e historieta para verano de 2018.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3457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95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55027" y="736103"/>
            <a:ext cx="7128792" cy="1470025"/>
          </a:xfrm>
        </p:spPr>
        <p:txBody>
          <a:bodyPr>
            <a:normAutofit fontScale="90000"/>
          </a:bodyPr>
          <a:lstStyle/>
          <a:p>
            <a:pPr algn="just"/>
            <a:r>
              <a:rPr lang="es-MX" sz="3000" dirty="0" smtClean="0"/>
              <a:t>1.- Incrementar el propio alumnado internacional de cada licenciatura, trabajando en conjunto con APREU para lograrlo.</a:t>
            </a:r>
            <a:endParaRPr lang="es-MX" sz="3000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155178"/>
              </p:ext>
            </p:extLst>
          </p:nvPr>
        </p:nvGraphicFramePr>
        <p:xfrm>
          <a:off x="780789" y="2438401"/>
          <a:ext cx="7886700" cy="40705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xmlns="" val="110060377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xmlns="" val="3272372468"/>
                    </a:ext>
                  </a:extLst>
                </a:gridCol>
              </a:tblGrid>
              <a:tr h="436470">
                <a:tc>
                  <a:txBody>
                    <a:bodyPr/>
                    <a:lstStyle/>
                    <a:p>
                      <a:r>
                        <a:rPr lang="es-MX" dirty="0" smtClean="0"/>
                        <a:t>Logro </a:t>
                      </a:r>
                      <a:r>
                        <a:rPr lang="es-MX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Meta </a:t>
                      </a:r>
                      <a:r>
                        <a:rPr lang="es-MX" dirty="0"/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7064877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En 2016</a:t>
                      </a:r>
                      <a:r>
                        <a:rPr lang="es-MX" sz="1400" baseline="0" dirty="0" smtClean="0"/>
                        <a:t> se contaba con una alumna internacional de nacionalidad española.</a:t>
                      </a:r>
                    </a:p>
                    <a:p>
                      <a:r>
                        <a:rPr lang="es-MX" sz="1400" baseline="0" dirty="0" smtClean="0"/>
                        <a:t>Actualmente contamos con tres alumnas foráneas, una alumna de España y dos de república dominicana con lo que se cumplió la meta de aumento de matricula internacional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En 2018 se espera llegar a 6 alumnos internacionales,</a:t>
                      </a:r>
                      <a:r>
                        <a:rPr lang="es-MX" sz="1400" baseline="0" dirty="0" smtClean="0"/>
                        <a:t> lo que representaría un 10% promedio de la matrícula total de la escuela de diseño. </a:t>
                      </a:r>
                      <a:endParaRPr lang="es-MX" sz="1400" dirty="0" smtClean="0"/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0721934"/>
                  </a:ext>
                </a:extLst>
              </a:tr>
              <a:tr h="494611">
                <a:tc>
                  <a:txBody>
                    <a:bodyPr/>
                    <a:lstStyle/>
                    <a:p>
                      <a:r>
                        <a:rPr lang="es-MX" u="sng" dirty="0" smtClean="0">
                          <a:solidFill>
                            <a:schemeClr val="bg1"/>
                          </a:solidFill>
                        </a:rPr>
                        <a:t>Acciones Realizadas </a:t>
                      </a:r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2017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u="sng" dirty="0" smtClean="0">
                          <a:solidFill>
                            <a:schemeClr val="bg1"/>
                          </a:solidFill>
                        </a:rPr>
                        <a:t>Acciones Por</a:t>
                      </a:r>
                      <a:r>
                        <a:rPr lang="es-MX" u="sng" baseline="0" dirty="0" smtClean="0">
                          <a:solidFill>
                            <a:schemeClr val="bg1"/>
                          </a:solidFill>
                        </a:rPr>
                        <a:t> Realizar</a:t>
                      </a:r>
                      <a:r>
                        <a:rPr lang="es-MX" u="sng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2018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5899419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Seguimiento a prospectos foráneos con el profesor</a:t>
                      </a:r>
                      <a:r>
                        <a:rPr lang="es-MX" sz="1400" baseline="0" dirty="0" smtClean="0"/>
                        <a:t> monitor de APREU Martín Avilés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Hacer</a:t>
                      </a:r>
                      <a:r>
                        <a:rPr lang="es-MX" sz="1400" baseline="0" dirty="0" smtClean="0"/>
                        <a:t> video conferencias con prospectos y preparatorias meta extranjeras. 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3457240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Mayor trabajo de colaboración con el departamento de APREU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Hacer un incremento de seguimiento y llamadas</a:t>
                      </a:r>
                      <a:r>
                        <a:rPr lang="es-MX" sz="1400" baseline="0" dirty="0" smtClean="0"/>
                        <a:t> a prospectos internacionales. 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3986906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Más atención en los procesos de</a:t>
                      </a:r>
                      <a:r>
                        <a:rPr lang="es-MX" sz="1400" baseline="0" dirty="0" smtClean="0"/>
                        <a:t> prospectos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Hacer promoción directa con</a:t>
                      </a:r>
                      <a:r>
                        <a:rPr lang="es-MX" sz="1400" baseline="0" dirty="0" smtClean="0"/>
                        <a:t> prepas internacionales, escoger un destino por año para poder asistir con APREU. 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5173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32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88034" y="991642"/>
            <a:ext cx="7772400" cy="1470025"/>
          </a:xfrm>
        </p:spPr>
        <p:txBody>
          <a:bodyPr>
            <a:normAutofit fontScale="90000"/>
          </a:bodyPr>
          <a:lstStyle/>
          <a:p>
            <a:pPr algn="just"/>
            <a:r>
              <a:rPr lang="es-MX" sz="3000" dirty="0" smtClean="0"/>
              <a:t>2.- Incrementar el propio profesorado internacional de cada licenciatura, buscando en el reclutamiento a profesores internacionales afines a la Misión Institucional.</a:t>
            </a:r>
            <a:endParaRPr lang="es-MX" sz="3000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25304"/>
              </p:ext>
            </p:extLst>
          </p:nvPr>
        </p:nvGraphicFramePr>
        <p:xfrm>
          <a:off x="588034" y="2779594"/>
          <a:ext cx="7886700" cy="30342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xmlns="" val="110060377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xmlns="" val="3272372468"/>
                    </a:ext>
                  </a:extLst>
                </a:gridCol>
              </a:tblGrid>
              <a:tr h="436470">
                <a:tc>
                  <a:txBody>
                    <a:bodyPr/>
                    <a:lstStyle/>
                    <a:p>
                      <a:r>
                        <a:rPr lang="es-MX" dirty="0" smtClean="0"/>
                        <a:t>Logro </a:t>
                      </a:r>
                      <a:r>
                        <a:rPr lang="es-MX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Meta </a:t>
                      </a:r>
                      <a:r>
                        <a:rPr lang="es-MX" dirty="0"/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7064877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No se tuvo</a:t>
                      </a:r>
                      <a:r>
                        <a:rPr lang="es-MX" sz="1400" baseline="0" dirty="0" smtClean="0"/>
                        <a:t> avance en este punto durante el año 2017, aunque se trabajó mucho sobre el andamiaje para este objetivo.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La meta es que en el periodo 201860 se tenga la participación de dos maestros internacionales contratados por periodos cortos en formato intensivo.</a:t>
                      </a:r>
                      <a:r>
                        <a:rPr lang="es-MX" sz="1400" baseline="0" dirty="0" smtClean="0"/>
                        <a:t> 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0721934"/>
                  </a:ext>
                </a:extLst>
              </a:tr>
              <a:tr h="494611">
                <a:tc>
                  <a:txBody>
                    <a:bodyPr/>
                    <a:lstStyle/>
                    <a:p>
                      <a:r>
                        <a:rPr lang="es-MX" u="sng" dirty="0" smtClean="0">
                          <a:solidFill>
                            <a:schemeClr val="bg1"/>
                          </a:solidFill>
                        </a:rPr>
                        <a:t>Acciones Realizadas </a:t>
                      </a:r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2017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u="sng" dirty="0" smtClean="0">
                          <a:solidFill>
                            <a:schemeClr val="bg1"/>
                          </a:solidFill>
                        </a:rPr>
                        <a:t>Acciones Por</a:t>
                      </a:r>
                      <a:r>
                        <a:rPr lang="es-MX" u="sng" baseline="0" dirty="0" smtClean="0">
                          <a:solidFill>
                            <a:schemeClr val="bg1"/>
                          </a:solidFill>
                        </a:rPr>
                        <a:t> Realizar</a:t>
                      </a:r>
                      <a:r>
                        <a:rPr lang="es-MX" u="sng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2018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5899419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Se trabajo con el profesor </a:t>
                      </a:r>
                      <a:r>
                        <a:rPr lang="es-MX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 Fadraga González, profesor del</a:t>
                      </a:r>
                      <a:r>
                        <a:rPr lang="es-MX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ISDI de cuba, sin embargo las complicaciones de contratación han sido un tema que se debe superar para el siguiente periodo.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 Fadraga González (Cuba):</a:t>
                      </a:r>
                      <a:r>
                        <a:rPr lang="es-MX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contratado para la materia de Materiales y procesos de manufactura.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Dessireé Castillo Rangel (Venezuela): </a:t>
                      </a:r>
                      <a:r>
                        <a:rPr lang="es-MX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contratada para la materia de producciones</a:t>
                      </a:r>
                      <a:r>
                        <a:rPr lang="es-MX" sz="14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contemporáneas </a:t>
                      </a:r>
                      <a:endParaRPr lang="es-MX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3457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79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241" y="977995"/>
            <a:ext cx="7772400" cy="1470025"/>
          </a:xfrm>
        </p:spPr>
        <p:txBody>
          <a:bodyPr>
            <a:normAutofit/>
          </a:bodyPr>
          <a:lstStyle/>
          <a:p>
            <a:pPr algn="just"/>
            <a:r>
              <a:rPr lang="es-MX" sz="2700" dirty="0" smtClean="0"/>
              <a:t>3.- Incrementar el número de alumnos internacionales que recibimos de movilidad o intercambio en la Universidad.</a:t>
            </a:r>
            <a:endParaRPr lang="es-MX" sz="2700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06407"/>
              </p:ext>
            </p:extLst>
          </p:nvPr>
        </p:nvGraphicFramePr>
        <p:xfrm>
          <a:off x="626091" y="2777532"/>
          <a:ext cx="7886700" cy="3386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xmlns="" val="110060377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xmlns="" val="3272372468"/>
                    </a:ext>
                  </a:extLst>
                </a:gridCol>
              </a:tblGrid>
              <a:tr h="436470">
                <a:tc>
                  <a:txBody>
                    <a:bodyPr/>
                    <a:lstStyle/>
                    <a:p>
                      <a:r>
                        <a:rPr lang="es-MX" dirty="0" smtClean="0"/>
                        <a:t>Logro </a:t>
                      </a:r>
                      <a:r>
                        <a:rPr lang="es-MX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Meta </a:t>
                      </a:r>
                      <a:r>
                        <a:rPr lang="es-MX" dirty="0"/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7064877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No se ha podido</a:t>
                      </a:r>
                      <a:r>
                        <a:rPr lang="es-MX" sz="1400" baseline="0" dirty="0" smtClean="0"/>
                        <a:t> avanzar en este punto en específico dentro de las acciones ejercidas en 2017.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Trabajar</a:t>
                      </a:r>
                      <a:r>
                        <a:rPr lang="es-MX" sz="1400" baseline="0" dirty="0" smtClean="0"/>
                        <a:t> sobre los convenios internacionales para poder lograr acuerdos de intercambios más agiles y directos.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0721934"/>
                  </a:ext>
                </a:extLst>
              </a:tr>
              <a:tr h="494611">
                <a:tc>
                  <a:txBody>
                    <a:bodyPr/>
                    <a:lstStyle/>
                    <a:p>
                      <a:r>
                        <a:rPr lang="es-MX" u="sng" dirty="0" smtClean="0">
                          <a:solidFill>
                            <a:schemeClr val="bg1"/>
                          </a:solidFill>
                        </a:rPr>
                        <a:t>Acciones Realizadas </a:t>
                      </a:r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2017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u="sng" dirty="0" smtClean="0">
                          <a:solidFill>
                            <a:schemeClr val="bg1"/>
                          </a:solidFill>
                        </a:rPr>
                        <a:t>Acciones Por</a:t>
                      </a:r>
                      <a:r>
                        <a:rPr lang="es-MX" u="sng" baseline="0" dirty="0" smtClean="0">
                          <a:solidFill>
                            <a:schemeClr val="bg1"/>
                          </a:solidFill>
                        </a:rPr>
                        <a:t> Realizar</a:t>
                      </a:r>
                      <a:r>
                        <a:rPr lang="es-MX" u="sng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2018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5899419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Trabajar con el convenio de ISDI en CUBA, para hacer la vinculación de alumnos de intercambio. 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3457240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Trabajar con el convenio de la Universidad de Valparaiso en Chile para hacer la vinculación de alumnos de intercambio.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3986906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5173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30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35596" y="937051"/>
            <a:ext cx="7272808" cy="1470025"/>
          </a:xfrm>
        </p:spPr>
        <p:txBody>
          <a:bodyPr>
            <a:normAutofit/>
          </a:bodyPr>
          <a:lstStyle/>
          <a:p>
            <a:pPr algn="just"/>
            <a:r>
              <a:rPr lang="es-MX" sz="2700" dirty="0" smtClean="0"/>
              <a:t>4.- Incrementar el número de profesores internacionales que vienen de movilidad o intercambio a la Universidad.</a:t>
            </a:r>
            <a:endParaRPr lang="es-MX" sz="2700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549794"/>
              </p:ext>
            </p:extLst>
          </p:nvPr>
        </p:nvGraphicFramePr>
        <p:xfrm>
          <a:off x="628650" y="2547583"/>
          <a:ext cx="7886700" cy="34609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xmlns="" val="110060377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xmlns="" val="3272372468"/>
                    </a:ext>
                  </a:extLst>
                </a:gridCol>
              </a:tblGrid>
              <a:tr h="436470">
                <a:tc>
                  <a:txBody>
                    <a:bodyPr/>
                    <a:lstStyle/>
                    <a:p>
                      <a:r>
                        <a:rPr lang="es-MX" dirty="0" smtClean="0"/>
                        <a:t>Logro </a:t>
                      </a:r>
                      <a:r>
                        <a:rPr lang="es-MX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Meta </a:t>
                      </a:r>
                      <a:r>
                        <a:rPr lang="es-MX" dirty="0"/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7064877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No se tuvo</a:t>
                      </a:r>
                      <a:r>
                        <a:rPr lang="es-MX" sz="1400" baseline="0" dirty="0" smtClean="0"/>
                        <a:t> avance en este punto durante el año 2017, aunque se trabajó mucho sobre el andamiaje para este objetivo, principalmente en la relación con profesores que pueden abonar a la parte de investigación dentro de la escuela de diseño.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Trabajar con los acuerdos realizados</a:t>
                      </a:r>
                      <a:r>
                        <a:rPr lang="es-MX" sz="1400" baseline="0" dirty="0" smtClean="0"/>
                        <a:t> y poder traer a profesores a los diferentes eventos académicos tomando como semillero el congreso internacional Latente. 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0721934"/>
                  </a:ext>
                </a:extLst>
              </a:tr>
              <a:tr h="494611">
                <a:tc>
                  <a:txBody>
                    <a:bodyPr/>
                    <a:lstStyle/>
                    <a:p>
                      <a:r>
                        <a:rPr lang="es-MX" u="sng" dirty="0" smtClean="0">
                          <a:solidFill>
                            <a:schemeClr val="bg1"/>
                          </a:solidFill>
                        </a:rPr>
                        <a:t>Acciones Realizadas </a:t>
                      </a:r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2017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u="sng" dirty="0" smtClean="0">
                          <a:solidFill>
                            <a:schemeClr val="bg1"/>
                          </a:solidFill>
                        </a:rPr>
                        <a:t>Acciones Por</a:t>
                      </a:r>
                      <a:r>
                        <a:rPr lang="es-MX" u="sng" baseline="0" dirty="0" smtClean="0">
                          <a:solidFill>
                            <a:schemeClr val="bg1"/>
                          </a:solidFill>
                        </a:rPr>
                        <a:t> Realizar</a:t>
                      </a:r>
                      <a:r>
                        <a:rPr lang="es-MX" u="sng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2018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5899419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En 2018 traeremos a 5 personalidades internacionales</a:t>
                      </a:r>
                      <a:r>
                        <a:rPr lang="es-MX" sz="1400" baseline="0" dirty="0" smtClean="0"/>
                        <a:t> de países como: Estados Unidos, España, Argentina, Cuba, con los cuales se pretende platicar para lograr programas permanentes de capacitación que puedan venderse al público general internacional. 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3457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92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077558"/>
            <a:ext cx="7772400" cy="1470025"/>
          </a:xfrm>
        </p:spPr>
        <p:txBody>
          <a:bodyPr>
            <a:normAutofit fontScale="90000"/>
          </a:bodyPr>
          <a:lstStyle/>
          <a:p>
            <a:pPr algn="just"/>
            <a:r>
              <a:rPr lang="es-MX" sz="3000" dirty="0"/>
              <a:t>5</a:t>
            </a:r>
            <a:r>
              <a:rPr lang="es-MX" sz="3000" dirty="0" smtClean="0"/>
              <a:t>.- Incrementar de forma significativa el número de materias con valor curricular que ofrecemos en inglés en la Universidad, desde los primeros semestres.</a:t>
            </a:r>
            <a:endParaRPr lang="es-MX" sz="3000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35454"/>
              </p:ext>
            </p:extLst>
          </p:nvPr>
        </p:nvGraphicFramePr>
        <p:xfrm>
          <a:off x="628650" y="2547583"/>
          <a:ext cx="7886700" cy="3600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xmlns="" val="110060377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xmlns="" val="3272372468"/>
                    </a:ext>
                  </a:extLst>
                </a:gridCol>
              </a:tblGrid>
              <a:tr h="436470">
                <a:tc>
                  <a:txBody>
                    <a:bodyPr/>
                    <a:lstStyle/>
                    <a:p>
                      <a:r>
                        <a:rPr lang="es-MX" dirty="0" smtClean="0"/>
                        <a:t>Logro </a:t>
                      </a:r>
                      <a:r>
                        <a:rPr lang="es-MX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Meta </a:t>
                      </a:r>
                      <a:r>
                        <a:rPr lang="es-MX" dirty="0"/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7064877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Se ha trabajado en el andamiaje</a:t>
                      </a:r>
                      <a:r>
                        <a:rPr lang="es-MX" sz="1400" baseline="0" dirty="0" smtClean="0"/>
                        <a:t> de estas materias durante el periodo 201760, se tiene claridad en los programas que se desean elevar a este estatus.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Se pretende que a finales de 2018 se tengan los</a:t>
                      </a:r>
                      <a:r>
                        <a:rPr lang="es-MX" sz="1400" baseline="0" dirty="0" smtClean="0"/>
                        <a:t> contenidos temáticos: se pretende que los profesores internacionales sean los que arropen estas materias que además de ser en inglés son en línea. 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0721934"/>
                  </a:ext>
                </a:extLst>
              </a:tr>
              <a:tr h="494611">
                <a:tc>
                  <a:txBody>
                    <a:bodyPr/>
                    <a:lstStyle/>
                    <a:p>
                      <a:r>
                        <a:rPr lang="es-MX" u="sng" dirty="0" smtClean="0">
                          <a:solidFill>
                            <a:schemeClr val="bg1"/>
                          </a:solidFill>
                        </a:rPr>
                        <a:t>Acciones Realizadas </a:t>
                      </a:r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2017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u="sng" dirty="0" smtClean="0">
                          <a:solidFill>
                            <a:schemeClr val="bg1"/>
                          </a:solidFill>
                        </a:rPr>
                        <a:t>Acciones Por</a:t>
                      </a:r>
                      <a:r>
                        <a:rPr lang="es-MX" u="sng" baseline="0" dirty="0" smtClean="0">
                          <a:solidFill>
                            <a:schemeClr val="bg1"/>
                          </a:solidFill>
                        </a:rPr>
                        <a:t> Realizar</a:t>
                      </a:r>
                      <a:r>
                        <a:rPr lang="es-MX" u="sng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2018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5899419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Se ha trabajado en los contenidos de aspectos legales del diseño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En 201860 operar</a:t>
                      </a:r>
                      <a:r>
                        <a:rPr lang="es-MX" sz="1400" baseline="0" dirty="0" smtClean="0"/>
                        <a:t> la materia de historia del diseño en línea en inglés. 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3457240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Se ha trabajado en los</a:t>
                      </a:r>
                      <a:r>
                        <a:rPr lang="es-MX" sz="1400" baseline="0" dirty="0" smtClean="0"/>
                        <a:t> contenidos de historia del diseño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En 201910</a:t>
                      </a:r>
                      <a:r>
                        <a:rPr lang="es-MX" sz="1400" baseline="0" dirty="0" smtClean="0"/>
                        <a:t> operar la materia de aspectos legales del diseño en línea en inglés. 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3986906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5173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71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26418" y="1169063"/>
            <a:ext cx="7772400" cy="1470025"/>
          </a:xfrm>
        </p:spPr>
        <p:txBody>
          <a:bodyPr>
            <a:normAutofit/>
          </a:bodyPr>
          <a:lstStyle/>
          <a:p>
            <a:pPr algn="just"/>
            <a:r>
              <a:rPr lang="es-MX" sz="2700" dirty="0" smtClean="0"/>
              <a:t>6.- Realizar un Foro Internacional anual de alto impacto en cada escuela (congreso, simposio, etc.)</a:t>
            </a:r>
            <a:endParaRPr lang="es-MX" sz="2700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53989"/>
              </p:ext>
            </p:extLst>
          </p:nvPr>
        </p:nvGraphicFramePr>
        <p:xfrm>
          <a:off x="569268" y="3155025"/>
          <a:ext cx="7886700" cy="32519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xmlns="" val="110060377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xmlns="" val="3272372468"/>
                    </a:ext>
                  </a:extLst>
                </a:gridCol>
              </a:tblGrid>
              <a:tr h="436470">
                <a:tc>
                  <a:txBody>
                    <a:bodyPr/>
                    <a:lstStyle/>
                    <a:p>
                      <a:r>
                        <a:rPr lang="es-MX" dirty="0" smtClean="0"/>
                        <a:t>Logro </a:t>
                      </a:r>
                      <a:r>
                        <a:rPr lang="es-MX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Meta </a:t>
                      </a:r>
                      <a:r>
                        <a:rPr lang="es-MX" dirty="0"/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7064877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En 2017</a:t>
                      </a:r>
                      <a:r>
                        <a:rPr lang="es-MX" sz="1400" baseline="0" dirty="0" smtClean="0"/>
                        <a:t> se lograron dos eventos internacionales de alto impacto que ayudaron a generar perspectiva sobre el alcance de este tipo de proyectos en la escuela de diseño.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Este año</a:t>
                      </a:r>
                      <a:r>
                        <a:rPr lang="es-MX" sz="1400" baseline="0" dirty="0" smtClean="0"/>
                        <a:t> se pretende conseguir un evento de mejor calidad y con mayor alcance en el congreso Latente y también participar en la bienal internacional como se hizo en el 2016 donde se obtuvo una mención honorífica para nuestro alumno Ricardo Ochoa. 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0721934"/>
                  </a:ext>
                </a:extLst>
              </a:tr>
              <a:tr h="494611">
                <a:tc>
                  <a:txBody>
                    <a:bodyPr/>
                    <a:lstStyle/>
                    <a:p>
                      <a:r>
                        <a:rPr lang="es-MX" sz="1400" u="sng" dirty="0" smtClean="0">
                          <a:solidFill>
                            <a:schemeClr val="bg1"/>
                          </a:solidFill>
                        </a:rPr>
                        <a:t>Acciones Realizadas </a:t>
                      </a:r>
                      <a:r>
                        <a:rPr lang="es-MX" sz="1400" u="sng" dirty="0">
                          <a:solidFill>
                            <a:schemeClr val="bg1"/>
                          </a:solidFill>
                        </a:rPr>
                        <a:t>2017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u="sng" dirty="0" smtClean="0">
                          <a:solidFill>
                            <a:schemeClr val="bg1"/>
                          </a:solidFill>
                        </a:rPr>
                        <a:t>Acciones Por</a:t>
                      </a:r>
                      <a:r>
                        <a:rPr lang="es-MX" sz="1400" u="sng" baseline="0" dirty="0" smtClean="0">
                          <a:solidFill>
                            <a:schemeClr val="bg1"/>
                          </a:solidFill>
                        </a:rPr>
                        <a:t> Realizar</a:t>
                      </a:r>
                      <a:r>
                        <a:rPr lang="es-MX" sz="1400" u="sng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MX" sz="1400" u="sng" dirty="0">
                          <a:solidFill>
                            <a:schemeClr val="bg1"/>
                          </a:solidFill>
                        </a:rPr>
                        <a:t>2018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5899419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Taller vertical VII, con la empresa I </a:t>
                      </a:r>
                      <a:r>
                        <a:rPr lang="es-MX" sz="1400" dirty="0" err="1" smtClean="0"/>
                        <a:t>Survived</a:t>
                      </a:r>
                      <a:r>
                        <a:rPr lang="es-MX" sz="1400" baseline="0" dirty="0" smtClean="0"/>
                        <a:t> México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Congreso Internacional Latente 4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3457240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Congreso</a:t>
                      </a:r>
                      <a:r>
                        <a:rPr lang="es-MX" sz="1400" baseline="0" dirty="0" smtClean="0"/>
                        <a:t> Internacional Latente 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Bienal internacional de diseño 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3986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45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128119"/>
            <a:ext cx="7772400" cy="1470025"/>
          </a:xfrm>
        </p:spPr>
        <p:txBody>
          <a:bodyPr>
            <a:normAutofit/>
          </a:bodyPr>
          <a:lstStyle/>
          <a:p>
            <a:pPr algn="just"/>
            <a:r>
              <a:rPr lang="es-MX" sz="2700" dirty="0" smtClean="0"/>
              <a:t>7.- Realizar un curso de extensión o actualización internacional anual de alto impacto en cada escuela para el público en general.</a:t>
            </a:r>
            <a:endParaRPr lang="es-MX" sz="2700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440914"/>
              </p:ext>
            </p:extLst>
          </p:nvPr>
        </p:nvGraphicFramePr>
        <p:xfrm>
          <a:off x="626418" y="2598144"/>
          <a:ext cx="7886700" cy="23941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xmlns="" val="110060377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xmlns="" val="3272372468"/>
                    </a:ext>
                  </a:extLst>
                </a:gridCol>
              </a:tblGrid>
              <a:tr h="436470">
                <a:tc>
                  <a:txBody>
                    <a:bodyPr/>
                    <a:lstStyle/>
                    <a:p>
                      <a:r>
                        <a:rPr lang="es-MX" dirty="0" smtClean="0"/>
                        <a:t>Logro </a:t>
                      </a:r>
                      <a:r>
                        <a:rPr lang="es-MX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Meta </a:t>
                      </a:r>
                      <a:r>
                        <a:rPr lang="es-MX" dirty="0"/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7064877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Se hizo el andamiaje para lograr esta meta en 2018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Concluir</a:t>
                      </a:r>
                      <a:r>
                        <a:rPr lang="es-MX" sz="1400" baseline="0" dirty="0" smtClean="0"/>
                        <a:t> con el acuerdo con ISDI y su proceso de convenio de programas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0721934"/>
                  </a:ext>
                </a:extLst>
              </a:tr>
              <a:tr h="494611">
                <a:tc>
                  <a:txBody>
                    <a:bodyPr/>
                    <a:lstStyle/>
                    <a:p>
                      <a:r>
                        <a:rPr lang="es-MX" u="sng" dirty="0" smtClean="0">
                          <a:solidFill>
                            <a:schemeClr val="bg1"/>
                          </a:solidFill>
                        </a:rPr>
                        <a:t>Acciones Realizadas </a:t>
                      </a:r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2017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u="sng" dirty="0" smtClean="0">
                          <a:solidFill>
                            <a:schemeClr val="bg1"/>
                          </a:solidFill>
                        </a:rPr>
                        <a:t>Acciones Por</a:t>
                      </a:r>
                      <a:r>
                        <a:rPr lang="es-MX" u="sng" baseline="0" dirty="0" smtClean="0">
                          <a:solidFill>
                            <a:schemeClr val="bg1"/>
                          </a:solidFill>
                        </a:rPr>
                        <a:t> Realizar</a:t>
                      </a:r>
                      <a:r>
                        <a:rPr lang="es-MX" u="sng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2018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5899419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El</a:t>
                      </a:r>
                      <a:r>
                        <a:rPr lang="es-MX" sz="1400" baseline="0" dirty="0" smtClean="0"/>
                        <a:t> fin que se persigue con el acuerdo con el ISDI es poder compartir el programa de maestría de gestión del diseño. Esto ya se ha hablado con ellos y están interesados en hacer la sinergia.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Cerrar la negociación</a:t>
                      </a:r>
                      <a:r>
                        <a:rPr lang="es-MX" sz="1400" baseline="0" dirty="0" smtClean="0"/>
                        <a:t> sobre la operación de la maestría de gestión del diseño en la UAC persiguiendo una doble titulación con el ISDI.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3457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155415"/>
            <a:ext cx="7772400" cy="1470025"/>
          </a:xfrm>
        </p:spPr>
        <p:txBody>
          <a:bodyPr>
            <a:normAutofit/>
          </a:bodyPr>
          <a:lstStyle/>
          <a:p>
            <a:pPr algn="just"/>
            <a:r>
              <a:rPr lang="es-MX" sz="3000" dirty="0" smtClean="0"/>
              <a:t>8.- Buscar al menos una alianza estratégica internacional en cada escuela con una institución académica con prestigio internacional.</a:t>
            </a:r>
            <a:endParaRPr lang="es-MX" sz="3000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347691"/>
              </p:ext>
            </p:extLst>
          </p:nvPr>
        </p:nvGraphicFramePr>
        <p:xfrm>
          <a:off x="626418" y="2752300"/>
          <a:ext cx="7886700" cy="3173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xmlns="" val="110060377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xmlns="" val="3272372468"/>
                    </a:ext>
                  </a:extLst>
                </a:gridCol>
              </a:tblGrid>
              <a:tr h="436470">
                <a:tc>
                  <a:txBody>
                    <a:bodyPr/>
                    <a:lstStyle/>
                    <a:p>
                      <a:r>
                        <a:rPr lang="es-MX" dirty="0" smtClean="0"/>
                        <a:t>Logro </a:t>
                      </a:r>
                      <a:r>
                        <a:rPr lang="es-MX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Meta </a:t>
                      </a:r>
                      <a:r>
                        <a:rPr lang="es-MX" dirty="0"/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7064877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Se trabajo</a:t>
                      </a:r>
                      <a:r>
                        <a:rPr lang="es-MX" sz="1400" baseline="0" dirty="0" smtClean="0"/>
                        <a:t> y se entrego al departamento correspondiente los convenios con instituciones de renombre internacional en Latinoamérica.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Se pretende cerrar convenios y apertura nuevos proyectos de convenio internacional. 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0721934"/>
                  </a:ext>
                </a:extLst>
              </a:tr>
              <a:tr h="494611">
                <a:tc>
                  <a:txBody>
                    <a:bodyPr/>
                    <a:lstStyle/>
                    <a:p>
                      <a:r>
                        <a:rPr lang="es-MX" u="sng" dirty="0" smtClean="0">
                          <a:solidFill>
                            <a:schemeClr val="bg1"/>
                          </a:solidFill>
                        </a:rPr>
                        <a:t>Acciones Realizadas </a:t>
                      </a:r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2017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u="sng" dirty="0" smtClean="0">
                          <a:solidFill>
                            <a:schemeClr val="bg1"/>
                          </a:solidFill>
                        </a:rPr>
                        <a:t>Acciones Por</a:t>
                      </a:r>
                      <a:r>
                        <a:rPr lang="es-MX" u="sng" baseline="0" dirty="0" smtClean="0">
                          <a:solidFill>
                            <a:schemeClr val="bg1"/>
                          </a:solidFill>
                        </a:rPr>
                        <a:t> Realizar</a:t>
                      </a:r>
                      <a:r>
                        <a:rPr lang="es-MX" u="sng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2018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5899419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Convenio con ISDI Cuba.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Convenio con la Universidad Pontificia Bolivariana de Medellín, Colombia. 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3457240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Convenio con Universidad de Valparaiso Chile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Convenio con la Universidad de Barcelona, España,</a:t>
                      </a:r>
                      <a:r>
                        <a:rPr lang="es-MX" sz="1400" baseline="0" dirty="0" smtClean="0"/>
                        <a:t> </a:t>
                      </a:r>
                      <a:r>
                        <a:rPr lang="es-MX" sz="1400" dirty="0" smtClean="0"/>
                        <a:t> en el área de arte y diseño 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3986906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Convenio con SCAD</a:t>
                      </a:r>
                      <a:r>
                        <a:rPr lang="es-MX" sz="1400" baseline="0" dirty="0" smtClean="0"/>
                        <a:t> University (proceso)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5173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401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3209</TotalTime>
  <Words>1274</Words>
  <Application>Microsoft Office PowerPoint</Application>
  <PresentationFormat>Presentación en pantalla (4:3)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Plan de Internacionalización 2018 Escuela de Diseño  </vt:lpstr>
      <vt:lpstr>1.- Incrementar el propio alumnado internacional de cada licenciatura, trabajando en conjunto con APREU para lograrlo.</vt:lpstr>
      <vt:lpstr>2.- Incrementar el propio profesorado internacional de cada licenciatura, buscando en el reclutamiento a profesores internacionales afines a la Misión Institucional.</vt:lpstr>
      <vt:lpstr>3.- Incrementar el número de alumnos internacionales que recibimos de movilidad o intercambio en la Universidad.</vt:lpstr>
      <vt:lpstr>4.- Incrementar el número de profesores internacionales que vienen de movilidad o intercambio a la Universidad.</vt:lpstr>
      <vt:lpstr>5.- Incrementar de forma significativa el número de materias con valor curricular que ofrecemos en inglés en la Universidad, desde los primeros semestres.</vt:lpstr>
      <vt:lpstr>6.- Realizar un Foro Internacional anual de alto impacto en cada escuela (congreso, simposio, etc.)</vt:lpstr>
      <vt:lpstr>7.- Realizar un curso de extensión o actualización internacional anual de alto impacto en cada escuela para el público en general.</vt:lpstr>
      <vt:lpstr>8.- Buscar al menos una alianza estratégica internacional en cada escuela con una institución académica con prestigio internacional.</vt:lpstr>
      <vt:lpstr>9.- Realizar un viaje de estudios internacional anual para los alumnos de licenciatura.</vt:lpstr>
      <vt:lpstr>10.- Organizar un programa de verano de carácter internacional, con valor curricular si es posible, para alumnos de licenciatura o para el público en general.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Desarrollo de la Universidad Anáhuac Cancún 2017-2020</dc:title>
  <dc:creator>Monir Mourad Georgi</dc:creator>
  <cp:lastModifiedBy>Erik Ramsés Castillo Falcón</cp:lastModifiedBy>
  <cp:revision>85</cp:revision>
  <cp:lastPrinted>2017-10-04T01:07:32Z</cp:lastPrinted>
  <dcterms:created xsi:type="dcterms:W3CDTF">2017-10-03T17:04:54Z</dcterms:created>
  <dcterms:modified xsi:type="dcterms:W3CDTF">2017-11-30T01:19:06Z</dcterms:modified>
</cp:coreProperties>
</file>