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4" r:id="rId3"/>
    <p:sldId id="263" r:id="rId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5"/>
    <p:restoredTop sz="94638"/>
  </p:normalViewPr>
  <p:slideViewPr>
    <p:cSldViewPr snapToGrid="0" snapToObjects="1">
      <p:cViewPr varScale="1">
        <p:scale>
          <a:sx n="88" d="100"/>
          <a:sy n="88" d="100"/>
        </p:scale>
        <p:origin x="792"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557588" y="1640683"/>
            <a:ext cx="4186237" cy="1888331"/>
          </a:xfrm>
        </p:spPr>
        <p:txBody>
          <a:bodyPr>
            <a:normAutofit/>
          </a:bodyPr>
          <a:lstStyle>
            <a:lvl1pPr algn="l">
              <a:defRPr sz="2800" b="1">
                <a:latin typeface="Arial" charset="0"/>
                <a:ea typeface="Arial" charset="0"/>
                <a:cs typeface="Arial" charset="0"/>
              </a:defRPr>
            </a:lvl1pPr>
          </a:lstStyle>
          <a:p>
            <a:r>
              <a:rPr lang="es-ES_tradnl" dirty="0" smtClean="0"/>
              <a:t>Clic para editar título</a:t>
            </a:r>
            <a:endParaRPr lang="es-ES" dirty="0"/>
          </a:p>
        </p:txBody>
      </p:sp>
    </p:spTree>
    <p:extLst>
      <p:ext uri="{BB962C8B-B14F-4D97-AF65-F5344CB8AC3E}">
        <p14:creationId xmlns:p14="http://schemas.microsoft.com/office/powerpoint/2010/main" val="82339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657350" y="285749"/>
            <a:ext cx="7029450" cy="796729"/>
          </a:xfrm>
        </p:spPr>
        <p:txBody>
          <a:bodyPr>
            <a:normAutofit/>
          </a:bodyPr>
          <a:lstStyle>
            <a:lvl1pPr>
              <a:defRPr sz="3600" b="1">
                <a:latin typeface="Arial" charset="0"/>
                <a:ea typeface="Arial" charset="0"/>
                <a:cs typeface="Arial" charset="0"/>
              </a:defRPr>
            </a:lvl1pPr>
          </a:lstStyle>
          <a:p>
            <a:r>
              <a:rPr lang="es-ES_tradnl" smtClean="0"/>
              <a:t>Clic para editar título</a:t>
            </a:r>
            <a:endParaRPr lang="es-ES"/>
          </a:p>
        </p:txBody>
      </p:sp>
      <p:sp>
        <p:nvSpPr>
          <p:cNvPr id="3" name="Marcador de contenido 2"/>
          <p:cNvSpPr>
            <a:spLocks noGrp="1"/>
          </p:cNvSpPr>
          <p:nvPr>
            <p:ph idx="1"/>
          </p:nvPr>
        </p:nvSpPr>
        <p:spPr>
          <a:xfrm>
            <a:off x="1657350" y="1227634"/>
            <a:ext cx="7029450" cy="2787154"/>
          </a:xfrm>
        </p:spPr>
        <p:txBody>
          <a:bodyPr>
            <a:normAutofit/>
          </a:bodyPr>
          <a:lstStyle>
            <a:lvl1pPr>
              <a:defRPr sz="2800">
                <a:latin typeface="Arial" charset="0"/>
                <a:ea typeface="Arial" charset="0"/>
                <a:cs typeface="Arial" charset="0"/>
              </a:defRPr>
            </a:lvl1pPr>
            <a:lvl2pPr>
              <a:defRPr sz="2400">
                <a:latin typeface="Arial" charset="0"/>
                <a:ea typeface="Arial" charset="0"/>
                <a:cs typeface="Arial" charset="0"/>
              </a:defRPr>
            </a:lvl2pPr>
            <a:lvl3pPr>
              <a:defRPr sz="2000">
                <a:latin typeface="Arial" charset="0"/>
                <a:ea typeface="Arial" charset="0"/>
                <a:cs typeface="Arial" charset="0"/>
              </a:defRPr>
            </a:lvl3pPr>
            <a:lvl4pPr>
              <a:defRPr sz="1800">
                <a:latin typeface="Arial" charset="0"/>
                <a:ea typeface="Arial" charset="0"/>
                <a:cs typeface="Arial" charset="0"/>
              </a:defRPr>
            </a:lvl4pPr>
            <a:lvl5pPr>
              <a:defRPr sz="1800">
                <a:latin typeface="Arial" charset="0"/>
                <a:ea typeface="Arial" charset="0"/>
                <a:cs typeface="Arial" charset="0"/>
              </a:defRPr>
            </a:lvl5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Tree>
    <p:extLst>
      <p:ext uri="{BB962C8B-B14F-4D97-AF65-F5344CB8AC3E}">
        <p14:creationId xmlns:p14="http://schemas.microsoft.com/office/powerpoint/2010/main" val="274540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p e imag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628775" y="400048"/>
            <a:ext cx="4157664" cy="796729"/>
          </a:xfrm>
        </p:spPr>
        <p:txBody>
          <a:bodyPr>
            <a:noAutofit/>
          </a:bodyPr>
          <a:lstStyle>
            <a:lvl1pPr>
              <a:defRPr sz="2800" b="1">
                <a:latin typeface="Arial" charset="0"/>
                <a:ea typeface="Arial" charset="0"/>
                <a:cs typeface="Arial" charset="0"/>
              </a:defRPr>
            </a:lvl1pPr>
          </a:lstStyle>
          <a:p>
            <a:r>
              <a:rPr lang="es-ES_tradnl" smtClean="0"/>
              <a:t>Clic para editar título</a:t>
            </a:r>
            <a:endParaRPr lang="es-ES"/>
          </a:p>
        </p:txBody>
      </p:sp>
      <p:sp>
        <p:nvSpPr>
          <p:cNvPr id="5" name="Marcador de imagen 4"/>
          <p:cNvSpPr>
            <a:spLocks noGrp="1"/>
          </p:cNvSpPr>
          <p:nvPr>
            <p:ph type="pic" sz="quarter" idx="10"/>
          </p:nvPr>
        </p:nvSpPr>
        <p:spPr>
          <a:xfrm>
            <a:off x="314325" y="1614487"/>
            <a:ext cx="5472114" cy="2857501"/>
          </a:xfrm>
        </p:spPr>
        <p:txBody>
          <a:bodyPr/>
          <a:lstStyle>
            <a:lvl1pPr>
              <a:defRPr>
                <a:latin typeface="Arial" charset="0"/>
                <a:ea typeface="Arial" charset="0"/>
                <a:cs typeface="Arial" charset="0"/>
              </a:defRPr>
            </a:lvl1pPr>
          </a:lstStyle>
          <a:p>
            <a:endParaRPr lang="es-ES_tradnl"/>
          </a:p>
        </p:txBody>
      </p:sp>
      <p:sp>
        <p:nvSpPr>
          <p:cNvPr id="9" name="Marcador de contenido 8"/>
          <p:cNvSpPr>
            <a:spLocks noGrp="1"/>
          </p:cNvSpPr>
          <p:nvPr>
            <p:ph sz="quarter" idx="11"/>
          </p:nvPr>
        </p:nvSpPr>
        <p:spPr>
          <a:xfrm>
            <a:off x="6115050" y="400048"/>
            <a:ext cx="2743200" cy="3686177"/>
          </a:xfrm>
        </p:spPr>
        <p:txBody>
          <a:bodyPr>
            <a:normAutofit/>
          </a:bodyPr>
          <a:lstStyle>
            <a:lvl1pPr marL="0" indent="0">
              <a:buNone/>
              <a:defRPr sz="2000">
                <a:latin typeface="Arial" charset="0"/>
                <a:ea typeface="Arial" charset="0"/>
                <a:cs typeface="Arial" charset="0"/>
              </a:defRPr>
            </a:lvl1pPr>
          </a:lstStyle>
          <a:p>
            <a:pPr lvl="0"/>
            <a:r>
              <a:rPr lang="es-ES_tradnl" dirty="0" smtClean="0"/>
              <a:t>Haga clic para modificar el estilo de texto </a:t>
            </a:r>
            <a:r>
              <a:rPr lang="es-ES_tradnl" smtClean="0"/>
              <a:t>del patrón</a:t>
            </a:r>
            <a:endParaRPr lang="es-ES_tradnl" dirty="0" smtClean="0"/>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2522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4BE403B-0FEA-8A46-A354-49F66EC1F8F1}" type="datetimeFigureOut">
              <a:rPr lang="es-ES" smtClean="0"/>
              <a:t>15/02/2018</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03FB4A-B3D9-2644-85A9-F1008496053B}" type="slidenum">
              <a:rPr lang="es-ES" smtClean="0"/>
              <a:t>‹Nº›</a:t>
            </a:fld>
            <a:endParaRPr lang="es-ES"/>
          </a:p>
        </p:txBody>
      </p:sp>
    </p:spTree>
    <p:extLst>
      <p:ext uri="{BB962C8B-B14F-4D97-AF65-F5344CB8AC3E}">
        <p14:creationId xmlns:p14="http://schemas.microsoft.com/office/powerpoint/2010/main" val="631295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Hallazgos de la Evaluación de desempeño 2017</a:t>
            </a:r>
            <a:endParaRPr lang="es-ES_tradnl" dirty="0"/>
          </a:p>
        </p:txBody>
      </p:sp>
    </p:spTree>
    <p:extLst>
      <p:ext uri="{BB962C8B-B14F-4D97-AF65-F5344CB8AC3E}">
        <p14:creationId xmlns:p14="http://schemas.microsoft.com/office/powerpoint/2010/main" val="208225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Resultados</a:t>
            </a:r>
            <a:endParaRPr lang="es-MX" dirty="0"/>
          </a:p>
        </p:txBody>
      </p:sp>
      <p:sp>
        <p:nvSpPr>
          <p:cNvPr id="3" name="Marcador de contenido 2"/>
          <p:cNvSpPr>
            <a:spLocks noGrp="1"/>
          </p:cNvSpPr>
          <p:nvPr>
            <p:ph idx="1"/>
          </p:nvPr>
        </p:nvSpPr>
        <p:spPr/>
        <p:txBody>
          <a:bodyPr>
            <a:normAutofit/>
          </a:bodyPr>
          <a:lstStyle/>
          <a:p>
            <a:r>
              <a:rPr lang="es-MX" dirty="0" smtClean="0"/>
              <a:t>En total se recibieron 113 de 176 evaluaciones de desempeño.</a:t>
            </a:r>
          </a:p>
          <a:p>
            <a:r>
              <a:rPr lang="es-MX" dirty="0" smtClean="0"/>
              <a:t>Los 3 departamentos con el promedio general más alto fueron:</a:t>
            </a:r>
          </a:p>
          <a:p>
            <a:pPr lvl="1"/>
            <a:r>
              <a:rPr lang="es-MX" sz="1400" dirty="0"/>
              <a:t>DERECHO</a:t>
            </a:r>
          </a:p>
          <a:p>
            <a:pPr lvl="1"/>
            <a:r>
              <a:rPr lang="es-MX" sz="1400" dirty="0"/>
              <a:t>ATENCION PREUNIVERSITARIA</a:t>
            </a:r>
          </a:p>
          <a:p>
            <a:pPr lvl="1"/>
            <a:r>
              <a:rPr lang="es-MX" sz="1400" dirty="0"/>
              <a:t>DIRECCION Y ADMINISTRACION DE </a:t>
            </a:r>
            <a:r>
              <a:rPr lang="es-MX" sz="1400" dirty="0" smtClean="0"/>
              <a:t>EMPRESAS</a:t>
            </a:r>
          </a:p>
          <a:p>
            <a:endParaRPr lang="es-MX" dirty="0"/>
          </a:p>
        </p:txBody>
      </p:sp>
    </p:spTree>
    <p:extLst>
      <p:ext uri="{BB962C8B-B14F-4D97-AF65-F5344CB8AC3E}">
        <p14:creationId xmlns:p14="http://schemas.microsoft.com/office/powerpoint/2010/main" val="277905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es-ES_tradnl"/>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2190834608"/>
              </p:ext>
            </p:extLst>
          </p:nvPr>
        </p:nvGraphicFramePr>
        <p:xfrm>
          <a:off x="1602920" y="449034"/>
          <a:ext cx="7029449" cy="3517900"/>
        </p:xfrm>
        <a:graphic>
          <a:graphicData uri="http://schemas.openxmlformats.org/drawingml/2006/table">
            <a:tbl>
              <a:tblPr firstRow="1" bandRow="1">
                <a:tableStyleId>{46F890A9-2807-4EBB-B81D-B2AA78EC7F39}</a:tableStyleId>
              </a:tblPr>
              <a:tblGrid>
                <a:gridCol w="7029449"/>
              </a:tblGrid>
              <a:tr h="370840">
                <a:tc>
                  <a:txBody>
                    <a:bodyPr/>
                    <a:lstStyle/>
                    <a:p>
                      <a:pPr algn="l" fontAlgn="b"/>
                      <a:r>
                        <a:rPr lang="es-MX" sz="1100" u="none" strike="noStrike" dirty="0" smtClean="0">
                          <a:effectLst/>
                        </a:rPr>
                        <a:t>RESUMEN:</a:t>
                      </a:r>
                      <a:endParaRPr lang="es-MX" sz="1100" b="1" i="0" u="none" strike="noStrike" dirty="0">
                        <a:solidFill>
                          <a:srgbClr val="000000"/>
                        </a:solidFill>
                        <a:effectLst/>
                        <a:latin typeface="Calibri" panose="020F0502020204030204" pitchFamily="34" charset="0"/>
                      </a:endParaRPr>
                    </a:p>
                  </a:txBody>
                  <a:tcPr marL="9525" marR="9525" marT="9525" marB="0" anchor="b"/>
                </a:tc>
              </a:tr>
              <a:tr h="470308">
                <a:tc>
                  <a:txBody>
                    <a:bodyPr/>
                    <a:lstStyle/>
                    <a:p>
                      <a:pPr marL="0" indent="0" algn="just" fontAlgn="b">
                        <a:buNone/>
                      </a:pPr>
                      <a:r>
                        <a:rPr lang="es-MX" sz="1200" u="none" strike="noStrike" dirty="0" smtClean="0">
                          <a:effectLst/>
                        </a:rPr>
                        <a:t>1) Debido </a:t>
                      </a:r>
                      <a:r>
                        <a:rPr lang="es-MX" sz="1200" u="none" strike="noStrike" dirty="0">
                          <a:effectLst/>
                        </a:rPr>
                        <a:t>a que 20 de 27 departamentos evaluados tuvieron una calificación superior al ideal, es necesario especificar metas en las responsabilidades de los puestos para que la calificación de sus funciones sea objetiva y sea posible validar si se está sobre evaluando al personal o si realmente el desempeño es más que suficiente</a:t>
                      </a:r>
                      <a:r>
                        <a:rPr lang="es-MX" sz="1200" u="none" strike="noStrike" dirty="0" smtClean="0">
                          <a:effectLst/>
                        </a:rPr>
                        <a:t>.</a:t>
                      </a:r>
                    </a:p>
                    <a:p>
                      <a:pPr marL="342900" indent="-342900" algn="just" fontAlgn="b">
                        <a:buAutoNum type="arabicParenR"/>
                      </a:pPr>
                      <a:endParaRPr lang="es-MX" sz="1200" b="0" i="0" u="none" strike="noStrike" dirty="0">
                        <a:solidFill>
                          <a:srgbClr val="000000"/>
                        </a:solidFill>
                        <a:effectLst/>
                        <a:latin typeface="Calibri" panose="020F0502020204030204" pitchFamily="34" charset="0"/>
                      </a:endParaRPr>
                    </a:p>
                  </a:txBody>
                  <a:tcPr marL="9525" marR="9525" marT="9525" marB="0" anchor="b"/>
                </a:tc>
              </a:tr>
              <a:tr h="370840">
                <a:tc>
                  <a:txBody>
                    <a:bodyPr/>
                    <a:lstStyle/>
                    <a:p>
                      <a:pPr algn="just" fontAlgn="b"/>
                      <a:r>
                        <a:rPr lang="es-MX" sz="1200" u="none" strike="noStrike" dirty="0">
                          <a:effectLst/>
                        </a:rPr>
                        <a:t>2) En cuanto </a:t>
                      </a:r>
                      <a:r>
                        <a:rPr lang="es-MX" sz="1200" u="none" strike="noStrike" dirty="0" smtClean="0">
                          <a:effectLst/>
                        </a:rPr>
                        <a:t>a los comportamientos evaluados</a:t>
                      </a:r>
                      <a:r>
                        <a:rPr lang="es-MX" sz="1200" u="none" strike="noStrike" baseline="0" dirty="0" smtClean="0">
                          <a:effectLst/>
                        </a:rPr>
                        <a:t> en las competencias institucionales</a:t>
                      </a:r>
                      <a:r>
                        <a:rPr lang="es-MX" sz="1200" u="none" strike="noStrike" dirty="0" smtClean="0">
                          <a:effectLst/>
                        </a:rPr>
                        <a:t>, </a:t>
                      </a:r>
                      <a:r>
                        <a:rPr lang="es-MX" sz="1200" u="none" strike="noStrike" dirty="0">
                          <a:effectLst/>
                        </a:rPr>
                        <a:t>el promedio general de </a:t>
                      </a:r>
                      <a:r>
                        <a:rPr lang="es-MX" sz="1200" u="none" strike="noStrike" dirty="0" smtClean="0">
                          <a:effectLst/>
                        </a:rPr>
                        <a:t>“Integración </a:t>
                      </a:r>
                      <a:r>
                        <a:rPr lang="es-MX" sz="1200" u="none" strike="noStrike" dirty="0">
                          <a:effectLst/>
                        </a:rPr>
                        <a:t>con la </a:t>
                      </a:r>
                      <a:r>
                        <a:rPr lang="es-MX" sz="1200" u="none" strike="noStrike" dirty="0" smtClean="0">
                          <a:effectLst/>
                        </a:rPr>
                        <a:t>Institución” </a:t>
                      </a:r>
                      <a:r>
                        <a:rPr lang="es-MX" sz="1200" u="none" strike="noStrike" dirty="0">
                          <a:effectLst/>
                        </a:rPr>
                        <a:t>y </a:t>
                      </a:r>
                      <a:r>
                        <a:rPr lang="es-MX" sz="1200" u="none" strike="noStrike" dirty="0" smtClean="0">
                          <a:effectLst/>
                        </a:rPr>
                        <a:t>“Colaboración </a:t>
                      </a:r>
                      <a:r>
                        <a:rPr lang="es-MX" sz="1200" u="none" strike="noStrike" dirty="0">
                          <a:effectLst/>
                        </a:rPr>
                        <a:t>y actitud de servicio al </a:t>
                      </a:r>
                      <a:r>
                        <a:rPr lang="es-MX" sz="1200" u="none" strike="noStrike" dirty="0" smtClean="0">
                          <a:effectLst/>
                        </a:rPr>
                        <a:t>cliente” </a:t>
                      </a:r>
                      <a:r>
                        <a:rPr lang="es-MX" sz="1200" u="none" strike="noStrike" dirty="0">
                          <a:effectLst/>
                        </a:rPr>
                        <a:t>son los más altos, lo cual es congruente con la EOA donde nuestro promedio se encuentra por encima del de la red. Debido a ello es necesario continuar con los esfuerzos de identidad y misión, así como actividades de integración</a:t>
                      </a:r>
                      <a:r>
                        <a:rPr lang="es-MX" sz="1200" u="none" strike="noStrike" dirty="0" smtClean="0">
                          <a:effectLst/>
                        </a:rPr>
                        <a:t>.</a:t>
                      </a:r>
                    </a:p>
                    <a:p>
                      <a:pPr algn="just" fontAlgn="b"/>
                      <a:endParaRPr lang="es-MX" sz="1200" b="0" i="0" u="none" strike="noStrike" dirty="0">
                        <a:solidFill>
                          <a:srgbClr val="000000"/>
                        </a:solidFill>
                        <a:effectLst/>
                        <a:latin typeface="Calibri" panose="020F0502020204030204" pitchFamily="34" charset="0"/>
                      </a:endParaRPr>
                    </a:p>
                  </a:txBody>
                  <a:tcPr marL="9525" marR="9525" marT="9525" marB="0" anchor="b"/>
                </a:tc>
              </a:tr>
              <a:tr h="370840">
                <a:tc>
                  <a:txBody>
                    <a:bodyPr/>
                    <a:lstStyle/>
                    <a:p>
                      <a:pPr algn="just" fontAlgn="b"/>
                      <a:r>
                        <a:rPr lang="es-MX" sz="1200" u="none" strike="noStrike" dirty="0">
                          <a:effectLst/>
                        </a:rPr>
                        <a:t>3) La calificación más </a:t>
                      </a:r>
                      <a:r>
                        <a:rPr lang="es-MX" sz="1200" u="none" strike="noStrike" dirty="0" smtClean="0">
                          <a:effectLst/>
                        </a:rPr>
                        <a:t>baja en las competencias institucionales </a:t>
                      </a:r>
                      <a:r>
                        <a:rPr lang="es-MX" sz="1200" u="none" strike="noStrike" dirty="0">
                          <a:effectLst/>
                        </a:rPr>
                        <a:t>la tiene </a:t>
                      </a:r>
                      <a:r>
                        <a:rPr lang="es-MX" sz="1200" u="none" strike="noStrike" dirty="0" smtClean="0">
                          <a:effectLst/>
                        </a:rPr>
                        <a:t>“Orientación </a:t>
                      </a:r>
                      <a:r>
                        <a:rPr lang="es-MX" sz="1200" u="none" strike="noStrike" dirty="0">
                          <a:effectLst/>
                        </a:rPr>
                        <a:t>a </a:t>
                      </a:r>
                      <a:r>
                        <a:rPr lang="es-MX" sz="1200" u="none" strike="noStrike" dirty="0" smtClean="0">
                          <a:effectLst/>
                        </a:rPr>
                        <a:t>Resultados”. </a:t>
                      </a:r>
                      <a:r>
                        <a:rPr lang="es-MX" sz="1200" u="none" strike="noStrike" dirty="0">
                          <a:effectLst/>
                        </a:rPr>
                        <a:t>De acuerdo a la descripción, la mejora podría enfocarse en el establecimiento de objetivos para con ello realizar la planeación, organización, seguimiento y ejecución con el fin de lograr resultados sobresalientes</a:t>
                      </a:r>
                      <a:r>
                        <a:rPr lang="es-MX" sz="1200" u="none" strike="noStrike" dirty="0" smtClean="0">
                          <a:effectLst/>
                        </a:rPr>
                        <a:t>.</a:t>
                      </a:r>
                    </a:p>
                    <a:p>
                      <a:pPr algn="just" fontAlgn="b"/>
                      <a:endParaRPr lang="es-MX" sz="1200" b="0" i="0" u="none" strike="noStrike" dirty="0">
                        <a:solidFill>
                          <a:srgbClr val="000000"/>
                        </a:solidFill>
                        <a:effectLst/>
                        <a:latin typeface="Calibri" panose="020F0502020204030204" pitchFamily="34" charset="0"/>
                      </a:endParaRPr>
                    </a:p>
                  </a:txBody>
                  <a:tcPr marL="9525" marR="9525" marT="9525" marB="0" anchor="b"/>
                </a:tc>
              </a:tr>
              <a:tr h="370840">
                <a:tc>
                  <a:txBody>
                    <a:bodyPr/>
                    <a:lstStyle/>
                    <a:p>
                      <a:pPr algn="just" fontAlgn="b"/>
                      <a:r>
                        <a:rPr lang="es-MX" sz="1200" u="none" strike="noStrike" dirty="0">
                          <a:effectLst/>
                        </a:rPr>
                        <a:t>4) Otro aspecto del comportamiento por mejorar es </a:t>
                      </a:r>
                      <a:r>
                        <a:rPr lang="es-MX" sz="1200" u="none" strike="noStrike" dirty="0" smtClean="0">
                          <a:effectLst/>
                        </a:rPr>
                        <a:t>la competencia institucional “Flexibilidad </a:t>
                      </a:r>
                      <a:r>
                        <a:rPr lang="es-MX" sz="1200" u="none" strike="noStrike" dirty="0">
                          <a:effectLst/>
                        </a:rPr>
                        <a:t>y </a:t>
                      </a:r>
                      <a:r>
                        <a:rPr lang="es-MX" sz="1200" u="none" strike="noStrike" dirty="0" smtClean="0">
                          <a:effectLst/>
                        </a:rPr>
                        <a:t>proactividad”. </a:t>
                      </a:r>
                      <a:r>
                        <a:rPr lang="es-MX" sz="1200" u="none" strike="noStrike" dirty="0">
                          <a:effectLst/>
                        </a:rPr>
                        <a:t>Es necesario reforzar la actitud abierta frente a los cambios que puedan presentarse en el entorno, considerando la rapidez con la que la universidad está creciendo. Necesitamos de iniciativa para proponer soluciones a los retos y actuar de forma positiva ante ellos.</a:t>
                      </a:r>
                      <a:endParaRPr lang="es-MX" sz="12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8977965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TotalTime>
  <Words>288</Words>
  <Application>Microsoft Office PowerPoint</Application>
  <PresentationFormat>Presentación en pantalla (16:9)</PresentationFormat>
  <Paragraphs>12</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Hallazgos de la Evaluación de desempeño 2017</vt:lpstr>
      <vt:lpstr>Resultados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Larissa Torres Deschamps</dc:creator>
  <cp:lastModifiedBy>Silvia Nelia Ayala Gomez</cp:lastModifiedBy>
  <cp:revision>12</cp:revision>
  <dcterms:created xsi:type="dcterms:W3CDTF">2017-01-04T19:32:10Z</dcterms:created>
  <dcterms:modified xsi:type="dcterms:W3CDTF">2018-02-15T20:42:33Z</dcterms:modified>
</cp:coreProperties>
</file>