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68" r:id="rId5"/>
    <p:sldId id="291" r:id="rId6"/>
    <p:sldId id="292" r:id="rId7"/>
    <p:sldId id="301" r:id="rId8"/>
    <p:sldId id="298" r:id="rId9"/>
  </p:sldIdLst>
  <p:sldSz cx="12192000" cy="6858000"/>
  <p:notesSz cx="6980238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3957" autoAdjust="0"/>
  </p:normalViewPr>
  <p:slideViewPr>
    <p:cSldViewPr snapToGrid="0">
      <p:cViewPr>
        <p:scale>
          <a:sx n="90" d="100"/>
          <a:sy n="90" d="100"/>
        </p:scale>
        <p:origin x="-859" y="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8682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20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46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97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1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6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6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8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4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4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0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164114" y="365125"/>
            <a:ext cx="8189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0018-98A4-467A-A6C4-4B70E83F7DFA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3AC7-6C1B-4F73-AB46-177EE6A0944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1" y="49010"/>
            <a:ext cx="3119438" cy="164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Propuesta </a:t>
            </a:r>
            <a:r>
              <a:rPr lang="es-MX" dirty="0" smtClean="0"/>
              <a:t>de rediseño 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de Maestría en Logística </a:t>
            </a:r>
            <a:r>
              <a:rPr lang="es-MX" dirty="0"/>
              <a:t>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b="1" i="1" dirty="0"/>
          </a:p>
          <a:p>
            <a:r>
              <a:rPr lang="es-MX" b="1" i="1" dirty="0"/>
              <a:t>Centro de Alta Dirección en Ingeniería y Tecnología CADIT</a:t>
            </a:r>
          </a:p>
          <a:p>
            <a:r>
              <a:rPr lang="es-MX" b="1" i="1" dirty="0" smtClean="0"/>
              <a:t>Marzo 2018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1845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Maestría en Logística (ML)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70017" y="2249937"/>
            <a:ext cx="9329997" cy="2492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600" b="1" dirty="0" smtClean="0">
                <a:solidFill>
                  <a:schemeClr val="tx2">
                    <a:lumMod val="50000"/>
                  </a:schemeClr>
                </a:solidFill>
              </a:rPr>
              <a:t>Objetivo: </a:t>
            </a:r>
          </a:p>
          <a:p>
            <a:pPr lvl="1"/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Formar profesionales líderes en el área de Logística, que cuenten con las herramientas tecnológicas y el pensamiento crítico para que sus decisiones impacten de manera positiva en las organizaciones, empresas públicas y privadas  a nivel nacional e internacional 	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Maestría en Logística (ML)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70017" y="2249937"/>
            <a:ext cx="9329997" cy="2092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600" b="1" dirty="0" smtClean="0">
                <a:solidFill>
                  <a:schemeClr val="tx2">
                    <a:lumMod val="50000"/>
                  </a:schemeClr>
                </a:solidFill>
              </a:rPr>
              <a:t>Perfil de egreso</a:t>
            </a:r>
            <a:r>
              <a:rPr lang="es-MX" sz="26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El </a:t>
            </a: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maestro en Logística es un experto en la planeación de </a:t>
            </a: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la producción</a:t>
            </a: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, atento a puntos de conflicto en ella, con capacidad de proponer soluciones o alternativas que permitan orientar a la organización con el fin de maximizar su potencial. 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203" y="365125"/>
            <a:ext cx="8994371" cy="1325563"/>
          </a:xfrm>
        </p:spPr>
        <p:txBody>
          <a:bodyPr>
            <a:normAutofit/>
          </a:bodyPr>
          <a:lstStyle/>
          <a:p>
            <a:r>
              <a:rPr lang="es-MX" sz="4000" dirty="0"/>
              <a:t>Propuesta académica (</a:t>
            </a:r>
            <a:r>
              <a:rPr lang="es-MX" sz="4000" dirty="0" smtClean="0"/>
              <a:t>General del CADIT)</a:t>
            </a:r>
            <a:endParaRPr lang="es-MX" sz="4000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17867"/>
              </p:ext>
            </p:extLst>
          </p:nvPr>
        </p:nvGraphicFramePr>
        <p:xfrm>
          <a:off x="332511" y="1690690"/>
          <a:ext cx="11661772" cy="4361540"/>
        </p:xfrm>
        <a:graphic>
          <a:graphicData uri="http://schemas.openxmlformats.org/drawingml/2006/table">
            <a:tbl>
              <a:tblPr/>
              <a:tblGrid>
                <a:gridCol w="850084">
                  <a:extLst>
                    <a:ext uri="{9D8B030D-6E8A-4147-A177-3AD203B41FA5}">
                      <a16:colId xmlns:a16="http://schemas.microsoft.com/office/drawing/2014/main" xmlns="" val="3141551023"/>
                    </a:ext>
                  </a:extLst>
                </a:gridCol>
                <a:gridCol w="850084">
                  <a:extLst>
                    <a:ext uri="{9D8B030D-6E8A-4147-A177-3AD203B41FA5}">
                      <a16:colId xmlns:a16="http://schemas.microsoft.com/office/drawing/2014/main" xmlns="" val="665104523"/>
                    </a:ext>
                  </a:extLst>
                </a:gridCol>
                <a:gridCol w="2802211">
                  <a:extLst>
                    <a:ext uri="{9D8B030D-6E8A-4147-A177-3AD203B41FA5}">
                      <a16:colId xmlns:a16="http://schemas.microsoft.com/office/drawing/2014/main" xmlns="" val="2186055989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xmlns="" val="3637294543"/>
                    </a:ext>
                  </a:extLst>
                </a:gridCol>
                <a:gridCol w="916524">
                  <a:extLst>
                    <a:ext uri="{9D8B030D-6E8A-4147-A177-3AD203B41FA5}">
                      <a16:colId xmlns:a16="http://schemas.microsoft.com/office/drawing/2014/main" xmlns="" val="3141613747"/>
                    </a:ext>
                  </a:extLst>
                </a:gridCol>
                <a:gridCol w="34925">
                  <a:extLst>
                    <a:ext uri="{9D8B030D-6E8A-4147-A177-3AD203B41FA5}">
                      <a16:colId xmlns:a16="http://schemas.microsoft.com/office/drawing/2014/main" xmlns="" val="1469587345"/>
                    </a:ext>
                  </a:extLst>
                </a:gridCol>
                <a:gridCol w="894534">
                  <a:extLst>
                    <a:ext uri="{9D8B030D-6E8A-4147-A177-3AD203B41FA5}">
                      <a16:colId xmlns:a16="http://schemas.microsoft.com/office/drawing/2014/main" xmlns="" val="3289143362"/>
                    </a:ext>
                  </a:extLst>
                </a:gridCol>
                <a:gridCol w="850084">
                  <a:extLst>
                    <a:ext uri="{9D8B030D-6E8A-4147-A177-3AD203B41FA5}">
                      <a16:colId xmlns:a16="http://schemas.microsoft.com/office/drawing/2014/main" xmlns="" val="1210170831"/>
                    </a:ext>
                  </a:extLst>
                </a:gridCol>
                <a:gridCol w="850084">
                  <a:extLst>
                    <a:ext uri="{9D8B030D-6E8A-4147-A177-3AD203B41FA5}">
                      <a16:colId xmlns:a16="http://schemas.microsoft.com/office/drawing/2014/main" xmlns="" val="2658113165"/>
                    </a:ext>
                  </a:extLst>
                </a:gridCol>
                <a:gridCol w="850084">
                  <a:extLst>
                    <a:ext uri="{9D8B030D-6E8A-4147-A177-3AD203B41FA5}">
                      <a16:colId xmlns:a16="http://schemas.microsoft.com/office/drawing/2014/main" xmlns="" val="1699858248"/>
                    </a:ext>
                  </a:extLst>
                </a:gridCol>
                <a:gridCol w="850084">
                  <a:extLst>
                    <a:ext uri="{9D8B030D-6E8A-4147-A177-3AD203B41FA5}">
                      <a16:colId xmlns:a16="http://schemas.microsoft.com/office/drawing/2014/main" xmlns="" val="507463046"/>
                    </a:ext>
                  </a:extLst>
                </a:gridCol>
                <a:gridCol w="850084">
                  <a:extLst>
                    <a:ext uri="{9D8B030D-6E8A-4147-A177-3AD203B41FA5}">
                      <a16:colId xmlns:a16="http://schemas.microsoft.com/office/drawing/2014/main" xmlns="" val="3251458013"/>
                    </a:ext>
                  </a:extLst>
                </a:gridCol>
              </a:tblGrid>
              <a:tr h="351026"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s-MX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434518"/>
                  </a:ext>
                </a:extLst>
              </a:tr>
              <a:tr h="351026"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992694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asignaturas por trimestre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Asignaturas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créditos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créditos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84177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838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Asignaturas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Créditos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Porcentaje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6212770"/>
                  </a:ext>
                </a:extLst>
              </a:tr>
              <a:tr h="3510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Bloque Obligatorio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47.2 %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2841041"/>
                  </a:ext>
                </a:extLst>
              </a:tr>
              <a:tr h="3510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Bloque Electivo Anáhuac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10.5 %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s-MX"/>
                    </a:p>
                  </a:txBody>
                  <a:tcPr marL="9525" marR="9525" marT="9525" marB="0" anchor="ctr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9157429"/>
                  </a:ext>
                </a:extLst>
              </a:tr>
              <a:tr h="6733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Bloque Profesional (Electivo × área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conocimiento, Especialidad)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26.3 %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s-MX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8404775"/>
                  </a:ext>
                </a:extLst>
              </a:tr>
              <a:tr h="3510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 Aplicativo I (Gestión de Proyectos)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5.3 %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7145118"/>
                  </a:ext>
                </a:extLst>
              </a:tr>
              <a:tr h="3510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 Aplicativo 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5.3 %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7801069"/>
                  </a:ext>
                </a:extLst>
              </a:tr>
              <a:tr h="35102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Bloque Electivo multidisciplinario (De FI)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5.3 %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s-MX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4584607"/>
                  </a:ext>
                </a:extLst>
              </a:tr>
              <a:tr h="351026"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88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6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4114" y="365125"/>
            <a:ext cx="8189686" cy="1091142"/>
          </a:xfrm>
        </p:spPr>
        <p:txBody>
          <a:bodyPr>
            <a:normAutofit/>
          </a:bodyPr>
          <a:lstStyle/>
          <a:p>
            <a:r>
              <a:rPr lang="es-MX" dirty="0"/>
              <a:t>Maestría en Logística (ML</a:t>
            </a:r>
            <a:r>
              <a:rPr lang="es-MX" dirty="0" smtClean="0"/>
              <a:t>)</a:t>
            </a:r>
            <a:r>
              <a:rPr lang="es-MX" sz="1800" dirty="0" smtClean="0"/>
              <a:t> </a:t>
            </a:r>
            <a:br>
              <a:rPr lang="es-MX" sz="1800" dirty="0" smtClean="0"/>
            </a:br>
            <a:r>
              <a:rPr lang="es-MX" sz="2200" dirty="0" smtClean="0"/>
              <a:t>19 materias</a:t>
            </a:r>
            <a:endParaRPr lang="es-MX" sz="2200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idx="1"/>
          </p:nvPr>
        </p:nvSpPr>
        <p:spPr>
          <a:xfrm>
            <a:off x="838200" y="1625798"/>
            <a:ext cx="8774430" cy="42657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200" b="1" dirty="0"/>
              <a:t>Bloque Fundamental: </a:t>
            </a:r>
            <a:r>
              <a:rPr lang="es-MX" sz="2200" b="1" dirty="0">
                <a:solidFill>
                  <a:schemeClr val="bg1"/>
                </a:solidFill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b="1" dirty="0" smtClean="0">
                <a:solidFill>
                  <a:schemeClr val="bg1"/>
                </a:solidFill>
              </a:rPr>
              <a:t>Programación avanzada</a:t>
            </a:r>
            <a:endParaRPr lang="es-MX" sz="22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200" b="1" dirty="0">
                <a:solidFill>
                  <a:schemeClr val="bg1"/>
                </a:solidFill>
              </a:rPr>
              <a:t>Administración de Tecnologías de la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b="1" dirty="0">
                <a:solidFill>
                  <a:schemeClr val="bg1"/>
                </a:solidFill>
              </a:rPr>
              <a:t>Simulación	</a:t>
            </a:r>
            <a:r>
              <a:rPr lang="es-MX" sz="2200" b="1" dirty="0" smtClean="0">
                <a:solidFill>
                  <a:schemeClr val="bg1"/>
                </a:solidFill>
              </a:rPr>
              <a:t>de procesos</a:t>
            </a:r>
            <a:endParaRPr lang="es-MX" sz="22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200" b="1" dirty="0">
                <a:solidFill>
                  <a:schemeClr val="bg1"/>
                </a:solidFill>
              </a:rPr>
              <a:t>Modelos Analíticos para los negocios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b="1" dirty="0" smtClean="0">
                <a:solidFill>
                  <a:schemeClr val="bg1"/>
                </a:solidFill>
              </a:rPr>
              <a:t>Gestión de la Cadena </a:t>
            </a:r>
            <a:r>
              <a:rPr lang="es-MX" sz="2200" b="1" dirty="0">
                <a:solidFill>
                  <a:schemeClr val="bg1"/>
                </a:solidFill>
              </a:rPr>
              <a:t>de suministro 	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b="1" dirty="0" smtClean="0"/>
              <a:t>Sistemas de distribución</a:t>
            </a:r>
            <a:endParaRPr lang="es-MX" sz="2200" b="1" dirty="0"/>
          </a:p>
          <a:p>
            <a:pPr marL="457200" indent="-457200">
              <a:buFont typeface="+mj-lt"/>
              <a:buAutoNum type="arabicPeriod"/>
            </a:pPr>
            <a:r>
              <a:rPr lang="es-MX" sz="2200" b="1" dirty="0"/>
              <a:t>Planeación de la </a:t>
            </a:r>
            <a:r>
              <a:rPr lang="es-MX" sz="2200" b="1" dirty="0" smtClean="0"/>
              <a:t>demanda y gestión de inventarios</a:t>
            </a:r>
            <a:endParaRPr lang="es-MX" sz="2200" b="1" dirty="0"/>
          </a:p>
          <a:p>
            <a:pPr marL="457200" indent="-457200">
              <a:buFont typeface="+mj-lt"/>
              <a:buAutoNum type="arabicPeriod"/>
            </a:pPr>
            <a:r>
              <a:rPr lang="es-MX" sz="2200" b="1" dirty="0"/>
              <a:t>Tráfico y legislación internacional en la cadena </a:t>
            </a:r>
            <a:r>
              <a:rPr lang="es-MX" sz="2000" b="1" dirty="0"/>
              <a:t>de </a:t>
            </a:r>
            <a:r>
              <a:rPr lang="es-MX" sz="2000" b="1" dirty="0" smtClean="0"/>
              <a:t>suministro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b="1" dirty="0" smtClean="0"/>
              <a:t>Dirección de operaciones</a:t>
            </a:r>
            <a:endParaRPr lang="es-MX" sz="2200" b="1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xmlns="" id="{9219DC9F-8217-4EC6-87D4-B5A02382B263}"/>
              </a:ext>
            </a:extLst>
          </p:cNvPr>
          <p:cNvSpPr txBox="1">
            <a:spLocks/>
          </p:cNvSpPr>
          <p:nvPr/>
        </p:nvSpPr>
        <p:spPr>
          <a:xfrm>
            <a:off x="838200" y="5955757"/>
            <a:ext cx="8774430" cy="82997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chemeClr val="accent2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s-MX" sz="2200" b="1" dirty="0">
                <a:solidFill>
                  <a:schemeClr val="bg1"/>
                </a:solidFill>
              </a:rPr>
              <a:t>Proyecto aplicativo </a:t>
            </a:r>
            <a:r>
              <a:rPr lang="es-MX" sz="2200" b="1" dirty="0" smtClean="0">
                <a:solidFill>
                  <a:schemeClr val="bg1"/>
                </a:solidFill>
              </a:rPr>
              <a:t>I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s-MX" sz="2200" b="1" dirty="0">
                <a:solidFill>
                  <a:schemeClr val="bg1"/>
                </a:solidFill>
              </a:rPr>
              <a:t>Proyecto aplicativo </a:t>
            </a:r>
            <a:r>
              <a:rPr lang="es-MX" sz="2200" b="1" dirty="0" smtClean="0">
                <a:solidFill>
                  <a:schemeClr val="bg1"/>
                </a:solidFill>
              </a:rPr>
              <a:t>II</a:t>
            </a:r>
            <a:endParaRPr lang="es-MX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Maestría en Logística (ML)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45573" y="1576606"/>
            <a:ext cx="9329997" cy="2492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600" b="1" dirty="0">
                <a:solidFill>
                  <a:schemeClr val="tx2">
                    <a:lumMod val="50000"/>
                  </a:schemeClr>
                </a:solidFill>
              </a:rPr>
              <a:t>Bloque Profesional: 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Materia profesional electiva 1 </a:t>
            </a:r>
            <a:endParaRPr lang="es-MX" sz="2600" dirty="0">
              <a:solidFill>
                <a:schemeClr val="tx2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Materia profesional electiva </a:t>
            </a: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	 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Materia profesional electiva </a:t>
            </a: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Materia profesional electiva </a:t>
            </a: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4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Materia profesional electiva </a:t>
            </a: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0602" y="4125469"/>
            <a:ext cx="9329997" cy="923330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MX" sz="2600" b="1" dirty="0">
                <a:solidFill>
                  <a:schemeClr val="tx2">
                    <a:lumMod val="50000"/>
                  </a:schemeClr>
                </a:solidFill>
              </a:rPr>
              <a:t>Bloque </a:t>
            </a:r>
            <a:r>
              <a:rPr lang="es-MX" sz="2600" b="1" dirty="0" smtClean="0">
                <a:solidFill>
                  <a:schemeClr val="tx2">
                    <a:lumMod val="50000"/>
                  </a:schemeClr>
                </a:solidFill>
              </a:rPr>
              <a:t>electivo multidisciplinario: 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 startAt="17"/>
            </a:pP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Materia multidisciplinaria </a:t>
            </a:r>
            <a:r>
              <a:rPr lang="es-MX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s-MX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40601" y="5106258"/>
            <a:ext cx="9329997" cy="1323439"/>
          </a:xfrm>
          <a:prstGeom prst="rect">
            <a:avLst/>
          </a:prstGeom>
          <a:solidFill>
            <a:schemeClr val="accent2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2600" b="1" dirty="0" smtClean="0">
                <a:solidFill>
                  <a:schemeClr val="tx2">
                    <a:lumMod val="50000"/>
                  </a:schemeClr>
                </a:solidFill>
              </a:rPr>
              <a:t>Bloque electivo sello Anáhuac: 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 startAt="18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Materia sello Anáhuac </a:t>
            </a: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  <a:p>
            <a:pPr marL="971550" lvl="1" indent="-514350">
              <a:buFont typeface="+mj-lt"/>
              <a:buAutoNum type="arabicPeriod" startAt="18"/>
            </a:pP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Materia sello Anáhuac 2 </a:t>
            </a:r>
            <a:r>
              <a:rPr lang="es-MX" sz="2800" dirty="0" smtClean="0">
                <a:solidFill>
                  <a:schemeClr val="tx2">
                    <a:lumMod val="50000"/>
                  </a:schemeClr>
                </a:solidFill>
              </a:rPr>
              <a:t>	 </a:t>
            </a:r>
            <a:endParaRPr lang="es-MX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Maestría en Logística (ML)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45573" y="1576606"/>
            <a:ext cx="9329997" cy="2492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600" b="1" dirty="0">
                <a:solidFill>
                  <a:schemeClr val="tx2">
                    <a:lumMod val="50000"/>
                  </a:schemeClr>
                </a:solidFill>
              </a:rPr>
              <a:t>Bloque </a:t>
            </a:r>
            <a:r>
              <a:rPr lang="es-MX" sz="2600" b="1" dirty="0" smtClean="0">
                <a:solidFill>
                  <a:schemeClr val="tx2">
                    <a:lumMod val="50000"/>
                  </a:schemeClr>
                </a:solidFill>
              </a:rPr>
              <a:t>Profesional Electivo del área Logística: 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Métodos analíticos para la cadena de abastecimiento </a:t>
            </a:r>
            <a:endParaRPr lang="es-MX" sz="2600" dirty="0">
              <a:solidFill>
                <a:schemeClr val="tx2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Gestión de riesgos para la cadena de abastecimiento 	 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Innovación y sustentabilidad de </a:t>
            </a: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2600" dirty="0" smtClean="0">
                <a:solidFill>
                  <a:schemeClr val="tx2">
                    <a:lumMod val="50000"/>
                  </a:schemeClr>
                </a:solidFill>
              </a:rPr>
              <a:t>cadena </a:t>
            </a: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de suministro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Estadística Computacional</a:t>
            </a:r>
          </a:p>
          <a:p>
            <a:pPr marL="971550" lvl="1" indent="-514350">
              <a:buFont typeface="+mj-lt"/>
              <a:buAutoNum type="arabicPeriod" startAt="12"/>
            </a:pPr>
            <a:r>
              <a:rPr lang="es-MX" sz="2600" dirty="0">
                <a:solidFill>
                  <a:schemeClr val="tx2">
                    <a:lumMod val="50000"/>
                  </a:schemeClr>
                </a:solidFill>
              </a:rPr>
              <a:t>Gestión de compras y suministro	</a:t>
            </a:r>
            <a:endParaRPr lang="es-MX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Maestría en Logística (ML)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5643"/>
              </p:ext>
            </p:extLst>
          </p:nvPr>
        </p:nvGraphicFramePr>
        <p:xfrm>
          <a:off x="1593851" y="2134394"/>
          <a:ext cx="9004297" cy="3733800"/>
        </p:xfrm>
        <a:graphic>
          <a:graphicData uri="http://schemas.openxmlformats.org/drawingml/2006/table">
            <a:tbl>
              <a:tblPr/>
              <a:tblGrid>
                <a:gridCol w="215824">
                  <a:extLst>
                    <a:ext uri="{9D8B030D-6E8A-4147-A177-3AD203B41FA5}">
                      <a16:colId xmlns:a16="http://schemas.microsoft.com/office/drawing/2014/main" xmlns="" val="3435204959"/>
                    </a:ext>
                  </a:extLst>
                </a:gridCol>
                <a:gridCol w="1193379">
                  <a:extLst>
                    <a:ext uri="{9D8B030D-6E8A-4147-A177-3AD203B41FA5}">
                      <a16:colId xmlns:a16="http://schemas.microsoft.com/office/drawing/2014/main" xmlns="" val="3637110219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xmlns="" val="2984873843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xmlns="" val="3794854932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xmlns="" val="291798244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xmlns="" val="2878899116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xmlns="" val="3864610858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xmlns="" val="2413863310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xmlns="" val="996863121"/>
                    </a:ext>
                  </a:extLst>
                </a:gridCol>
                <a:gridCol w="218998">
                  <a:extLst>
                    <a:ext uri="{9D8B030D-6E8A-4147-A177-3AD203B41FA5}">
                      <a16:colId xmlns:a16="http://schemas.microsoft.com/office/drawing/2014/main" xmlns="" val="140146924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814508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ÁREA ACADÉMICA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2º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3º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4º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5º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6º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7º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23458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trimestre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74083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Cadena de Suministro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Modelos Analíticos para los negocios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Planeación de la demanda y gestión de inventarios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Tráfico y Legislación Internacional  de la Cadena de Suministro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Materia profesional electiva  2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Sistemas de distribución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Electiva Multidisciplinar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74743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profesional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5506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Analítica de Datos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Programación avanzada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Administración de tecnología de la información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Simulación de procesos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Materia profesional electiva  3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Materia profesional electiva  4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Materia profesional electiva  5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13079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profesional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profesional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profesional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24429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Electivas de formación Anáhuac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7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s-ES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Electiva Sello Anáhuac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Electiva Sello Anáhuac</a:t>
                      </a:r>
                      <a:endParaRPr lang="es-E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06458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107337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Electivas de formación general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Gestión de cadena de suministro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Dirección de operaciones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Materia profesional electiva  1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Proyecto  aplicativo I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Proyecto aplicativo II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77627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Fundamental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Bloque profesional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Proyectos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Proyectos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795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362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48754</TotalTime>
  <Words>419</Words>
  <Application>Microsoft Office PowerPoint</Application>
  <PresentationFormat>Personalizado</PresentationFormat>
  <Paragraphs>185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Propuesta de rediseño  de Maestría en Logística 2018</vt:lpstr>
      <vt:lpstr>Maestría en Logística (ML)</vt:lpstr>
      <vt:lpstr>Maestría en Logística (ML)</vt:lpstr>
      <vt:lpstr>Propuesta académica (General del CADIT)</vt:lpstr>
      <vt:lpstr>Maestría en Logística (ML)  19 materias</vt:lpstr>
      <vt:lpstr>Maestría en Logística (ML)</vt:lpstr>
      <vt:lpstr>Maestría en Logística (ML)</vt:lpstr>
      <vt:lpstr>Maestría en Logística (ML)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rediseño planes de estudio</dc:title>
  <dc:creator>PC</dc:creator>
  <cp:lastModifiedBy>Mauricio Méndez Canseco</cp:lastModifiedBy>
  <cp:revision>258</cp:revision>
  <cp:lastPrinted>2017-11-13T17:45:52Z</cp:lastPrinted>
  <dcterms:created xsi:type="dcterms:W3CDTF">2017-02-21T22:56:48Z</dcterms:created>
  <dcterms:modified xsi:type="dcterms:W3CDTF">2018-03-12T18:49:34Z</dcterms:modified>
</cp:coreProperties>
</file>