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drawings/drawing2.xml" ContentType="application/vnd.openxmlformats-officedocument.drawingml.chartshapes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80" r:id="rId4"/>
    <p:sldId id="297" r:id="rId5"/>
    <p:sldId id="309" r:id="rId6"/>
    <p:sldId id="310" r:id="rId7"/>
    <p:sldId id="259" r:id="rId8"/>
    <p:sldId id="290" r:id="rId9"/>
    <p:sldId id="260" r:id="rId10"/>
    <p:sldId id="261" r:id="rId11"/>
    <p:sldId id="288" r:id="rId12"/>
    <p:sldId id="289" r:id="rId13"/>
    <p:sldId id="299" r:id="rId14"/>
    <p:sldId id="264" r:id="rId15"/>
    <p:sldId id="311" r:id="rId16"/>
    <p:sldId id="312" r:id="rId17"/>
    <p:sldId id="263" r:id="rId18"/>
    <p:sldId id="298" r:id="rId19"/>
    <p:sldId id="293" r:id="rId20"/>
    <p:sldId id="305" r:id="rId21"/>
    <p:sldId id="306" r:id="rId22"/>
    <p:sldId id="307" r:id="rId23"/>
    <p:sldId id="308" r:id="rId24"/>
    <p:sldId id="284" r:id="rId25"/>
    <p:sldId id="285" r:id="rId26"/>
    <p:sldId id="300" r:id="rId27"/>
    <p:sldId id="271" r:id="rId28"/>
    <p:sldId id="272" r:id="rId29"/>
    <p:sldId id="313" r:id="rId30"/>
    <p:sldId id="314" r:id="rId31"/>
    <p:sldId id="315" r:id="rId32"/>
    <p:sldId id="316" r:id="rId33"/>
    <p:sldId id="317" r:id="rId34"/>
    <p:sldId id="318" r:id="rId35"/>
    <p:sldId id="303" r:id="rId36"/>
    <p:sldId id="302" r:id="rId37"/>
    <p:sldId id="287" r:id="rId38"/>
    <p:sldId id="273" r:id="rId39"/>
  </p:sldIdLst>
  <p:sldSz cx="9144000" cy="6858000" type="screen4x3"/>
  <p:notesSz cx="7010400" cy="92964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visor" initials="R" lastIdx="2" clrIdx="0">
    <p:extLst/>
  </p:cmAuthor>
  <p:cmAuthor id="2" name="Arellanes Arellanes Juan" initials="AAJ" lastIdx="3" clrIdx="1">
    <p:extLst/>
  </p:cmAuthor>
  <p:cmAuthor id="3" name="Jessica De Alba" initials="JDA" lastIdx="4" clrIdx="2">
    <p:extLst>
      <p:ext uri="{19B8F6BF-5375-455C-9EA6-DF929625EA0E}">
        <p15:presenceInfo xmlns:p15="http://schemas.microsoft.com/office/powerpoint/2012/main" userId="dcd17a3f90334f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1" autoAdjust="0"/>
    <p:restoredTop sz="94660"/>
  </p:normalViewPr>
  <p:slideViewPr>
    <p:cSldViewPr snapToGrid="0" snapToObjects="1" showGuides="1">
      <p:cViewPr varScale="1">
        <p:scale>
          <a:sx n="77" d="100"/>
          <a:sy n="77" d="100"/>
        </p:scale>
        <p:origin x="34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an.arellanes\Dropbox\Resultados%20EGEL%20Hist&#243;rico%20hasta%202017-10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juan.arellanes\Dropbox\Resultados%20EGEL%20Hist&#243;rico%20hasta%202017-10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juan.arellanes\Dropbox\Resultados%20EGEL%20Hist&#243;rico%20hasta%202017-10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an.arellanes\Dropbox\Resultados%20EGEL%20Hist&#243;rico%20hasta%202017-10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an.arellanes\Dropbox\Resultados%20EGEL%20Hist&#243;rico%20hasta%202017-1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es-MX" sz="2000"/>
              <a:t>Desempeño global (%) Campus</a:t>
            </a:r>
            <a:r>
              <a:rPr lang="es-MX" sz="2000" baseline="0"/>
              <a:t> Norte</a:t>
            </a:r>
            <a:endParaRPr lang="es-MX" sz="2000"/>
          </a:p>
        </c:rich>
      </c:tx>
      <c:layout>
        <c:manualLayout>
          <c:xMode val="edge"/>
          <c:yMode val="edge"/>
          <c:x val="0.265644311909143"/>
          <c:y val="2.2205257003199499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6.6396691740215993E-2"/>
          <c:y val="0.107423533725843"/>
          <c:w val="0.90871673210150194"/>
          <c:h val="0.7249111988406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Hoja1!$A$32</c:f>
              <c:strCache>
                <c:ptCount val="1"/>
                <c:pt idx="0">
                  <c:v>2014-10</c:v>
                </c:pt>
              </c:strCache>
            </c:strRef>
          </c:tx>
          <c:spPr>
            <a:solidFill>
              <a:srgbClr val="6633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Hoja1!$B$31:$D$31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Hoja1!$B$32:$D$32</c:f>
              <c:numCache>
                <c:formatCode>General</c:formatCode>
                <c:ptCount val="3"/>
                <c:pt idx="0">
                  <c:v>36.300000000000011</c:v>
                </c:pt>
                <c:pt idx="1">
                  <c:v>45.4</c:v>
                </c:pt>
                <c:pt idx="2">
                  <c:v>18.100000000000001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01-4EB8-8BAF-34042708D43E}"/>
            </c:ext>
          </c:extLst>
        </c:ser>
        <c:ser>
          <c:idx val="1"/>
          <c:order val="1"/>
          <c:tx>
            <c:strRef>
              <c:f>Hoja1!$A$33</c:f>
              <c:strCache>
                <c:ptCount val="1"/>
                <c:pt idx="0">
                  <c:v>2014-60</c:v>
                </c:pt>
              </c:strCache>
            </c:strRef>
          </c:tx>
          <c:spPr>
            <a:solidFill>
              <a:srgbClr val="FF6F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Hoja1!$B$31:$D$31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Hoja1!$B$33:$D$33</c:f>
              <c:numCache>
                <c:formatCode>General</c:formatCode>
                <c:ptCount val="3"/>
                <c:pt idx="0">
                  <c:v>18.100000000000001</c:v>
                </c:pt>
                <c:pt idx="1">
                  <c:v>54.5</c:v>
                </c:pt>
                <c:pt idx="2">
                  <c:v>27.2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01-4EB8-8BAF-34042708D43E}"/>
            </c:ext>
          </c:extLst>
        </c:ser>
        <c:ser>
          <c:idx val="2"/>
          <c:order val="2"/>
          <c:tx>
            <c:strRef>
              <c:f>Hoja1!$A$34</c:f>
              <c:strCache>
                <c:ptCount val="1"/>
                <c:pt idx="0">
                  <c:v>2015-10</c:v>
                </c:pt>
              </c:strCache>
            </c:strRef>
          </c:tx>
          <c:spPr>
            <a:solidFill>
              <a:srgbClr val="FFAE37"/>
            </a:solidFill>
          </c:spPr>
          <c:invertIfNegative val="0"/>
          <c:dLbls>
            <c:dLbl>
              <c:idx val="1"/>
              <c:layout>
                <c:manualLayout>
                  <c:x val="0"/>
                  <c:y val="1.211746498815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501-4EB8-8BAF-34042708D4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Hoja1!$B$31:$D$31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Hoja1!$B$34:$D$34</c:f>
              <c:numCache>
                <c:formatCode>0.0</c:formatCode>
                <c:ptCount val="3"/>
                <c:pt idx="0">
                  <c:v>33.33</c:v>
                </c:pt>
                <c:pt idx="1">
                  <c:v>66.66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501-4EB8-8BAF-34042708D43E}"/>
            </c:ext>
          </c:extLst>
        </c:ser>
        <c:ser>
          <c:idx val="3"/>
          <c:order val="3"/>
          <c:tx>
            <c:strRef>
              <c:f>Hoja1!$A$35</c:f>
              <c:strCache>
                <c:ptCount val="1"/>
                <c:pt idx="0">
                  <c:v>2015-60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 i="0" baseline="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Hoja1!$B$31:$D$31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Hoja1!$B$35:$D$35</c:f>
              <c:numCache>
                <c:formatCode>0.0</c:formatCode>
                <c:ptCount val="3"/>
                <c:pt idx="0">
                  <c:v>15.3</c:v>
                </c:pt>
                <c:pt idx="1">
                  <c:v>61.5</c:v>
                </c:pt>
                <c:pt idx="2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501-4EB8-8BAF-34042708D43E}"/>
            </c:ext>
          </c:extLst>
        </c:ser>
        <c:ser>
          <c:idx val="4"/>
          <c:order val="4"/>
          <c:tx>
            <c:strRef>
              <c:f>Hoja1!$A$36</c:f>
              <c:strCache>
                <c:ptCount val="1"/>
                <c:pt idx="0">
                  <c:v>2016-10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Hoja1!$B$31:$D$31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Hoja1!$B$36:$D$36</c:f>
              <c:numCache>
                <c:formatCode>0.0</c:formatCode>
                <c:ptCount val="3"/>
                <c:pt idx="0">
                  <c:v>27.5</c:v>
                </c:pt>
                <c:pt idx="1">
                  <c:v>48.2</c:v>
                </c:pt>
                <c:pt idx="2">
                  <c:v>24.1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501-4EB8-8BAF-34042708D43E}"/>
            </c:ext>
          </c:extLst>
        </c:ser>
        <c:ser>
          <c:idx val="5"/>
          <c:order val="5"/>
          <c:tx>
            <c:strRef>
              <c:f>Hoja1!$A$37</c:f>
              <c:strCache>
                <c:ptCount val="1"/>
                <c:pt idx="0">
                  <c:v>2016-60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Hoja1!$B$31:$D$31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Hoja1!$B$37:$D$37</c:f>
              <c:numCache>
                <c:formatCode>0.0</c:formatCode>
                <c:ptCount val="3"/>
                <c:pt idx="0">
                  <c:v>37.5</c:v>
                </c:pt>
                <c:pt idx="1">
                  <c:v>37.5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501-4EB8-8BAF-34042708D43E}"/>
            </c:ext>
          </c:extLst>
        </c:ser>
        <c:ser>
          <c:idx val="6"/>
          <c:order val="6"/>
          <c:tx>
            <c:strRef>
              <c:f>Hoja1!$A$38</c:f>
              <c:strCache>
                <c:ptCount val="1"/>
                <c:pt idx="0">
                  <c:v>2017-10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Hoja1!$B$31:$D$31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Hoja1!$B$38:$D$38</c:f>
              <c:numCache>
                <c:formatCode>0.0</c:formatCode>
                <c:ptCount val="3"/>
                <c:pt idx="0">
                  <c:v>14.2</c:v>
                </c:pt>
                <c:pt idx="1">
                  <c:v>42.8</c:v>
                </c:pt>
                <c:pt idx="2">
                  <c:v>42.8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501-4EB8-8BAF-34042708D43E}"/>
            </c:ext>
          </c:extLst>
        </c:ser>
        <c:ser>
          <c:idx val="7"/>
          <c:order val="7"/>
          <c:tx>
            <c:strRef>
              <c:f>Hoja1!$A$39</c:f>
              <c:strCache>
                <c:ptCount val="1"/>
                <c:pt idx="0">
                  <c:v>2017-60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Hoja1!$B$31:$D$31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Hoja1!$B$39:$D$39</c:f>
              <c:numCache>
                <c:formatCode>0.0</c:formatCode>
                <c:ptCount val="3"/>
                <c:pt idx="0">
                  <c:v>12.5</c:v>
                </c:pt>
                <c:pt idx="1">
                  <c:v>75</c:v>
                </c:pt>
                <c:pt idx="2">
                  <c:v>12.5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501-4EB8-8BAF-34042708D4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63152160"/>
        <c:axId val="1763154880"/>
      </c:barChart>
      <c:catAx>
        <c:axId val="17631521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s-MX"/>
          </a:p>
        </c:txPr>
        <c:crossAx val="1763154880"/>
        <c:crosses val="autoZero"/>
        <c:auto val="1"/>
        <c:lblAlgn val="ctr"/>
        <c:lblOffset val="100"/>
        <c:noMultiLvlLbl val="0"/>
      </c:catAx>
      <c:valAx>
        <c:axId val="17631548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s-MX"/>
          </a:p>
        </c:txPr>
        <c:crossAx val="176315216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6.6016807885978602E-3"/>
          <c:y val="0.92261539461698205"/>
          <c:w val="0.99339831921140198"/>
          <c:h val="4.6265614611154499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1400"/>
          </a:pPr>
          <a:endParaRPr lang="es-MX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6396691740215993E-2"/>
          <c:y val="9.7339454163946598E-2"/>
          <c:w val="0.90871673210150194"/>
          <c:h val="0.7430699173128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Hoja1!$A$43</c:f>
              <c:strCache>
                <c:ptCount val="1"/>
                <c:pt idx="0">
                  <c:v>2014-10</c:v>
                </c:pt>
              </c:strCache>
            </c:strRef>
          </c:tx>
          <c:spPr>
            <a:solidFill>
              <a:srgbClr val="6633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Hoja1!$B$42:$D$42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Hoja1!$B$43:$D$43</c:f>
              <c:numCache>
                <c:formatCode>General</c:formatCode>
                <c:ptCount val="3"/>
                <c:pt idx="0">
                  <c:v>27.2</c:v>
                </c:pt>
                <c:pt idx="1">
                  <c:v>63.6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92-44C6-ABBE-A0710944DE77}"/>
            </c:ext>
          </c:extLst>
        </c:ser>
        <c:ser>
          <c:idx val="1"/>
          <c:order val="1"/>
          <c:tx>
            <c:strRef>
              <c:f>Hoja1!$A$44</c:f>
              <c:strCache>
                <c:ptCount val="1"/>
                <c:pt idx="0">
                  <c:v>2014-60</c:v>
                </c:pt>
              </c:strCache>
            </c:strRef>
          </c:tx>
          <c:spPr>
            <a:solidFill>
              <a:srgbClr val="FF6F00"/>
            </a:solidFill>
          </c:spPr>
          <c:invertIfNegative val="0"/>
          <c:dLbls>
            <c:dLbl>
              <c:idx val="1"/>
              <c:layout>
                <c:manualLayout>
                  <c:x val="-1.4650662452199001E-3"/>
                  <c:y val="1.211195836538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292-44C6-ABBE-A0710944DE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Hoja1!$B$42:$D$42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Hoja1!$B$44:$D$44</c:f>
              <c:numCache>
                <c:formatCode>General</c:formatCode>
                <c:ptCount val="3"/>
                <c:pt idx="0">
                  <c:v>18.100000000000001</c:v>
                </c:pt>
                <c:pt idx="1">
                  <c:v>72.7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292-44C6-ABBE-A0710944DE77}"/>
            </c:ext>
          </c:extLst>
        </c:ser>
        <c:ser>
          <c:idx val="2"/>
          <c:order val="2"/>
          <c:tx>
            <c:strRef>
              <c:f>Hoja1!$A$45</c:f>
              <c:strCache>
                <c:ptCount val="1"/>
                <c:pt idx="0">
                  <c:v>2015-10</c:v>
                </c:pt>
              </c:strCache>
            </c:strRef>
          </c:tx>
          <c:spPr>
            <a:solidFill>
              <a:srgbClr val="FFAE37"/>
            </a:solidFill>
          </c:spPr>
          <c:invertIfNegative val="0"/>
          <c:dLbls>
            <c:dLbl>
              <c:idx val="1"/>
              <c:layout>
                <c:manualLayout>
                  <c:x val="0"/>
                  <c:y val="8.078309992106149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292-44C6-ABBE-A0710944DE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Hoja1!$B$42:$D$42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Hoja1!$B$45:$D$45</c:f>
              <c:numCache>
                <c:formatCode>General</c:formatCode>
                <c:ptCount val="3"/>
                <c:pt idx="0">
                  <c:v>13.3</c:v>
                </c:pt>
                <c:pt idx="1">
                  <c:v>73.3</c:v>
                </c:pt>
                <c:pt idx="2">
                  <c:v>13.3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292-44C6-ABBE-A0710944DE77}"/>
            </c:ext>
          </c:extLst>
        </c:ser>
        <c:ser>
          <c:idx val="3"/>
          <c:order val="3"/>
          <c:tx>
            <c:strRef>
              <c:f>Hoja1!$A$46</c:f>
              <c:strCache>
                <c:ptCount val="1"/>
                <c:pt idx="0">
                  <c:v>2015-60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 i="0" baseline="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Hoja1!$B$42:$D$42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Hoja1!$B$46:$D$46</c:f>
              <c:numCache>
                <c:formatCode>General</c:formatCode>
                <c:ptCount val="3"/>
                <c:pt idx="0">
                  <c:v>7.6</c:v>
                </c:pt>
                <c:pt idx="1">
                  <c:v>76.900000000000006</c:v>
                </c:pt>
                <c:pt idx="2">
                  <c:v>15.3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292-44C6-ABBE-A0710944DE77}"/>
            </c:ext>
          </c:extLst>
        </c:ser>
        <c:ser>
          <c:idx val="4"/>
          <c:order val="4"/>
          <c:tx>
            <c:strRef>
              <c:f>Hoja1!$A$47</c:f>
              <c:strCache>
                <c:ptCount val="1"/>
                <c:pt idx="0">
                  <c:v>2016-10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Hoja1!$B$42:$D$42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Hoja1!$B$47:$D$47</c:f>
              <c:numCache>
                <c:formatCode>General</c:formatCode>
                <c:ptCount val="3"/>
                <c:pt idx="0">
                  <c:v>24.1</c:v>
                </c:pt>
                <c:pt idx="1">
                  <c:v>48.2</c:v>
                </c:pt>
                <c:pt idx="2">
                  <c:v>27.5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292-44C6-ABBE-A0710944DE77}"/>
            </c:ext>
          </c:extLst>
        </c:ser>
        <c:ser>
          <c:idx val="5"/>
          <c:order val="5"/>
          <c:tx>
            <c:strRef>
              <c:f>Hoja1!$A$48</c:f>
              <c:strCache>
                <c:ptCount val="1"/>
                <c:pt idx="0">
                  <c:v>2016-60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Hoja1!$B$42:$D$42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Hoja1!$B$48:$D$48</c:f>
              <c:numCache>
                <c:formatCode>General</c:formatCode>
                <c:ptCount val="3"/>
                <c:pt idx="0">
                  <c:v>37.5</c:v>
                </c:pt>
                <c:pt idx="1">
                  <c:v>25</c:v>
                </c:pt>
                <c:pt idx="2">
                  <c:v>37.5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292-44C6-ABBE-A0710944DE77}"/>
            </c:ext>
          </c:extLst>
        </c:ser>
        <c:ser>
          <c:idx val="6"/>
          <c:order val="6"/>
          <c:tx>
            <c:strRef>
              <c:f>Hoja1!$A$49</c:f>
              <c:strCache>
                <c:ptCount val="1"/>
                <c:pt idx="0">
                  <c:v>2017-10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Hoja1!$B$42:$D$42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Hoja1!$B$49:$D$49</c:f>
              <c:numCache>
                <c:formatCode>General</c:formatCode>
                <c:ptCount val="3"/>
                <c:pt idx="0">
                  <c:v>14.2</c:v>
                </c:pt>
                <c:pt idx="1">
                  <c:v>50</c:v>
                </c:pt>
                <c:pt idx="2">
                  <c:v>35.700000000000003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292-44C6-ABBE-A0710944DE77}"/>
            </c:ext>
          </c:extLst>
        </c:ser>
        <c:ser>
          <c:idx val="7"/>
          <c:order val="7"/>
          <c:tx>
            <c:strRef>
              <c:f>Hoja1!$A$50</c:f>
              <c:strCache>
                <c:ptCount val="1"/>
                <c:pt idx="0">
                  <c:v>2017-60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Hoja1!$B$42:$D$42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Hoja1!$B$50:$D$50</c:f>
              <c:numCache>
                <c:formatCode>General</c:formatCode>
                <c:ptCount val="3"/>
                <c:pt idx="0">
                  <c:v>0</c:v>
                </c:pt>
                <c:pt idx="1">
                  <c:v>87.5</c:v>
                </c:pt>
                <c:pt idx="2">
                  <c:v>12.5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292-44C6-ABBE-A0710944DE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63158688"/>
        <c:axId val="1763157056"/>
      </c:barChart>
      <c:catAx>
        <c:axId val="17631586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s-MX"/>
          </a:p>
        </c:txPr>
        <c:crossAx val="1763157056"/>
        <c:crosses val="autoZero"/>
        <c:auto val="1"/>
        <c:lblAlgn val="ctr"/>
        <c:lblOffset val="100"/>
        <c:noMultiLvlLbl val="0"/>
      </c:catAx>
      <c:valAx>
        <c:axId val="1763157056"/>
        <c:scaling>
          <c:orientation val="minMax"/>
          <c:max val="1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s-MX"/>
          </a:p>
        </c:txPr>
        <c:crossAx val="176315868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9.4702112810100807E-3"/>
          <c:y val="0.92159207718973302"/>
          <c:w val="0.97618344475142904"/>
          <c:h val="5.1142028924691801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1400"/>
          </a:pPr>
          <a:endParaRPr lang="es-MX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6396691740215993E-2"/>
          <c:y val="0.10339543334663701"/>
          <c:w val="0.90871673210150194"/>
          <c:h val="0.751144556223090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Hoja1!$A$54</c:f>
              <c:strCache>
                <c:ptCount val="1"/>
                <c:pt idx="0">
                  <c:v>2014-10</c:v>
                </c:pt>
              </c:strCache>
            </c:strRef>
          </c:tx>
          <c:spPr>
            <a:solidFill>
              <a:srgbClr val="663300"/>
            </a:solidFill>
          </c:spPr>
          <c:invertIfNegative val="0"/>
          <c:dLbls>
            <c:dLbl>
              <c:idx val="0"/>
              <c:layout>
                <c:manualLayout>
                  <c:x val="-1.34283578157446E-17"/>
                  <c:y val="1.613675326618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5D7-4364-AF6A-7FDCC5653E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Hoja1!$B$53:$D$53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Hoja1!$B$54:$D$54</c:f>
              <c:numCache>
                <c:formatCode>General</c:formatCode>
                <c:ptCount val="3"/>
                <c:pt idx="0">
                  <c:v>27.2</c:v>
                </c:pt>
                <c:pt idx="1">
                  <c:v>45.4</c:v>
                </c:pt>
                <c:pt idx="2">
                  <c:v>27.2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D7-4364-AF6A-7FDCC5653EA0}"/>
            </c:ext>
          </c:extLst>
        </c:ser>
        <c:ser>
          <c:idx val="1"/>
          <c:order val="1"/>
          <c:tx>
            <c:strRef>
              <c:f>Hoja1!$A$55</c:f>
              <c:strCache>
                <c:ptCount val="1"/>
                <c:pt idx="0">
                  <c:v>2014-60</c:v>
                </c:pt>
              </c:strCache>
            </c:strRef>
          </c:tx>
          <c:spPr>
            <a:solidFill>
              <a:srgbClr val="FF6F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Hoja1!$B$53:$D$53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Hoja1!$B$55:$D$55</c:f>
              <c:numCache>
                <c:formatCode>General</c:formatCode>
                <c:ptCount val="3"/>
                <c:pt idx="0">
                  <c:v>0</c:v>
                </c:pt>
                <c:pt idx="1">
                  <c:v>45.4</c:v>
                </c:pt>
                <c:pt idx="2">
                  <c:v>54.5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5D7-4364-AF6A-7FDCC5653EA0}"/>
            </c:ext>
          </c:extLst>
        </c:ser>
        <c:ser>
          <c:idx val="2"/>
          <c:order val="2"/>
          <c:tx>
            <c:strRef>
              <c:f>Hoja1!$A$56</c:f>
              <c:strCache>
                <c:ptCount val="1"/>
                <c:pt idx="0">
                  <c:v>2015-10</c:v>
                </c:pt>
              </c:strCache>
            </c:strRef>
          </c:tx>
          <c:spPr>
            <a:solidFill>
              <a:srgbClr val="FFAE37"/>
            </a:solidFill>
          </c:spPr>
          <c:invertIfNegative val="0"/>
          <c:dLbls>
            <c:dLbl>
              <c:idx val="1"/>
              <c:layout>
                <c:manualLayout>
                  <c:x val="1.46495088567292E-3"/>
                  <c:y val="4.048286976481640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5D7-4364-AF6A-7FDCC5653E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Hoja1!$B$53:$D$53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Hoja1!$B$56:$D$56</c:f>
              <c:numCache>
                <c:formatCode>General</c:formatCode>
                <c:ptCount val="3"/>
                <c:pt idx="0">
                  <c:v>6.6</c:v>
                </c:pt>
                <c:pt idx="1">
                  <c:v>86.6</c:v>
                </c:pt>
                <c:pt idx="2">
                  <c:v>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D7-4364-AF6A-7FDCC5653EA0}"/>
            </c:ext>
          </c:extLst>
        </c:ser>
        <c:ser>
          <c:idx val="3"/>
          <c:order val="3"/>
          <c:tx>
            <c:strRef>
              <c:f>Hoja1!$A$57</c:f>
              <c:strCache>
                <c:ptCount val="1"/>
                <c:pt idx="0">
                  <c:v>2015-60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 i="0" baseline="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Hoja1!$B$53:$D$53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Hoja1!$B$57:$D$57</c:f>
              <c:numCache>
                <c:formatCode>General</c:formatCode>
                <c:ptCount val="3"/>
                <c:pt idx="0">
                  <c:v>0</c:v>
                </c:pt>
                <c:pt idx="1">
                  <c:v>76.900000000000006</c:v>
                </c:pt>
                <c:pt idx="2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5D7-4364-AF6A-7FDCC5653EA0}"/>
            </c:ext>
          </c:extLst>
        </c:ser>
        <c:ser>
          <c:idx val="4"/>
          <c:order val="4"/>
          <c:tx>
            <c:strRef>
              <c:f>Hoja1!$A$58</c:f>
              <c:strCache>
                <c:ptCount val="1"/>
                <c:pt idx="0">
                  <c:v>2016-10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Hoja1!$B$53:$D$53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Hoja1!$B$58:$D$58</c:f>
              <c:numCache>
                <c:formatCode>General</c:formatCode>
                <c:ptCount val="3"/>
                <c:pt idx="0">
                  <c:v>13.7</c:v>
                </c:pt>
                <c:pt idx="1">
                  <c:v>65.5</c:v>
                </c:pt>
                <c:pt idx="2">
                  <c:v>20.6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5D7-4364-AF6A-7FDCC5653EA0}"/>
            </c:ext>
          </c:extLst>
        </c:ser>
        <c:ser>
          <c:idx val="5"/>
          <c:order val="5"/>
          <c:tx>
            <c:strRef>
              <c:f>Hoja1!$A$59</c:f>
              <c:strCache>
                <c:ptCount val="1"/>
                <c:pt idx="0">
                  <c:v>2016-60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"/>
                  <c:y val="1.00854707913647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5D7-4364-AF6A-7FDCC5653EA0}"/>
                </c:ext>
              </c:extLst>
            </c:dLbl>
            <c:dLbl>
              <c:idx val="1"/>
              <c:layout>
                <c:manualLayout>
                  <c:x val="1.4649286845032699E-3"/>
                  <c:y val="6.051282474818849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5D7-4364-AF6A-7FDCC5653E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Hoja1!$B$53:$D$53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Hoja1!$B$59:$D$59</c:f>
              <c:numCache>
                <c:formatCode>General</c:formatCode>
                <c:ptCount val="3"/>
                <c:pt idx="0">
                  <c:v>12.5</c:v>
                </c:pt>
                <c:pt idx="1">
                  <c:v>62.5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5D7-4364-AF6A-7FDCC5653EA0}"/>
            </c:ext>
          </c:extLst>
        </c:ser>
        <c:ser>
          <c:idx val="6"/>
          <c:order val="6"/>
          <c:tx>
            <c:strRef>
              <c:f>Hoja1!$A$60</c:f>
              <c:strCache>
                <c:ptCount val="1"/>
                <c:pt idx="0">
                  <c:v>2017-10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Hoja1!$B$53:$D$53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Hoja1!$B$60:$D$60</c:f>
              <c:numCache>
                <c:formatCode>General</c:formatCode>
                <c:ptCount val="3"/>
                <c:pt idx="0">
                  <c:v>14.2</c:v>
                </c:pt>
                <c:pt idx="1">
                  <c:v>35.700000000000003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5D7-4364-AF6A-7FDCC5653EA0}"/>
            </c:ext>
          </c:extLst>
        </c:ser>
        <c:ser>
          <c:idx val="7"/>
          <c:order val="7"/>
          <c:tx>
            <c:strRef>
              <c:f>Hoja1!$A$61</c:f>
              <c:strCache>
                <c:ptCount val="1"/>
                <c:pt idx="0">
                  <c:v>2017-60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Hoja1!$B$53:$D$53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Hoja1!$B$61:$D$61</c:f>
              <c:numCache>
                <c:formatCode>General</c:formatCode>
                <c:ptCount val="3"/>
                <c:pt idx="0">
                  <c:v>25</c:v>
                </c:pt>
                <c:pt idx="1">
                  <c:v>62.5</c:v>
                </c:pt>
                <c:pt idx="2">
                  <c:v>12.5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5D7-4364-AF6A-7FDCC5653E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63146720"/>
        <c:axId val="1763147808"/>
      </c:barChart>
      <c:catAx>
        <c:axId val="17631467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s-MX"/>
          </a:p>
        </c:txPr>
        <c:crossAx val="1763147808"/>
        <c:crosses val="autoZero"/>
        <c:auto val="1"/>
        <c:lblAlgn val="ctr"/>
        <c:lblOffset val="100"/>
        <c:noMultiLvlLbl val="0"/>
      </c:catAx>
      <c:valAx>
        <c:axId val="1763147808"/>
        <c:scaling>
          <c:orientation val="minMax"/>
          <c:max val="9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s-MX"/>
          </a:p>
        </c:txPr>
        <c:crossAx val="1763146720"/>
        <c:crosses val="autoZero"/>
        <c:crossBetween val="between"/>
      </c:valAx>
    </c:plotArea>
    <c:legend>
      <c:legendPos val="b"/>
      <c:legendEntry>
        <c:idx val="5"/>
        <c:txPr>
          <a:bodyPr/>
          <a:lstStyle/>
          <a:p>
            <a:pPr>
              <a:defRPr sz="1400" baseline="0"/>
            </a:pPr>
            <a:endParaRPr lang="es-MX"/>
          </a:p>
        </c:txPr>
      </c:legendEntry>
      <c:layout>
        <c:manualLayout>
          <c:xMode val="edge"/>
          <c:yMode val="edge"/>
          <c:x val="7.6011559026596199E-3"/>
          <c:y val="0.93674601270992697"/>
          <c:w val="0.981867555704241"/>
          <c:h val="5.1142028924691801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1400" baseline="0"/>
          </a:pPr>
          <a:endParaRPr lang="es-MX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es-MX" sz="2000"/>
              <a:t>Política Exterior de México (%)</a:t>
            </a:r>
          </a:p>
        </c:rich>
      </c:tx>
      <c:layout>
        <c:manualLayout>
          <c:xMode val="edge"/>
          <c:yMode val="edge"/>
          <c:x val="0.29828330734625702"/>
          <c:y val="1.81761974822389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6.6396691740215993E-2"/>
          <c:y val="9.9372737253316107E-2"/>
          <c:w val="0.90871673210150194"/>
          <c:h val="0.747092613406157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Hoja1!$A$65</c:f>
              <c:strCache>
                <c:ptCount val="1"/>
                <c:pt idx="0">
                  <c:v>2014-10</c:v>
                </c:pt>
              </c:strCache>
            </c:strRef>
          </c:tx>
          <c:spPr>
            <a:solidFill>
              <a:srgbClr val="6633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Hoja1!$B$64:$D$64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Hoja1!$B$65:$D$65</c:f>
              <c:numCache>
                <c:formatCode>General</c:formatCode>
                <c:ptCount val="3"/>
                <c:pt idx="0">
                  <c:v>22.7</c:v>
                </c:pt>
                <c:pt idx="1">
                  <c:v>40.9</c:v>
                </c:pt>
                <c:pt idx="2">
                  <c:v>36.300000000000011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BF-40B6-A9CC-6C297E721518}"/>
            </c:ext>
          </c:extLst>
        </c:ser>
        <c:ser>
          <c:idx val="1"/>
          <c:order val="1"/>
          <c:tx>
            <c:strRef>
              <c:f>Hoja1!$A$66</c:f>
              <c:strCache>
                <c:ptCount val="1"/>
                <c:pt idx="0">
                  <c:v>2014-60</c:v>
                </c:pt>
              </c:strCache>
            </c:strRef>
          </c:tx>
          <c:spPr>
            <a:solidFill>
              <a:srgbClr val="FF6F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Hoja1!$B$64:$D$64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Hoja1!$B$66:$D$66</c:f>
              <c:numCache>
                <c:formatCode>General</c:formatCode>
                <c:ptCount val="3"/>
                <c:pt idx="0">
                  <c:v>27.2</c:v>
                </c:pt>
                <c:pt idx="1">
                  <c:v>63.6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BF-40B6-A9CC-6C297E721518}"/>
            </c:ext>
          </c:extLst>
        </c:ser>
        <c:ser>
          <c:idx val="2"/>
          <c:order val="2"/>
          <c:tx>
            <c:strRef>
              <c:f>Hoja1!$A$67</c:f>
              <c:strCache>
                <c:ptCount val="1"/>
                <c:pt idx="0">
                  <c:v>2015-10</c:v>
                </c:pt>
              </c:strCache>
            </c:strRef>
          </c:tx>
          <c:spPr>
            <a:solidFill>
              <a:srgbClr val="FFAE37"/>
            </a:solidFill>
          </c:spPr>
          <c:invertIfNegative val="0"/>
          <c:dLbls>
            <c:dLbl>
              <c:idx val="1"/>
              <c:layout>
                <c:manualLayout>
                  <c:x val="0"/>
                  <c:y val="8.078309992106149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8BF-40B6-A9CC-6C297E72151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Hoja1!$B$64:$D$64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Hoja1!$B$67:$D$67</c:f>
              <c:numCache>
                <c:formatCode>General</c:formatCode>
                <c:ptCount val="3"/>
                <c:pt idx="0">
                  <c:v>53.3</c:v>
                </c:pt>
                <c:pt idx="1">
                  <c:v>46.6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8BF-40B6-A9CC-6C297E721518}"/>
            </c:ext>
          </c:extLst>
        </c:ser>
        <c:ser>
          <c:idx val="3"/>
          <c:order val="3"/>
          <c:tx>
            <c:strRef>
              <c:f>Hoja1!$A$68</c:f>
              <c:strCache>
                <c:ptCount val="1"/>
                <c:pt idx="0">
                  <c:v>2015-60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 i="0" baseline="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Hoja1!$B$64:$D$64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Hoja1!$B$68:$D$68</c:f>
              <c:numCache>
                <c:formatCode>General</c:formatCode>
                <c:ptCount val="3"/>
                <c:pt idx="0">
                  <c:v>30.7</c:v>
                </c:pt>
                <c:pt idx="1">
                  <c:v>69.2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BF-40B6-A9CC-6C297E721518}"/>
            </c:ext>
          </c:extLst>
        </c:ser>
        <c:ser>
          <c:idx val="4"/>
          <c:order val="4"/>
          <c:tx>
            <c:strRef>
              <c:f>Hoja1!$A$69</c:f>
              <c:strCache>
                <c:ptCount val="1"/>
                <c:pt idx="0">
                  <c:v>2016-10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Hoja1!$B$64:$D$64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Hoja1!$B$69:$D$69</c:f>
              <c:numCache>
                <c:formatCode>General</c:formatCode>
                <c:ptCount val="3"/>
                <c:pt idx="0">
                  <c:v>27.5</c:v>
                </c:pt>
                <c:pt idx="1">
                  <c:v>65.5</c:v>
                </c:pt>
                <c:pt idx="2">
                  <c:v>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8BF-40B6-A9CC-6C297E721518}"/>
            </c:ext>
          </c:extLst>
        </c:ser>
        <c:ser>
          <c:idx val="5"/>
          <c:order val="5"/>
          <c:tx>
            <c:strRef>
              <c:f>Hoja1!$A$70</c:f>
              <c:strCache>
                <c:ptCount val="1"/>
                <c:pt idx="0">
                  <c:v>2016-60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Hoja1!$B$64:$D$64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Hoja1!$B$70:$D$70</c:f>
              <c:numCache>
                <c:formatCode>General</c:formatCode>
                <c:ptCount val="3"/>
                <c:pt idx="0">
                  <c:v>50</c:v>
                </c:pt>
                <c:pt idx="1">
                  <c:v>50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8BF-40B6-A9CC-6C297E721518}"/>
            </c:ext>
          </c:extLst>
        </c:ser>
        <c:ser>
          <c:idx val="6"/>
          <c:order val="6"/>
          <c:tx>
            <c:strRef>
              <c:f>Hoja1!$A$71</c:f>
              <c:strCache>
                <c:ptCount val="1"/>
                <c:pt idx="0">
                  <c:v>2017-10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Hoja1!$B$64:$D$64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Hoja1!$B$71:$D$71</c:f>
              <c:numCache>
                <c:formatCode>General</c:formatCode>
                <c:ptCount val="3"/>
                <c:pt idx="0">
                  <c:v>0</c:v>
                </c:pt>
                <c:pt idx="1">
                  <c:v>71.400000000000006</c:v>
                </c:pt>
                <c:pt idx="2">
                  <c:v>28.5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8BF-40B6-A9CC-6C297E721518}"/>
            </c:ext>
          </c:extLst>
        </c:ser>
        <c:ser>
          <c:idx val="7"/>
          <c:order val="7"/>
          <c:tx>
            <c:strRef>
              <c:f>Hoja1!$A$72</c:f>
              <c:strCache>
                <c:ptCount val="1"/>
                <c:pt idx="0">
                  <c:v>2017-60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Hoja1!$B$64:$D$64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Hoja1!$B$72:$D$72</c:f>
              <c:numCache>
                <c:formatCode>General</c:formatCode>
                <c:ptCount val="3"/>
                <c:pt idx="0">
                  <c:v>12.5</c:v>
                </c:pt>
                <c:pt idx="1">
                  <c:v>87.5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8BF-40B6-A9CC-6C297E7215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63158144"/>
        <c:axId val="1763147264"/>
      </c:barChart>
      <c:catAx>
        <c:axId val="17631581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s-MX"/>
          </a:p>
        </c:txPr>
        <c:crossAx val="1763147264"/>
        <c:crosses val="autoZero"/>
        <c:auto val="1"/>
        <c:lblAlgn val="ctr"/>
        <c:lblOffset val="100"/>
        <c:noMultiLvlLbl val="0"/>
      </c:catAx>
      <c:valAx>
        <c:axId val="176314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s-MX"/>
          </a:p>
        </c:txPr>
        <c:crossAx val="176315814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6.0737955021312696E-3"/>
          <c:y val="0.93185974352212897"/>
          <c:w val="0.98345721026007804"/>
          <c:h val="5.1142028924691801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1400"/>
          </a:pPr>
          <a:endParaRPr lang="es-MX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es-MX" sz="2000"/>
              <a:t>Estudios</a:t>
            </a:r>
            <a:r>
              <a:rPr lang="es-MX" sz="2000" baseline="0"/>
              <a:t> Regionales (%)</a:t>
            </a:r>
            <a:endParaRPr lang="es-MX" sz="2000"/>
          </a:p>
        </c:rich>
      </c:tx>
      <c:layout>
        <c:manualLayout>
          <c:xMode val="edge"/>
          <c:yMode val="edge"/>
          <c:x val="0.355423571416212"/>
          <c:y val="2.2205257003199499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6.6396691740215993E-2"/>
          <c:y val="9.5339164982625305E-2"/>
          <c:w val="0.90871673210150194"/>
          <c:h val="0.727511319200922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Hoja1!$A$76</c:f>
              <c:strCache>
                <c:ptCount val="1"/>
                <c:pt idx="0">
                  <c:v>2014-10</c:v>
                </c:pt>
              </c:strCache>
            </c:strRef>
          </c:tx>
          <c:spPr>
            <a:solidFill>
              <a:srgbClr val="663300"/>
            </a:solidFill>
          </c:spPr>
          <c:invertIfNegative val="0"/>
          <c:dLbls>
            <c:dLbl>
              <c:idx val="1"/>
              <c:layout>
                <c:manualLayout>
                  <c:x val="0"/>
                  <c:y val="6.058732494079619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CF3-42EA-A58E-B5C5ADD3AA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Hoja1!$B$75:$D$75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Hoja1!$B$76:$D$76</c:f>
              <c:numCache>
                <c:formatCode>General</c:formatCode>
                <c:ptCount val="3"/>
                <c:pt idx="0">
                  <c:v>59</c:v>
                </c:pt>
                <c:pt idx="1">
                  <c:v>36.300000000000011</c:v>
                </c:pt>
                <c:pt idx="2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F3-42EA-A58E-B5C5ADD3AA09}"/>
            </c:ext>
          </c:extLst>
        </c:ser>
        <c:ser>
          <c:idx val="1"/>
          <c:order val="1"/>
          <c:tx>
            <c:strRef>
              <c:f>Hoja1!$A$77</c:f>
              <c:strCache>
                <c:ptCount val="1"/>
                <c:pt idx="0">
                  <c:v>2014-60</c:v>
                </c:pt>
              </c:strCache>
            </c:strRef>
          </c:tx>
          <c:spPr>
            <a:solidFill>
              <a:srgbClr val="FF6F00"/>
            </a:solidFill>
          </c:spPr>
          <c:invertIfNegative val="0"/>
          <c:dLbls>
            <c:dLbl>
              <c:idx val="0"/>
              <c:layout>
                <c:manualLayout>
                  <c:x val="-2.6855693367478699E-17"/>
                  <c:y val="1.009788749013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CF3-42EA-A58E-B5C5ADD3AA09}"/>
                </c:ext>
              </c:extLst>
            </c:dLbl>
            <c:dLbl>
              <c:idx val="1"/>
              <c:layout>
                <c:manualLayout>
                  <c:x val="1.4648729240040099E-3"/>
                  <c:y val="8.0783099921061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CF3-42EA-A58E-B5C5ADD3AA09}"/>
                </c:ext>
              </c:extLst>
            </c:dLbl>
            <c:dLbl>
              <c:idx val="2"/>
              <c:layout>
                <c:manualLayout>
                  <c:x val="0"/>
                  <c:y val="1.61566199842122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CF3-42EA-A58E-B5C5ADD3AA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Hoja1!$B$75:$D$75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Hoja1!$B$77:$D$77</c:f>
              <c:numCache>
                <c:formatCode>General</c:formatCode>
                <c:ptCount val="3"/>
                <c:pt idx="0">
                  <c:v>9</c:v>
                </c:pt>
                <c:pt idx="1">
                  <c:v>54.5</c:v>
                </c:pt>
                <c:pt idx="2">
                  <c:v>36.300000000000011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CF3-42EA-A58E-B5C5ADD3AA09}"/>
            </c:ext>
          </c:extLst>
        </c:ser>
        <c:ser>
          <c:idx val="2"/>
          <c:order val="2"/>
          <c:tx>
            <c:strRef>
              <c:f>Hoja1!$A$78</c:f>
              <c:strCache>
                <c:ptCount val="1"/>
                <c:pt idx="0">
                  <c:v>2015-10</c:v>
                </c:pt>
              </c:strCache>
            </c:strRef>
          </c:tx>
          <c:spPr>
            <a:solidFill>
              <a:srgbClr val="FFAE3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Hoja1!$B$75:$D$75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Hoja1!$B$78:$D$78</c:f>
              <c:numCache>
                <c:formatCode>General</c:formatCode>
                <c:ptCount val="3"/>
                <c:pt idx="0">
                  <c:v>40</c:v>
                </c:pt>
                <c:pt idx="1">
                  <c:v>60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CF3-42EA-A58E-B5C5ADD3AA09}"/>
            </c:ext>
          </c:extLst>
        </c:ser>
        <c:ser>
          <c:idx val="3"/>
          <c:order val="3"/>
          <c:tx>
            <c:strRef>
              <c:f>Hoja1!$A$79</c:f>
              <c:strCache>
                <c:ptCount val="1"/>
                <c:pt idx="0">
                  <c:v>2015-60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 i="0" baseline="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Hoja1!$B$75:$D$75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Hoja1!$B$79:$D$79</c:f>
              <c:numCache>
                <c:formatCode>General</c:formatCode>
                <c:ptCount val="3"/>
                <c:pt idx="0">
                  <c:v>15.3</c:v>
                </c:pt>
                <c:pt idx="1">
                  <c:v>53.8</c:v>
                </c:pt>
                <c:pt idx="2">
                  <c:v>30.7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CF3-42EA-A58E-B5C5ADD3AA09}"/>
            </c:ext>
          </c:extLst>
        </c:ser>
        <c:ser>
          <c:idx val="4"/>
          <c:order val="4"/>
          <c:tx>
            <c:strRef>
              <c:f>Hoja1!$A$80</c:f>
              <c:strCache>
                <c:ptCount val="1"/>
                <c:pt idx="0">
                  <c:v>2016-10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Hoja1!$B$75:$D$75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Hoja1!$B$80:$D$80</c:f>
              <c:numCache>
                <c:formatCode>General</c:formatCode>
                <c:ptCount val="3"/>
                <c:pt idx="0">
                  <c:v>31</c:v>
                </c:pt>
                <c:pt idx="1">
                  <c:v>58.6</c:v>
                </c:pt>
                <c:pt idx="2">
                  <c:v>10.3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CF3-42EA-A58E-B5C5ADD3AA09}"/>
            </c:ext>
          </c:extLst>
        </c:ser>
        <c:ser>
          <c:idx val="5"/>
          <c:order val="5"/>
          <c:tx>
            <c:strRef>
              <c:f>Hoja1!$A$81</c:f>
              <c:strCache>
                <c:ptCount val="1"/>
                <c:pt idx="0">
                  <c:v>2016-60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Hoja1!$B$75:$D$75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Hoja1!$B$81:$D$81</c:f>
              <c:numCache>
                <c:formatCode>General</c:formatCode>
                <c:ptCount val="3"/>
                <c:pt idx="0">
                  <c:v>37.5</c:v>
                </c:pt>
                <c:pt idx="1">
                  <c:v>50</c:v>
                </c:pt>
                <c:pt idx="2">
                  <c:v>12.5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CF3-42EA-A58E-B5C5ADD3AA09}"/>
            </c:ext>
          </c:extLst>
        </c:ser>
        <c:ser>
          <c:idx val="6"/>
          <c:order val="6"/>
          <c:tx>
            <c:strRef>
              <c:f>Hoja1!$A$82</c:f>
              <c:strCache>
                <c:ptCount val="1"/>
                <c:pt idx="0">
                  <c:v>2017-10</c:v>
                </c:pt>
              </c:strCache>
            </c:strRef>
          </c:tx>
          <c:invertIfNegative val="0"/>
          <c:dLbls>
            <c:dLbl>
              <c:idx val="1"/>
              <c:layout>
                <c:manualLayout>
                  <c:x val="-1.07436950195301E-16"/>
                  <c:y val="4.037319455127160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CF3-42EA-A58E-B5C5ADD3AA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Hoja1!$B$75:$D$75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Hoja1!$B$82:$D$82</c:f>
              <c:numCache>
                <c:formatCode>General</c:formatCode>
                <c:ptCount val="3"/>
                <c:pt idx="0">
                  <c:v>0</c:v>
                </c:pt>
                <c:pt idx="1">
                  <c:v>85.7</c:v>
                </c:pt>
                <c:pt idx="2">
                  <c:v>14.2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5CF3-42EA-A58E-B5C5ADD3AA09}"/>
            </c:ext>
          </c:extLst>
        </c:ser>
        <c:ser>
          <c:idx val="7"/>
          <c:order val="7"/>
          <c:tx>
            <c:strRef>
              <c:f>Hoja1!$A$83</c:f>
              <c:strCache>
                <c:ptCount val="1"/>
                <c:pt idx="0">
                  <c:v>2017-60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Hoja1!$B$75:$D$75</c:f>
              <c:strCache>
                <c:ptCount val="3"/>
                <c:pt idx="0">
                  <c:v>Sin Testimonio</c:v>
                </c:pt>
                <c:pt idx="1">
                  <c:v>Desempeño Satisfactorio</c:v>
                </c:pt>
                <c:pt idx="2">
                  <c:v>Desempeño Sobresaliente</c:v>
                </c:pt>
              </c:strCache>
            </c:strRef>
          </c:cat>
          <c:val>
            <c:numRef>
              <c:f>Hoja1!$B$83:$D$83</c:f>
              <c:numCache>
                <c:formatCode>General</c:formatCode>
                <c:ptCount val="3"/>
                <c:pt idx="0">
                  <c:v>25</c:v>
                </c:pt>
                <c:pt idx="1">
                  <c:v>50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CF3-42EA-A58E-B5C5ADD3AA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63143456"/>
        <c:axId val="1763150528"/>
      </c:barChart>
      <c:catAx>
        <c:axId val="17631434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s-MX"/>
          </a:p>
        </c:txPr>
        <c:crossAx val="1763150528"/>
        <c:crosses val="autoZero"/>
        <c:auto val="1"/>
        <c:lblAlgn val="ctr"/>
        <c:lblOffset val="100"/>
        <c:noMultiLvlLbl val="0"/>
      </c:catAx>
      <c:valAx>
        <c:axId val="17631505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s-MX"/>
          </a:p>
        </c:txPr>
        <c:crossAx val="176314345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90900889031967003"/>
          <c:w val="0.98181541318905696"/>
          <c:h val="6.8502351403316203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1400" baseline="0"/>
          </a:pPr>
          <a:endParaRPr lang="es-MX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0.07188</cdr:x>
      <cdr:y>0.01747</cdr:y>
    </cdr:from>
    <cdr:to>
      <cdr:x>0.98332</cdr:x>
      <cdr:y>0.08702</cdr:y>
    </cdr:to>
    <cdr:sp macro="" textlink="">
      <cdr:nvSpPr>
        <cdr:cNvPr id="2" name="1 CuadroTexto"/>
        <cdr:cNvSpPr txBox="1"/>
      </cdr:nvSpPr>
      <cdr:spPr>
        <a:xfrm xmlns:a="http://schemas.openxmlformats.org/drawingml/2006/main">
          <a:off x="623068" y="109922"/>
          <a:ext cx="7900863" cy="43756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s-MX" sz="2000" b="1"/>
            <a:t>Política, Teoría y Metodología de las Relaciones Internacionales (%)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0.07649</cdr:x>
      <cdr:y>0.01874</cdr:y>
    </cdr:from>
    <cdr:to>
      <cdr:x>0.98793</cdr:x>
      <cdr:y>0.08829</cdr:y>
    </cdr:to>
    <cdr:sp macro="" textlink="">
      <cdr:nvSpPr>
        <cdr:cNvPr id="2" name="1 CuadroTexto"/>
        <cdr:cNvSpPr txBox="1"/>
      </cdr:nvSpPr>
      <cdr:spPr>
        <a:xfrm xmlns:a="http://schemas.openxmlformats.org/drawingml/2006/main">
          <a:off x="663089" y="117926"/>
          <a:ext cx="7900863" cy="43756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s-MX" sz="1900" b="1"/>
            <a:t>Derecho, instituciones, organismos y economía política internacionales (%)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5701E-FC3F-49A5-B5AF-33666C9AC589}" type="datetimeFigureOut">
              <a:rPr lang="es-ES" smtClean="0"/>
              <a:t>10/01/2018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D2C26-3CD1-467E-86DE-3DEEE8CBBE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4462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A17D6-ED9F-4DC5-A9FE-DF372B4CCC0A}" type="datetimeFigureOut">
              <a:rPr lang="es-MX" smtClean="0"/>
              <a:t>10/01/2018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078E3-5244-4385-A059-DCD3C3A968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650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E1F73-5B15-4F55-9F36-4303184B2C99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4727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pt1.jpg"/>
          <p:cNvPicPr>
            <a:picLocks noChangeAspect="1"/>
          </p:cNvPicPr>
          <p:nvPr userDrawn="1"/>
        </p:nvPicPr>
        <p:blipFill>
          <a:blip r:embed="rId2"/>
          <a:srcRect r="15331"/>
          <a:stretch>
            <a:fillRect/>
          </a:stretch>
        </p:blipFill>
        <p:spPr>
          <a:xfrm>
            <a:off x="0" y="-4312"/>
            <a:ext cx="9144000" cy="686231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64936" y="2130425"/>
            <a:ext cx="5406366" cy="14700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TITULO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464936" y="3600450"/>
            <a:ext cx="3200400" cy="862177"/>
          </a:xfrm>
        </p:spPr>
        <p:txBody>
          <a:bodyPr/>
          <a:lstStyle>
            <a:lvl1pPr marL="0" indent="0" algn="l">
              <a:buNone/>
              <a:defRPr b="0" i="0">
                <a:solidFill>
                  <a:srgbClr val="FFFFFF"/>
                </a:solidFill>
                <a:latin typeface="Helvetica Light"/>
                <a:cs typeface="Helvetica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Subtítulo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t>10/01/2018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t>10/01/2018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t>10/01/2018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t>10/01/2018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t>10/01/2018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t>10/01/2018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t>10/01/2018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t>10/01/2018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t>10/01/2018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t>10/01/2018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pt2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35775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MX" dirty="0">
                <a:latin typeface="Arial Narrow" pitchFamily="34" charset="0"/>
              </a:rPr>
              <a:t>Bienvenidos</a:t>
            </a:r>
            <a:br>
              <a:rPr lang="es-MX" dirty="0">
                <a:latin typeface="Arial Narrow" pitchFamily="34" charset="0"/>
              </a:rPr>
            </a:br>
            <a:r>
              <a:rPr lang="es-MX" dirty="0" err="1">
                <a:latin typeface="Arial Narrow" pitchFamily="34" charset="0"/>
              </a:rPr>
              <a:t>Welcome</a:t>
            </a:r>
            <a:r>
              <a:rPr lang="es-MX" dirty="0">
                <a:latin typeface="Arial Narrow" pitchFamily="34" charset="0"/>
              </a:rPr>
              <a:t/>
            </a:r>
            <a:br>
              <a:rPr lang="es-MX" dirty="0">
                <a:latin typeface="Arial Narrow" pitchFamily="34" charset="0"/>
              </a:rPr>
            </a:br>
            <a:r>
              <a:rPr lang="es-MX" dirty="0" err="1">
                <a:latin typeface="Arial Narrow" pitchFamily="34" charset="0"/>
              </a:rPr>
              <a:t>Bienvenue</a:t>
            </a:r>
            <a:r>
              <a:rPr lang="es-MX" dirty="0">
                <a:latin typeface="Arial Narrow" pitchFamily="34" charset="0"/>
              </a:rPr>
              <a:t/>
            </a:r>
            <a:br>
              <a:rPr lang="es-MX" dirty="0">
                <a:latin typeface="Arial Narrow" pitchFamily="34" charset="0"/>
              </a:rPr>
            </a:br>
            <a:r>
              <a:rPr lang="es-MX" dirty="0" err="1">
                <a:latin typeface="Arial Narrow" pitchFamily="34" charset="0"/>
              </a:rPr>
              <a:t>Benvenuti</a:t>
            </a:r>
            <a:r>
              <a:rPr lang="es-MX" dirty="0">
                <a:latin typeface="Arial Narrow" pitchFamily="34" charset="0"/>
              </a:rPr>
              <a:t/>
            </a:r>
            <a:br>
              <a:rPr lang="es-MX" dirty="0">
                <a:latin typeface="Arial Narrow" pitchFamily="34" charset="0"/>
              </a:rPr>
            </a:br>
            <a:r>
              <a:rPr lang="es-MX" dirty="0" err="1">
                <a:latin typeface="Arial Narrow" pitchFamily="34" charset="0"/>
              </a:rPr>
              <a:t>Willkommen</a:t>
            </a:r>
            <a:r>
              <a:rPr lang="es-MX" dirty="0">
                <a:latin typeface="Arial Narrow" pitchFamily="34" charset="0"/>
              </a:rPr>
              <a:t/>
            </a:r>
            <a:br>
              <a:rPr lang="es-MX" dirty="0">
                <a:latin typeface="Arial Narrow" pitchFamily="34" charset="0"/>
              </a:rPr>
            </a:br>
            <a:r>
              <a:rPr lang="en-US" dirty="0" err="1"/>
              <a:t>어서</a:t>
            </a:r>
            <a:r>
              <a:rPr lang="en-US" dirty="0"/>
              <a:t> </a:t>
            </a:r>
            <a:r>
              <a:rPr lang="en-US" dirty="0" err="1"/>
              <a:t>오세요</a:t>
            </a:r>
            <a:r>
              <a:rPr lang="es-MX" dirty="0">
                <a:latin typeface="Arial Narrow" pitchFamily="34" charset="0"/>
              </a:rPr>
              <a:t/>
            </a:r>
            <a:br>
              <a:rPr lang="es-MX" dirty="0">
                <a:latin typeface="Arial Narrow" pitchFamily="34" charset="0"/>
              </a:rPr>
            </a:br>
            <a:r>
              <a:rPr lang="ja-JP" altLang="es-ES" dirty="0"/>
              <a:t>歡迎</a:t>
            </a:r>
            <a:r>
              <a:rPr lang="es-MX" dirty="0">
                <a:latin typeface="Arial Narrow" pitchFamily="34" charset="0"/>
              </a:rPr>
              <a:t/>
            </a:r>
            <a:br>
              <a:rPr lang="es-MX" dirty="0">
                <a:latin typeface="Arial Narrow" pitchFamily="34" charset="0"/>
              </a:rPr>
            </a:br>
            <a:endParaRPr lang="es-ES_tradnl" dirty="0"/>
          </a:p>
        </p:txBody>
      </p:sp>
      <p:pic>
        <p:nvPicPr>
          <p:cNvPr id="3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424" y="3600450"/>
            <a:ext cx="2156944" cy="179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b="1" dirty="0">
                <a:solidFill>
                  <a:schemeClr val="accent6">
                    <a:lumMod val="75000"/>
                  </a:schemeClr>
                </a:solidFill>
              </a:rPr>
              <a:t>Evaluaciones Colegiadas</a:t>
            </a:r>
          </a:p>
        </p:txBody>
      </p:sp>
      <p:sp>
        <p:nvSpPr>
          <p:cNvPr id="6" name="8 Marcador de contenido"/>
          <p:cNvSpPr>
            <a:spLocks noGrp="1"/>
          </p:cNvSpPr>
          <p:nvPr>
            <p:ph idx="1"/>
          </p:nvPr>
        </p:nvSpPr>
        <p:spPr>
          <a:xfrm>
            <a:off x="328411" y="1417638"/>
            <a:ext cx="8229600" cy="4422623"/>
          </a:xfrm>
        </p:spPr>
        <p:txBody>
          <a:bodyPr>
            <a:normAutofit/>
          </a:bodyPr>
          <a:lstStyle/>
          <a:p>
            <a:pPr algn="just">
              <a:buClr>
                <a:schemeClr val="accent6">
                  <a:lumMod val="75000"/>
                </a:schemeClr>
              </a:buClr>
            </a:pPr>
            <a:r>
              <a:rPr lang="es-MX" sz="2000" dirty="0">
                <a:latin typeface="Helvetica" panose="020B0604020202020204" pitchFamily="34" charset="0"/>
                <a:cs typeface="Helvetica" panose="020B0604020202020204" pitchFamily="34" charset="0"/>
              </a:rPr>
              <a:t>Aplican para materias </a:t>
            </a:r>
            <a:r>
              <a:rPr lang="es-MX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nucleares</a:t>
            </a:r>
            <a:r>
              <a:rPr lang="es-MX" sz="2000" dirty="0">
                <a:latin typeface="Helvetica" panose="020B0604020202020204" pitchFamily="34" charset="0"/>
                <a:cs typeface="Helvetica" panose="020B0604020202020204" pitchFamily="34" charset="0"/>
              </a:rPr>
              <a:t>, que se imparten en más de un grupo por más de un profesor.</a:t>
            </a:r>
          </a:p>
          <a:p>
            <a:pPr algn="just">
              <a:buClr>
                <a:schemeClr val="accent6">
                  <a:lumMod val="75000"/>
                </a:schemeClr>
              </a:buClr>
            </a:pPr>
            <a:r>
              <a:rPr lang="es-MX" sz="2000" dirty="0">
                <a:latin typeface="Helvetica" panose="020B0604020202020204" pitchFamily="34" charset="0"/>
                <a:cs typeface="Helvetica" panose="020B0604020202020204" pitchFamily="34" charset="0"/>
              </a:rPr>
              <a:t>Producto académico </a:t>
            </a:r>
            <a:r>
              <a:rPr lang="es-MX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consensuado</a:t>
            </a:r>
            <a:r>
              <a:rPr lang="es-MX" sz="20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algn="just">
              <a:buClr>
                <a:schemeClr val="accent6">
                  <a:lumMod val="75000"/>
                </a:schemeClr>
              </a:buClr>
            </a:pPr>
            <a:r>
              <a:rPr lang="es-MX" sz="2000" dirty="0">
                <a:latin typeface="Helvetica" panose="020B0604020202020204" pitchFamily="34" charset="0"/>
                <a:cs typeface="Helvetica" panose="020B0604020202020204" pitchFamily="34" charset="0"/>
              </a:rPr>
              <a:t>Debe tener un valor entre </a:t>
            </a:r>
            <a:r>
              <a:rPr lang="es-MX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40% y 60%</a:t>
            </a:r>
            <a:r>
              <a:rPr lang="es-MX" sz="20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algn="just">
              <a:buClr>
                <a:schemeClr val="accent6">
                  <a:lumMod val="75000"/>
                </a:schemeClr>
              </a:buClr>
            </a:pPr>
            <a:r>
              <a:rPr lang="es-MX" sz="20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En los casos en los que la evaluación final se realice mediante un examen colegiado y otro medio de evaluación, el </a:t>
            </a:r>
            <a:r>
              <a:rPr lang="es-MX" sz="2000" b="1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valor mínimo</a:t>
            </a:r>
            <a:r>
              <a:rPr lang="es-MX" sz="20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 del examen colegiado deberá ser del </a:t>
            </a:r>
            <a:r>
              <a:rPr lang="es-MX" sz="2000" b="1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20%.</a:t>
            </a:r>
          </a:p>
          <a:p>
            <a:pPr algn="just">
              <a:buClr>
                <a:schemeClr val="accent6">
                  <a:lumMod val="75000"/>
                </a:schemeClr>
              </a:buClr>
            </a:pPr>
            <a:r>
              <a:rPr lang="es-MX" sz="2000" dirty="0">
                <a:latin typeface="Helvetica" panose="020B0604020202020204" pitchFamily="34" charset="0"/>
                <a:cs typeface="Helvetica" panose="020B0604020202020204" pitchFamily="34" charset="0"/>
              </a:rPr>
              <a:t>Se debe estipular en el </a:t>
            </a:r>
            <a:r>
              <a:rPr lang="es-MX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Plan Magisterial </a:t>
            </a:r>
            <a:r>
              <a:rPr lang="es-MX" sz="2000" dirty="0">
                <a:latin typeface="Helvetica" panose="020B0604020202020204" pitchFamily="34" charset="0"/>
                <a:cs typeface="Helvetica" panose="020B0604020202020204" pitchFamily="34" charset="0"/>
              </a:rPr>
              <a:t>que será una materia con evaluación colegiada.</a:t>
            </a:r>
          </a:p>
          <a:p>
            <a:pPr algn="just">
              <a:buClr>
                <a:schemeClr val="accent6">
                  <a:lumMod val="75000"/>
                </a:schemeClr>
              </a:buClr>
            </a:pPr>
            <a:r>
              <a:rPr lang="es-MX" sz="20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Deben quedar plasmadas en su </a:t>
            </a:r>
            <a:r>
              <a:rPr lang="es-MX" sz="2000" b="1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“Plan de Evaluación de Resultados de Aprendizaje”.</a:t>
            </a:r>
          </a:p>
          <a:p>
            <a:pPr algn="just">
              <a:buClr>
                <a:schemeClr val="accent6">
                  <a:lumMod val="75000"/>
                </a:schemeClr>
              </a:buClr>
            </a:pPr>
            <a:r>
              <a:rPr lang="es-MX" sz="2000" dirty="0">
                <a:latin typeface="Helvetica" panose="020B0604020202020204" pitchFamily="34" charset="0"/>
                <a:cs typeface="Helvetica" panose="020B0604020202020204" pitchFamily="34" charset="0"/>
              </a:rPr>
              <a:t>Importante tomar el curso</a:t>
            </a:r>
            <a:r>
              <a:rPr lang="es-MX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 “Demostración de resultados de aprendizaje”. 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es-MX" sz="240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584-1A11-1048-BD1E-8095283F2BB9}" type="slidenum">
              <a:rPr lang="es-ES_tradnl" smtClean="0"/>
              <a:pPr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32387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862" y="26175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Evaluaciones colegiadas 201810</a:t>
            </a:r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144369"/>
              </p:ext>
            </p:extLst>
          </p:nvPr>
        </p:nvGraphicFramePr>
        <p:xfrm>
          <a:off x="744133" y="2323893"/>
          <a:ext cx="7504387" cy="1735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4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1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4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Colegiadas </a:t>
                      </a:r>
                      <a:r>
                        <a:rPr lang="es-ES" sz="1600" b="1" u="none" strike="noStrike" dirty="0" smtClean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201810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Profesor Campus Norte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Profesor Campus Sur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Coordinador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 dirty="0" smtClean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Teorías clásicas de las Relaciones Internacionales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Dra. Jessica De Alba </a:t>
                      </a:r>
                      <a:endParaRPr lang="es-ES" sz="16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Dra. Marie Odette</a:t>
                      </a:r>
                      <a:r>
                        <a:rPr lang="es-ES" sz="16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Colin</a:t>
                      </a:r>
                      <a:endParaRPr lang="es-ES" sz="16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Mtra. Almendra Ortiz de Zárate</a:t>
                      </a:r>
                      <a:endParaRPr lang="es-ES" sz="16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Fundamentos de DIP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u="none" strike="noStrike" dirty="0" smtClean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Mtra. Catherine Prati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Mtro. Juan</a:t>
                      </a:r>
                      <a:r>
                        <a:rPr lang="es-E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Pablo Lugo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Mtra. Catherine </a:t>
                      </a:r>
                      <a:r>
                        <a:rPr lang="es-ES" sz="1600" u="none" strike="noStrike" dirty="0" smtClean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Prati Rousselet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068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773" y="313275"/>
            <a:ext cx="8229600" cy="1143000"/>
          </a:xfrm>
        </p:spPr>
        <p:txBody>
          <a:bodyPr>
            <a:noAutofit/>
          </a:bodyPr>
          <a:lstStyle/>
          <a:p>
            <a:r>
              <a:rPr lang="es-MX" sz="3600" b="1" dirty="0">
                <a:solidFill>
                  <a:schemeClr val="accent6">
                    <a:lumMod val="75000"/>
                  </a:schemeClr>
                </a:solidFill>
              </a:rPr>
              <a:t>Evaluaciones parciales y de medio término</a:t>
            </a:r>
            <a:endParaRPr lang="es-E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816274"/>
            <a:ext cx="8229600" cy="4309889"/>
          </a:xfrm>
        </p:spPr>
        <p:txBody>
          <a:bodyPr>
            <a:normAutofit lnSpcReduction="10000"/>
          </a:bodyPr>
          <a:lstStyle/>
          <a:p>
            <a:pPr lvl="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MX" sz="2400" dirty="0"/>
              <a:t>Para </a:t>
            </a:r>
            <a:r>
              <a:rPr lang="es-MX" sz="2400" b="1" dirty="0"/>
              <a:t>todas</a:t>
            </a:r>
            <a:r>
              <a:rPr lang="es-MX" sz="2400" dirty="0"/>
              <a:t> las asignaturas y en </a:t>
            </a:r>
            <a:r>
              <a:rPr lang="es-MX" sz="2400" b="1" dirty="0"/>
              <a:t>ambos campus</a:t>
            </a:r>
            <a:r>
              <a:rPr lang="es-MX" sz="2400" dirty="0"/>
              <a:t>.</a:t>
            </a:r>
          </a:p>
          <a:p>
            <a:pPr lvl="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s-MX" sz="2400" dirty="0"/>
          </a:p>
          <a:p>
            <a:pPr lvl="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MX" sz="2400" dirty="0"/>
              <a:t>En los Planes Magisteriales, los profesores deben capturar el </a:t>
            </a:r>
            <a:r>
              <a:rPr lang="es-MX" sz="2400" b="1" dirty="0"/>
              <a:t>mismo criterio y porcentaje </a:t>
            </a:r>
            <a:r>
              <a:rPr lang="es-MX" sz="2400" dirty="0"/>
              <a:t>de evaluación.</a:t>
            </a:r>
          </a:p>
          <a:p>
            <a:pPr lvl="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s-MX" sz="2400" dirty="0"/>
          </a:p>
          <a:p>
            <a:pPr lvl="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MX" sz="2400" dirty="0"/>
              <a:t>Cualquier modalidad </a:t>
            </a:r>
            <a:r>
              <a:rPr lang="es-MX" sz="2400" dirty="0">
                <a:sym typeface="Wingdings" panose="05000000000000000000" pitchFamily="2" charset="2"/>
              </a:rPr>
              <a:t> la modalidad puede ser distinta</a:t>
            </a:r>
            <a:r>
              <a:rPr lang="es-MX" sz="2400" dirty="0"/>
              <a:t>. </a:t>
            </a:r>
          </a:p>
          <a:p>
            <a:pPr lvl="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s-MX" sz="2400" dirty="0"/>
          </a:p>
          <a:p>
            <a:pPr lvl="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MX" sz="2400" dirty="0"/>
              <a:t>El valor de la evaluación de medio término deberá ser entre </a:t>
            </a:r>
            <a:r>
              <a:rPr lang="es-MX" sz="2400" b="1" dirty="0" smtClean="0"/>
              <a:t>20</a:t>
            </a:r>
            <a:r>
              <a:rPr lang="es-MX" sz="2400" b="1" dirty="0"/>
              <a:t>% </a:t>
            </a:r>
            <a:r>
              <a:rPr lang="es-MX" sz="2400" dirty="0"/>
              <a:t>y </a:t>
            </a:r>
            <a:r>
              <a:rPr lang="es-MX" sz="2400" b="1" dirty="0" smtClean="0"/>
              <a:t>30</a:t>
            </a:r>
            <a:r>
              <a:rPr lang="es-MX" sz="2400" b="1" dirty="0"/>
              <a:t>%.</a:t>
            </a:r>
            <a:r>
              <a:rPr lang="es-MX" sz="2400" dirty="0"/>
              <a:t> </a:t>
            </a:r>
          </a:p>
          <a:p>
            <a:pPr lvl="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s-MX" sz="2400" dirty="0"/>
          </a:p>
          <a:p>
            <a:pPr lvl="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MX" sz="2400" dirty="0"/>
              <a:t>Serán del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3 al 10 de marzo.</a:t>
            </a:r>
          </a:p>
        </p:txBody>
      </p:sp>
    </p:spTree>
    <p:extLst>
      <p:ext uri="{BB962C8B-B14F-4D97-AF65-F5344CB8AC3E}">
        <p14:creationId xmlns:p14="http://schemas.microsoft.com/office/powerpoint/2010/main" val="483537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Evidencias</a:t>
            </a:r>
            <a:endParaRPr lang="es-MX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MX" sz="2800" dirty="0"/>
              <a:t>Los profesores de ambos campus deberán entregar a sus Coordinadores una muestra de las evidencias de </a:t>
            </a:r>
            <a:r>
              <a:rPr lang="es-MX" sz="2800" dirty="0" smtClean="0"/>
              <a:t>las </a:t>
            </a:r>
            <a:r>
              <a:rPr lang="es-MX" sz="2800" dirty="0"/>
              <a:t>evaluaciones </a:t>
            </a:r>
            <a:r>
              <a:rPr lang="es-MX" sz="2800" b="1" u="sng" dirty="0"/>
              <a:t>parciales y finales digitalizadas </a:t>
            </a:r>
            <a:r>
              <a:rPr lang="es-MX" sz="2800" dirty="0"/>
              <a:t>capturadas en el </a:t>
            </a:r>
            <a:r>
              <a:rPr lang="es-MX" sz="2800" dirty="0" smtClean="0"/>
              <a:t>PM como aquellas que demuestran el logro de resultados de aprendizaje.</a:t>
            </a:r>
            <a:endParaRPr lang="es-MX" sz="2800" dirty="0"/>
          </a:p>
          <a:p>
            <a:pPr lvl="1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MX" sz="2400" dirty="0"/>
              <a:t>Grupos menores de 10 alumnos </a:t>
            </a:r>
          </a:p>
          <a:p>
            <a:pPr lvl="2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MX" sz="2000" dirty="0" smtClean="0"/>
              <a:t>(3 ejemplares: 1 más alto, 1 intermedio, 1 más bajo)</a:t>
            </a:r>
            <a:endParaRPr lang="es-MX" sz="2000" dirty="0"/>
          </a:p>
          <a:p>
            <a:pPr lvl="1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MX" sz="2400" dirty="0"/>
              <a:t>Grupos mayores de 10 alumnos </a:t>
            </a:r>
          </a:p>
          <a:p>
            <a:pPr lvl="2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MX" sz="2000" dirty="0" smtClean="0"/>
              <a:t>(6 ejemplares: 2 </a:t>
            </a:r>
            <a:r>
              <a:rPr lang="es-MX" sz="2000" dirty="0"/>
              <a:t>más alto, </a:t>
            </a:r>
            <a:r>
              <a:rPr lang="es-MX" sz="2000" dirty="0" smtClean="0"/>
              <a:t>2 </a:t>
            </a:r>
            <a:r>
              <a:rPr lang="es-MX" sz="2000" dirty="0"/>
              <a:t>intermedio, </a:t>
            </a:r>
            <a:r>
              <a:rPr lang="es-MX" sz="2000" dirty="0" smtClean="0"/>
              <a:t>2 </a:t>
            </a:r>
            <a:r>
              <a:rPr lang="es-MX" sz="2000" dirty="0"/>
              <a:t>más bajo</a:t>
            </a:r>
            <a:r>
              <a:rPr lang="es-MX" sz="2000" dirty="0" smtClean="0"/>
              <a:t>)</a:t>
            </a:r>
            <a:endParaRPr lang="es-MX" sz="2000" dirty="0"/>
          </a:p>
          <a:p>
            <a:pPr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s-MX" sz="2800" dirty="0"/>
          </a:p>
          <a:p>
            <a:pPr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MX" sz="2800" dirty="0"/>
              <a:t>Las evidencias se entregan acompañadas del cuadro del </a:t>
            </a:r>
            <a:r>
              <a:rPr lang="es-MX" sz="2600" b="1" i="1" dirty="0"/>
              <a:t>Formato de Evaluación del Aprendizaje </a:t>
            </a:r>
            <a:r>
              <a:rPr lang="es-MX" sz="2800" dirty="0"/>
              <a:t>elaborado durante la captura del PM (cuadro</a:t>
            </a:r>
            <a:r>
              <a:rPr lang="es-MX" sz="2800" dirty="0" smtClean="0"/>
              <a:t>). </a:t>
            </a:r>
            <a:endParaRPr lang="es-MX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033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b="1" dirty="0">
                <a:solidFill>
                  <a:schemeClr val="accent6">
                    <a:lumMod val="75000"/>
                  </a:schemeClr>
                </a:solidFill>
              </a:rPr>
              <a:t>	Eventos y fechas importantes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315532" y="1508919"/>
            <a:ext cx="8596647" cy="4756150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6">
                  <a:lumMod val="75000"/>
                </a:schemeClr>
              </a:buClr>
            </a:pPr>
            <a:r>
              <a:rPr lang="es-MX" sz="2000" b="1" dirty="0"/>
              <a:t>Fecha límite Planes Magisteriales: </a:t>
            </a:r>
            <a:r>
              <a:rPr lang="es-MX" sz="2000" dirty="0"/>
              <a:t>8 de enero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es-MX" sz="2000" dirty="0"/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s-MX" sz="2000" b="1" dirty="0"/>
              <a:t>Inicio de clases: </a:t>
            </a:r>
            <a:r>
              <a:rPr lang="es-MX" sz="2000" dirty="0"/>
              <a:t>10 de enero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es-MX" sz="2000" dirty="0"/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MX" sz="2000" b="1" dirty="0"/>
              <a:t>Límite para capturar la primera calificación parcial</a:t>
            </a:r>
            <a:r>
              <a:rPr lang="es-MX" sz="2000" dirty="0"/>
              <a:t>:</a:t>
            </a:r>
            <a:r>
              <a:rPr lang="es-MX" sz="2000" b="1" dirty="0"/>
              <a:t> </a:t>
            </a:r>
            <a:r>
              <a:rPr lang="es-ES" sz="2000" dirty="0"/>
              <a:t>Durante la semana de evaluaciones de medio término</a:t>
            </a:r>
            <a:endParaRPr lang="es-MX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s-MX" sz="2000" b="1" dirty="0"/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s-MX" sz="2000" b="1" dirty="0"/>
              <a:t>Límite para capturar la última calificación parcial</a:t>
            </a:r>
            <a:r>
              <a:rPr lang="es-MX" sz="2000" dirty="0"/>
              <a:t>: </a:t>
            </a:r>
            <a:r>
              <a:rPr lang="es-MX" sz="2000" dirty="0" smtClean="0"/>
              <a:t>11 de mayo</a:t>
            </a:r>
            <a:endParaRPr lang="es-MX" sz="2000" dirty="0"/>
          </a:p>
          <a:p>
            <a:pPr>
              <a:buClr>
                <a:schemeClr val="accent6">
                  <a:lumMod val="75000"/>
                </a:schemeClr>
              </a:buClr>
            </a:pPr>
            <a:endParaRPr lang="es-MX" sz="2000" dirty="0"/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s-MX" sz="2000" b="1" dirty="0"/>
              <a:t>Evaluaciones de medio término</a:t>
            </a:r>
            <a:r>
              <a:rPr lang="es-MX" sz="2000" dirty="0"/>
              <a:t>: 3 al 10 de marzo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es-MX" sz="2000" dirty="0"/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s-MX" sz="2000" b="1" dirty="0"/>
              <a:t>Exámenes finales</a:t>
            </a:r>
            <a:r>
              <a:rPr lang="es-MX" sz="2000" dirty="0"/>
              <a:t>: 16 al 23 de mayo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es-MX" sz="2000" dirty="0"/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s-MX" sz="2000" b="1" dirty="0"/>
              <a:t>Días inhábiles</a:t>
            </a:r>
            <a:r>
              <a:rPr lang="es-MX" sz="2000" dirty="0"/>
              <a:t>: 5 de febrero, 19 de marzo, 30 de abril y 1 de mayo.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584-1A11-1048-BD1E-8095283F2BB9}" type="slidenum">
              <a:rPr lang="es-ES_tradnl" smtClean="0"/>
              <a:pPr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04171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400" b="1" dirty="0">
                <a:solidFill>
                  <a:schemeClr val="accent6">
                    <a:lumMod val="75000"/>
                  </a:schemeClr>
                </a:solidFill>
              </a:rPr>
              <a:t>	Eventos y fechas importantes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1529543" y="1292947"/>
          <a:ext cx="6486822" cy="5152644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820094">
                  <a:extLst>
                    <a:ext uri="{9D8B030D-6E8A-4147-A177-3AD203B41FA5}">
                      <a16:colId xmlns:a16="http://schemas.microsoft.com/office/drawing/2014/main" val="1492018464"/>
                    </a:ext>
                  </a:extLst>
                </a:gridCol>
                <a:gridCol w="2666728">
                  <a:extLst>
                    <a:ext uri="{9D8B030D-6E8A-4147-A177-3AD203B41FA5}">
                      <a16:colId xmlns:a16="http://schemas.microsoft.com/office/drawing/2014/main" val="2915421565"/>
                    </a:ext>
                  </a:extLst>
                </a:gridCol>
              </a:tblGrid>
              <a:tr h="1780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BIU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51" marR="632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360295" algn="l"/>
                        </a:tabLst>
                      </a:pPr>
                      <a:r>
                        <a:rPr lang="es-ES" sz="1050" dirty="0">
                          <a:effectLst/>
                        </a:rPr>
                        <a:t>8 y 9 de enero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51" marR="63251" marT="0" marB="0"/>
                </a:tc>
                <a:extLst>
                  <a:ext uri="{0D108BD9-81ED-4DB2-BD59-A6C34878D82A}">
                    <a16:rowId xmlns:a16="http://schemas.microsoft.com/office/drawing/2014/main" val="2245387258"/>
                  </a:ext>
                </a:extLst>
              </a:tr>
              <a:tr h="3672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Captura y autorización de plan magisterial y criterios de evaluación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51" marR="632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360295" algn="l"/>
                        </a:tabLst>
                      </a:pPr>
                      <a:r>
                        <a:rPr lang="es-ES" sz="1050">
                          <a:effectLst/>
                        </a:rPr>
                        <a:t>Antes del inicio de clases 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51" marR="63251" marT="0" marB="0"/>
                </a:tc>
                <a:extLst>
                  <a:ext uri="{0D108BD9-81ED-4DB2-BD59-A6C34878D82A}">
                    <a16:rowId xmlns:a16="http://schemas.microsoft.com/office/drawing/2014/main" val="708532125"/>
                  </a:ext>
                </a:extLst>
              </a:tr>
              <a:tr h="1780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Inicio de clases 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51" marR="632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Miércoles 10 de enero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51" marR="63251" marT="0" marB="0"/>
                </a:tc>
                <a:extLst>
                  <a:ext uri="{0D108BD9-81ED-4DB2-BD59-A6C34878D82A}">
                    <a16:rowId xmlns:a16="http://schemas.microsoft.com/office/drawing/2014/main" val="2631353373"/>
                  </a:ext>
                </a:extLst>
              </a:tr>
              <a:tr h="3672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Ingreso en SUAS de evaluaciones de medio término (para revisión y autorización). 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51" marR="632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Semana del 12 al 16 de febrero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51" marR="63251" marT="0" marB="0"/>
                </a:tc>
                <a:extLst>
                  <a:ext uri="{0D108BD9-81ED-4DB2-BD59-A6C34878D82A}">
                    <a16:rowId xmlns:a16="http://schemas.microsoft.com/office/drawing/2014/main" val="228752624"/>
                  </a:ext>
                </a:extLst>
              </a:tr>
              <a:tr h="3672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dirty="0">
                          <a:effectLst/>
                        </a:rPr>
                        <a:t>Fecha límite para solicitar desempalmes y reprogramaciones de evaluaciones de medio término (anticipadas)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51" marR="632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28 de febrero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51" marR="63251" marT="0" marB="0"/>
                </a:tc>
                <a:extLst>
                  <a:ext uri="{0D108BD9-81ED-4DB2-BD59-A6C34878D82A}">
                    <a16:rowId xmlns:a16="http://schemas.microsoft.com/office/drawing/2014/main" val="1549746024"/>
                  </a:ext>
                </a:extLst>
              </a:tr>
              <a:tr h="1780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Evaluaciones de medio término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51" marR="632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dirty="0">
                          <a:effectLst/>
                        </a:rPr>
                        <a:t>Semana del 3 al 10 de marzo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51" marR="63251" marT="0" marB="0"/>
                </a:tc>
                <a:extLst>
                  <a:ext uri="{0D108BD9-81ED-4DB2-BD59-A6C34878D82A}">
                    <a16:rowId xmlns:a16="http://schemas.microsoft.com/office/drawing/2014/main" val="1630041794"/>
                  </a:ext>
                </a:extLst>
              </a:tr>
              <a:tr h="1780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Reprogramaciones evaluaciones de medio término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51" marR="632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9 de marzo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51" marR="63251" marT="0" marB="0"/>
                </a:tc>
                <a:extLst>
                  <a:ext uri="{0D108BD9-81ED-4DB2-BD59-A6C34878D82A}">
                    <a16:rowId xmlns:a16="http://schemas.microsoft.com/office/drawing/2014/main" val="2938367176"/>
                  </a:ext>
                </a:extLst>
              </a:tr>
              <a:tr h="3672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Captura de la primera calificación parcial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51" marR="632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dirty="0">
                          <a:effectLst/>
                        </a:rPr>
                        <a:t>Durante la semana de evaluaciones de medio término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51" marR="63251" marT="0" marB="0"/>
                </a:tc>
                <a:extLst>
                  <a:ext uri="{0D108BD9-81ED-4DB2-BD59-A6C34878D82A}">
                    <a16:rowId xmlns:a16="http://schemas.microsoft.com/office/drawing/2014/main" val="709876504"/>
                  </a:ext>
                </a:extLst>
              </a:tr>
              <a:tr h="3672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92300" algn="l"/>
                        </a:tabLst>
                      </a:pPr>
                      <a:r>
                        <a:rPr lang="es-ES" sz="1050">
                          <a:effectLst/>
                        </a:rPr>
                        <a:t>Ingreso en SUAS de evaluaciones finales (para revisión y autorización). 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51" marR="632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Semana del 23 al 27 de abril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51" marR="63251" marT="0" marB="0"/>
                </a:tc>
                <a:extLst>
                  <a:ext uri="{0D108BD9-81ED-4DB2-BD59-A6C34878D82A}">
                    <a16:rowId xmlns:a16="http://schemas.microsoft.com/office/drawing/2014/main" val="366827010"/>
                  </a:ext>
                </a:extLst>
              </a:tr>
              <a:tr h="3672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Fecha límite para solicitar desempalmes y reprogramaciones de evaluaciones finales (anticipadas)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51" marR="632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11 de mayo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51" marR="63251" marT="0" marB="0"/>
                </a:tc>
                <a:extLst>
                  <a:ext uri="{0D108BD9-81ED-4DB2-BD59-A6C34878D82A}">
                    <a16:rowId xmlns:a16="http://schemas.microsoft.com/office/drawing/2014/main" val="3711074905"/>
                  </a:ext>
                </a:extLst>
              </a:tr>
              <a:tr h="1780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dirty="0">
                          <a:effectLst/>
                        </a:rPr>
                        <a:t>Fecha límite para captura de calificaciones parciales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51" marR="632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15 de mayo 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51" marR="63251" marT="0" marB="0"/>
                </a:tc>
                <a:extLst>
                  <a:ext uri="{0D108BD9-81ED-4DB2-BD59-A6C34878D82A}">
                    <a16:rowId xmlns:a16="http://schemas.microsoft.com/office/drawing/2014/main" val="2721524365"/>
                  </a:ext>
                </a:extLst>
              </a:tr>
              <a:tr h="1780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Último día de clases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51" marR="632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15 de mayo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51" marR="63251" marT="0" marB="0"/>
                </a:tc>
                <a:extLst>
                  <a:ext uri="{0D108BD9-81ED-4DB2-BD59-A6C34878D82A}">
                    <a16:rowId xmlns:a16="http://schemas.microsoft.com/office/drawing/2014/main" val="2295832687"/>
                  </a:ext>
                </a:extLst>
              </a:tr>
              <a:tr h="1780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92300" algn="l"/>
                        </a:tabLst>
                      </a:pPr>
                      <a:r>
                        <a:rPr lang="es-ES" sz="1050">
                          <a:effectLst/>
                        </a:rPr>
                        <a:t>Evaluaciones finales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51" marR="632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16 al 23 de mayo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51" marR="63251" marT="0" marB="0"/>
                </a:tc>
                <a:extLst>
                  <a:ext uri="{0D108BD9-81ED-4DB2-BD59-A6C34878D82A}">
                    <a16:rowId xmlns:a16="http://schemas.microsoft.com/office/drawing/2014/main" val="4100584539"/>
                  </a:ext>
                </a:extLst>
              </a:tr>
              <a:tr h="1780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92300" algn="l"/>
                        </a:tabLst>
                      </a:pPr>
                      <a:r>
                        <a:rPr lang="es-ES" sz="1050">
                          <a:effectLst/>
                        </a:rPr>
                        <a:t>Reprogramaciones evaluaciones finales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51" marR="632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24 y 25 de mayo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51" marR="63251" marT="0" marB="0"/>
                </a:tc>
                <a:extLst>
                  <a:ext uri="{0D108BD9-81ED-4DB2-BD59-A6C34878D82A}">
                    <a16:rowId xmlns:a16="http://schemas.microsoft.com/office/drawing/2014/main" val="4016042194"/>
                  </a:ext>
                </a:extLst>
              </a:tr>
              <a:tr h="1780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92300" algn="l"/>
                        </a:tabLst>
                      </a:pPr>
                      <a:r>
                        <a:rPr lang="es-ES" sz="1050">
                          <a:effectLst/>
                        </a:rPr>
                        <a:t>Fecha limite registro de calificaciones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51" marR="632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27 de mayo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51" marR="63251" marT="0" marB="0"/>
                </a:tc>
                <a:extLst>
                  <a:ext uri="{0D108BD9-81ED-4DB2-BD59-A6C34878D82A}">
                    <a16:rowId xmlns:a16="http://schemas.microsoft.com/office/drawing/2014/main" val="1527768322"/>
                  </a:ext>
                </a:extLst>
              </a:tr>
              <a:tr h="1780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92300" algn="l"/>
                        </a:tabLst>
                      </a:pPr>
                      <a:r>
                        <a:rPr lang="es-ES" sz="1050">
                          <a:effectLst/>
                        </a:rPr>
                        <a:t>Fecha límite para entrega de actas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51" marR="632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28 de mayo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51" marR="63251" marT="0" marB="0"/>
                </a:tc>
                <a:extLst>
                  <a:ext uri="{0D108BD9-81ED-4DB2-BD59-A6C34878D82A}">
                    <a16:rowId xmlns:a16="http://schemas.microsoft.com/office/drawing/2014/main" val="4270432758"/>
                  </a:ext>
                </a:extLst>
              </a:tr>
              <a:tr h="1780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92300" algn="l"/>
                        </a:tabLst>
                      </a:pPr>
                      <a:r>
                        <a:rPr lang="es-ES" sz="1050">
                          <a:effectLst/>
                        </a:rPr>
                        <a:t>Exámenes extraordinarios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51" marR="632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30 y 31 de mayo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51" marR="63251" marT="0" marB="0"/>
                </a:tc>
                <a:extLst>
                  <a:ext uri="{0D108BD9-81ED-4DB2-BD59-A6C34878D82A}">
                    <a16:rowId xmlns:a16="http://schemas.microsoft.com/office/drawing/2014/main" val="1880773590"/>
                  </a:ext>
                </a:extLst>
              </a:tr>
              <a:tr h="3672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92300" algn="l"/>
                        </a:tabLst>
                      </a:pPr>
                      <a:r>
                        <a:rPr lang="es-ES" sz="1050">
                          <a:effectLst/>
                        </a:rPr>
                        <a:t>Fecha limite registro de calificaciones y entrega de actas exámenes extraordinarios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51" marR="632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1 de junio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51" marR="63251" marT="0" marB="0"/>
                </a:tc>
                <a:extLst>
                  <a:ext uri="{0D108BD9-81ED-4DB2-BD59-A6C34878D82A}">
                    <a16:rowId xmlns:a16="http://schemas.microsoft.com/office/drawing/2014/main" val="890726203"/>
                  </a:ext>
                </a:extLst>
              </a:tr>
              <a:tr h="1780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92300" algn="l"/>
                        </a:tabLst>
                      </a:pPr>
                      <a:r>
                        <a:rPr lang="es-ES" sz="1050">
                          <a:effectLst/>
                        </a:rPr>
                        <a:t>Vacaciones de Semana Santa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51" marR="632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26 de marzo al 2 de abril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51" marR="63251" marT="0" marB="0"/>
                </a:tc>
                <a:extLst>
                  <a:ext uri="{0D108BD9-81ED-4DB2-BD59-A6C34878D82A}">
                    <a16:rowId xmlns:a16="http://schemas.microsoft.com/office/drawing/2014/main" val="2153067925"/>
                  </a:ext>
                </a:extLst>
              </a:tr>
              <a:tr h="3672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92300" algn="l"/>
                        </a:tabLst>
                      </a:pPr>
                      <a:r>
                        <a:rPr lang="es-ES" sz="1050" dirty="0">
                          <a:effectLst/>
                        </a:rPr>
                        <a:t>Días inhábiles	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51" marR="632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dirty="0">
                          <a:effectLst/>
                        </a:rPr>
                        <a:t>5 de febrero, 19 de marzo, 30 de abril y 1 de mayo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51" marR="63251" marT="0" marB="0"/>
                </a:tc>
                <a:extLst>
                  <a:ext uri="{0D108BD9-81ED-4DB2-BD59-A6C34878D82A}">
                    <a16:rowId xmlns:a16="http://schemas.microsoft.com/office/drawing/2014/main" val="854124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323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581549" y="503090"/>
          <a:ext cx="7018246" cy="564337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693665">
                  <a:extLst>
                    <a:ext uri="{9D8B030D-6E8A-4147-A177-3AD203B41FA5}">
                      <a16:colId xmlns:a16="http://schemas.microsoft.com/office/drawing/2014/main" val="2603548672"/>
                    </a:ext>
                  </a:extLst>
                </a:gridCol>
                <a:gridCol w="4324581">
                  <a:extLst>
                    <a:ext uri="{9D8B030D-6E8A-4147-A177-3AD203B41FA5}">
                      <a16:colId xmlns:a16="http://schemas.microsoft.com/office/drawing/2014/main" val="3645546160"/>
                    </a:ext>
                  </a:extLst>
                </a:gridCol>
              </a:tblGrid>
              <a:tr h="228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Lineamientos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Recomendaciones para sus profesores 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5852095"/>
                  </a:ext>
                </a:extLst>
              </a:tr>
              <a:tr h="47164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Captura y autorización del Plan Magisterial.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Favor de tenerlo capturado y autorizado antes del primer día de clases. 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9736647"/>
                  </a:ext>
                </a:extLst>
              </a:tr>
              <a:tr h="95755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Captura de registro de criterios de evaluación.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Favor de capturarlos antes el primer día de clases; recordar que los criterios se capturan aparte del plan magisterial. (Esto se hace en el registro de criterios de evaluación).</a:t>
                      </a:r>
                      <a:endParaRPr lang="es-MX" sz="1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Los criterios establecidos no se modifican.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86868"/>
                  </a:ext>
                </a:extLst>
              </a:tr>
              <a:tr h="7145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Uso de criterios consistentes y justos para evaluar el desempeño de los alumnos.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Las evaluaciones deben reflejar el logro de los resultados de aprendizaje esperados para la materia. Favor de conservar evidencias del aprendizaje de los alumnos.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0986754"/>
                  </a:ext>
                </a:extLst>
              </a:tr>
              <a:tr h="4973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Captura oportuna de calificaciones parciales.</a:t>
                      </a:r>
                      <a:endParaRPr lang="es-MX" sz="1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 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El sistema permanecerá abierto durante todo el periodo para que el profesor pueda ir subiendo sus calificaciones parciales. 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4922125"/>
                  </a:ext>
                </a:extLst>
              </a:tr>
              <a:tr h="12005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Evaluaciones de medio término y finales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Revisar los lineamientos de elaboración y de aplicación de evaluaciones. Deberán de subir a SUAS las evaluaciones para su revisión y autorización.</a:t>
                      </a:r>
                      <a:endParaRPr lang="es-MX" sz="1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En Campus Sur esto aplica a todas las Escuelas y Facultades, en Campus Norte se estará homologando paulatinamente.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5600663"/>
                  </a:ext>
                </a:extLst>
              </a:tr>
              <a:tr h="71459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Registro de calificaciones 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Favor de registrar calificaciones, tanto de evaluaciones de medio término como finales, máximo 48 horas después de que el alumno presentó la evaluación.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3585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094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b="1" dirty="0">
                <a:solidFill>
                  <a:schemeClr val="accent6">
                    <a:lumMod val="75000"/>
                  </a:schemeClr>
                </a:solidFill>
              </a:rPr>
              <a:t>	Eventos Campus Norte</a:t>
            </a:r>
          </a:p>
        </p:txBody>
      </p:sp>
      <p:sp>
        <p:nvSpPr>
          <p:cNvPr id="4" name="8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lvl="1" indent="-34290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2400" b="1" dirty="0"/>
              <a:t>Cátedra Prima</a:t>
            </a:r>
            <a:r>
              <a:rPr lang="es-MX" sz="2400" b="1" dirty="0" smtClean="0"/>
              <a:t>: </a:t>
            </a:r>
            <a:r>
              <a:rPr lang="es-MX" sz="2400" dirty="0" smtClean="0"/>
              <a:t>Dra. Natalia Saltalamacchia, 31 de enero</a:t>
            </a:r>
            <a:endParaRPr lang="es-MX" sz="2400" dirty="0"/>
          </a:p>
          <a:p>
            <a:pPr marL="342900" lvl="1" indent="-34290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2400" b="1" dirty="0" smtClean="0"/>
              <a:t>FIA </a:t>
            </a:r>
            <a:r>
              <a:rPr lang="es-MX" sz="2400" b="1" dirty="0"/>
              <a:t>I. </a:t>
            </a:r>
            <a:r>
              <a:rPr lang="es-MX" sz="2400" dirty="0" smtClean="0"/>
              <a:t>Por confirmar, 12 de febrero </a:t>
            </a:r>
          </a:p>
          <a:p>
            <a:pPr marL="342900" lvl="1" indent="-34290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2400" b="1" dirty="0" smtClean="0"/>
              <a:t>FIA </a:t>
            </a:r>
            <a:r>
              <a:rPr lang="es-MX" sz="2400" b="1" dirty="0"/>
              <a:t>II. </a:t>
            </a:r>
            <a:r>
              <a:rPr lang="es-MX" sz="2400" dirty="0" smtClean="0"/>
              <a:t>22 de febrero, debate sobre Cataluña</a:t>
            </a:r>
          </a:p>
          <a:p>
            <a:pPr marL="342900" lvl="1" indent="-34290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2400" b="1" dirty="0"/>
              <a:t>FIA </a:t>
            </a:r>
            <a:r>
              <a:rPr lang="es-MX" sz="2400" b="1" dirty="0" smtClean="0"/>
              <a:t>III. </a:t>
            </a:r>
            <a:r>
              <a:rPr lang="es-MX" sz="2400" dirty="0" smtClean="0"/>
              <a:t>Política exterior, partidos políticos, fecha tentativa: 3 </a:t>
            </a:r>
            <a:r>
              <a:rPr lang="es-MX" sz="2400" dirty="0"/>
              <a:t>de </a:t>
            </a:r>
            <a:r>
              <a:rPr lang="es-MX" sz="2400" dirty="0" smtClean="0"/>
              <a:t>abril </a:t>
            </a:r>
            <a:endParaRPr lang="es-MX" sz="2400" dirty="0"/>
          </a:p>
          <a:p>
            <a:pPr marL="342900" lvl="1" indent="-34290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2400" b="1" dirty="0" smtClean="0"/>
              <a:t>FIA IV. </a:t>
            </a:r>
            <a:r>
              <a:rPr lang="es-MX" sz="2400" dirty="0" smtClean="0"/>
              <a:t>Cátedra Leventis, 25 </a:t>
            </a:r>
            <a:r>
              <a:rPr lang="es-MX" sz="2400" dirty="0"/>
              <a:t>de </a:t>
            </a:r>
            <a:r>
              <a:rPr lang="es-MX" sz="2400" dirty="0" smtClean="0"/>
              <a:t>abril</a:t>
            </a:r>
            <a:endParaRPr lang="es-MX" sz="2400" dirty="0"/>
          </a:p>
          <a:p>
            <a:pPr marL="342900" lvl="1" indent="-34290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2400" b="1" dirty="0" smtClean="0"/>
              <a:t>Medalla </a:t>
            </a:r>
            <a:r>
              <a:rPr lang="es-MX" sz="2400" b="1" dirty="0"/>
              <a:t>de Liderazgo </a:t>
            </a:r>
            <a:r>
              <a:rPr lang="es-MX" sz="2400" b="1" dirty="0" smtClean="0"/>
              <a:t>Anáhuac. </a:t>
            </a:r>
            <a:r>
              <a:rPr lang="es-MX" sz="2400" dirty="0" smtClean="0"/>
              <a:t>Por confirmar (Semana Anáhuac)</a:t>
            </a:r>
          </a:p>
          <a:p>
            <a:pPr marL="342900" lvl="1" indent="-34290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2400" b="1" dirty="0" smtClean="0"/>
              <a:t>Medalla Anáhuac en Relaciones Internacionales</a:t>
            </a:r>
            <a:r>
              <a:rPr lang="es-MX" sz="2400" dirty="0" smtClean="0"/>
              <a:t>. Por definir</a:t>
            </a:r>
            <a:endParaRPr lang="es-MX" sz="2400" dirty="0"/>
          </a:p>
          <a:p>
            <a:pPr marL="342900" lvl="1" indent="-34290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2400" b="1" dirty="0" smtClean="0"/>
              <a:t>Modelo de Naciones Unidas. </a:t>
            </a:r>
            <a:r>
              <a:rPr lang="es-MX" sz="2400" dirty="0" smtClean="0"/>
              <a:t>15-17 de marzo</a:t>
            </a:r>
            <a:endParaRPr lang="es-MX" sz="1500" dirty="0"/>
          </a:p>
          <a:p>
            <a:pPr marL="457200" lvl="1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584-1A11-1048-BD1E-8095283F2BB9}" type="slidenum">
              <a:rPr lang="es-ES_tradnl" smtClean="0"/>
              <a:pPr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19623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444321" y="171606"/>
            <a:ext cx="8229600" cy="1143000"/>
          </a:xfrm>
        </p:spPr>
        <p:txBody>
          <a:bodyPr>
            <a:normAutofit/>
          </a:bodyPr>
          <a:lstStyle/>
          <a:p>
            <a:r>
              <a:rPr lang="es-MX" sz="3600" b="1" dirty="0">
                <a:solidFill>
                  <a:schemeClr val="accent6">
                    <a:lumMod val="75000"/>
                  </a:schemeClr>
                </a:solidFill>
              </a:rPr>
              <a:t>	Eventos Campus Sur</a:t>
            </a:r>
          </a:p>
        </p:txBody>
      </p:sp>
      <p:sp>
        <p:nvSpPr>
          <p:cNvPr id="4" name="8 Marcador de contenido"/>
          <p:cNvSpPr>
            <a:spLocks noGrp="1"/>
          </p:cNvSpPr>
          <p:nvPr>
            <p:ph idx="1"/>
          </p:nvPr>
        </p:nvSpPr>
        <p:spPr>
          <a:xfrm>
            <a:off x="135226" y="1330704"/>
            <a:ext cx="8712557" cy="4525963"/>
          </a:xfrm>
        </p:spPr>
        <p:txBody>
          <a:bodyPr>
            <a:noAutofit/>
          </a:bodyPr>
          <a:lstStyle/>
          <a:p>
            <a:pPr marL="342900" lvl="1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s-MX" sz="1800" b="1" dirty="0"/>
              <a:t>Encuentro de la Comunidad:</a:t>
            </a:r>
          </a:p>
          <a:p>
            <a:pPr marL="800100" lvl="2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s-MX" sz="1800" dirty="0"/>
              <a:t>Martes </a:t>
            </a:r>
            <a:r>
              <a:rPr lang="es-MX" sz="1800" dirty="0" smtClean="0"/>
              <a:t>16 de </a:t>
            </a:r>
            <a:r>
              <a:rPr lang="es-MX" sz="1800" dirty="0"/>
              <a:t>enero, 16:00 </a:t>
            </a:r>
            <a:r>
              <a:rPr lang="es-MX" sz="1800" dirty="0" err="1"/>
              <a:t>hrs</a:t>
            </a:r>
            <a:r>
              <a:rPr lang="es-MX" sz="1800" dirty="0"/>
              <a:t>. Lugar: </a:t>
            </a:r>
            <a:r>
              <a:rPr lang="es-MX" sz="1800" i="1" dirty="0"/>
              <a:t>Por confirmar.</a:t>
            </a:r>
          </a:p>
          <a:p>
            <a:pPr marL="742950" lvl="2" indent="-28575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s-MX" sz="1800" dirty="0"/>
          </a:p>
          <a:p>
            <a:pPr marL="342900" lvl="1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s-MX" sz="1800" b="1" dirty="0"/>
              <a:t>FIA I. Presentación del libro</a:t>
            </a:r>
            <a:r>
              <a:rPr lang="es-MX" sz="1800" b="1" dirty="0" smtClean="0"/>
              <a:t>: </a:t>
            </a:r>
            <a:r>
              <a:rPr lang="es-MX" sz="1800" b="1" dirty="0" err="1" smtClean="0"/>
              <a:t>Holloway</a:t>
            </a:r>
            <a:r>
              <a:rPr lang="es-MX" sz="1800" b="1" dirty="0" smtClean="0"/>
              <a:t>, J. </a:t>
            </a:r>
            <a:r>
              <a:rPr lang="es-MX" sz="1800" b="1" i="1" dirty="0"/>
              <a:t>Tomar el Poder sin cambiar el mundo</a:t>
            </a:r>
          </a:p>
          <a:p>
            <a:pPr marL="742950" lvl="2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s-MX" sz="1800" dirty="0"/>
              <a:t>Martes 13 de marzo, 16:00 </a:t>
            </a:r>
            <a:r>
              <a:rPr lang="es-MX" sz="1800" dirty="0" err="1"/>
              <a:t>hrs</a:t>
            </a:r>
            <a:r>
              <a:rPr lang="es-MX" sz="1800" dirty="0"/>
              <a:t>. Lugar: </a:t>
            </a:r>
            <a:r>
              <a:rPr lang="es-MX" sz="1800" i="1" dirty="0"/>
              <a:t>Por confirmar.</a:t>
            </a:r>
            <a:br>
              <a:rPr lang="es-MX" sz="1800" i="1" dirty="0"/>
            </a:br>
            <a:endParaRPr lang="es-MX" sz="1800" i="1" dirty="0"/>
          </a:p>
          <a:p>
            <a:pPr marL="342900" lvl="1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s-MX" sz="1800" b="1" dirty="0"/>
              <a:t>Semana Anáhuac: Conversatorio sobre el Día Internacional de la Mujer</a:t>
            </a:r>
          </a:p>
          <a:p>
            <a:pPr marL="742950" lvl="2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s-MX" sz="1800" dirty="0"/>
              <a:t>Jueves 15 de marzo</a:t>
            </a:r>
            <a:endParaRPr lang="es-MX" sz="1800" i="1" dirty="0"/>
          </a:p>
          <a:p>
            <a:pPr marL="742950" lvl="2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s-MX" sz="1800" i="1" dirty="0"/>
          </a:p>
          <a:p>
            <a:pPr marL="342900" lvl="1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s-MX" sz="1900" b="1" dirty="0" smtClean="0"/>
              <a:t>UASMUN </a:t>
            </a:r>
            <a:r>
              <a:rPr lang="es-MX" sz="1900" b="1" dirty="0"/>
              <a:t>2018: </a:t>
            </a:r>
            <a:r>
              <a:rPr lang="es-MX" sz="1900" dirty="0"/>
              <a:t>17 al 19 de abril, 08:00 – 18:00 </a:t>
            </a:r>
            <a:r>
              <a:rPr lang="es-MX" sz="1900" dirty="0" err="1"/>
              <a:t>hrs</a:t>
            </a:r>
            <a:r>
              <a:rPr lang="es-MX" sz="1900" dirty="0"/>
              <a:t>.</a:t>
            </a:r>
            <a:endParaRPr lang="es-MX" sz="1900" b="1" dirty="0"/>
          </a:p>
          <a:p>
            <a:pPr marL="400050" lvl="2" indent="0" algn="just">
              <a:buClr>
                <a:schemeClr val="accent6">
                  <a:lumMod val="75000"/>
                </a:schemeClr>
              </a:buClr>
              <a:buNone/>
            </a:pPr>
            <a:endParaRPr lang="es-MX" sz="1800" dirty="0"/>
          </a:p>
          <a:p>
            <a:pPr marL="342900" lvl="1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s-MX" sz="1800" b="1" dirty="0"/>
              <a:t>FIA II. La Geopolítica de Pakistán, su papel en el Comercio Internacional</a:t>
            </a:r>
          </a:p>
          <a:p>
            <a:pPr marL="742950" lvl="2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s-MX" sz="1800" dirty="0"/>
              <a:t>Abril, 11:30 </a:t>
            </a:r>
            <a:r>
              <a:rPr lang="es-MX" sz="1800" dirty="0" err="1"/>
              <a:t>hrs</a:t>
            </a:r>
            <a:r>
              <a:rPr lang="es-MX" sz="1800" dirty="0"/>
              <a:t>. Lugar: </a:t>
            </a:r>
            <a:r>
              <a:rPr lang="es-MX" sz="1800" i="1" dirty="0"/>
              <a:t>Por confirmar.</a:t>
            </a:r>
          </a:p>
          <a:p>
            <a:pPr marL="400050" lvl="2" indent="0" algn="just">
              <a:buClr>
                <a:schemeClr val="accent6">
                  <a:lumMod val="75000"/>
                </a:schemeClr>
              </a:buClr>
              <a:buNone/>
            </a:pPr>
            <a:endParaRPr lang="es-MX" sz="180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584-1A11-1048-BD1E-8095283F2BB9}" type="slidenum">
              <a:rPr lang="es-ES_tradnl" smtClean="0"/>
              <a:pPr/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05450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8295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solidFill>
                  <a:schemeClr val="accent6">
                    <a:lumMod val="75000"/>
                  </a:schemeClr>
                </a:solidFill>
              </a:rPr>
              <a:t>Resultados EGEL 2017-60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584-1A11-1048-BD1E-8095283F2BB9}" type="slidenum">
              <a:rPr lang="es-ES_tradnl" smtClean="0"/>
              <a:pPr/>
              <a:t>19</a:t>
            </a:fld>
            <a:endParaRPr lang="es-ES_tradnl"/>
          </a:p>
        </p:txBody>
      </p:sp>
      <p:graphicFrame>
        <p:nvGraphicFramePr>
          <p:cNvPr id="5" name="1 Gráfic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983580"/>
              </p:ext>
            </p:extLst>
          </p:nvPr>
        </p:nvGraphicFramePr>
        <p:xfrm>
          <a:off x="237725" y="914400"/>
          <a:ext cx="8533742" cy="5441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007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b="1" dirty="0">
                <a:solidFill>
                  <a:schemeClr val="accent6">
                    <a:lumMod val="75000"/>
                  </a:schemeClr>
                </a:solidFill>
              </a:rPr>
              <a:t>	Orden del día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57200" y="1483658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514350" lvl="0" indent="-51435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s-MX" sz="2800" dirty="0"/>
              <a:t>Coordinación Académica</a:t>
            </a:r>
          </a:p>
          <a:p>
            <a:pPr marL="514350" lvl="0" indent="-51435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s-MX" sz="2800" dirty="0"/>
              <a:t>Cátedras Especiales y de Vinculación</a:t>
            </a:r>
          </a:p>
          <a:p>
            <a:pPr marL="514350" lvl="0" indent="-51435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s-MX" sz="2800" dirty="0"/>
              <a:t>Presentación nuevos profesores</a:t>
            </a:r>
          </a:p>
          <a:p>
            <a:pPr marL="514350" lvl="0" indent="-51435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s-MX" sz="2800" dirty="0"/>
              <a:t>Logros profesores</a:t>
            </a:r>
          </a:p>
          <a:p>
            <a:pPr marL="514350" lvl="0" indent="-51435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s-MX" sz="2800" dirty="0" smtClean="0"/>
              <a:t>Evaluaciones </a:t>
            </a:r>
            <a:r>
              <a:rPr lang="es-MX" sz="2800" dirty="0"/>
              <a:t>colegiadas, parciales y de medio término</a:t>
            </a:r>
          </a:p>
          <a:p>
            <a:pPr marL="514350" lvl="0" indent="-51435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s-MX" sz="2800" dirty="0"/>
              <a:t>Evidencias</a:t>
            </a:r>
          </a:p>
          <a:p>
            <a:pPr marL="514350" lvl="0" indent="-51435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s-MX" sz="2800" dirty="0"/>
              <a:t>Eventos y fechas importantes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s-MX" sz="2800" dirty="0"/>
              <a:t>Resultados EGEL 2017-10</a:t>
            </a:r>
          </a:p>
          <a:p>
            <a:pPr marL="514350" lvl="0" indent="-51435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s-MX" sz="2800" dirty="0"/>
              <a:t>Investigación – CAIRI</a:t>
            </a:r>
          </a:p>
          <a:p>
            <a:pPr marL="514350" lvl="0" indent="-51435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s-MX" sz="2800" dirty="0"/>
              <a:t>Internacionalización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s-MX" sz="2800" dirty="0"/>
              <a:t>Posgrado y Educación Continua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s-MX" sz="2800" dirty="0"/>
              <a:t>Evangelización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s-MX" sz="2800" dirty="0"/>
              <a:t>Varios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s-MX" sz="2800" dirty="0"/>
              <a:t>Comentarios y preguntas</a:t>
            </a:r>
          </a:p>
          <a:p>
            <a:pPr marL="514350" lvl="0" indent="-51435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endParaRPr lang="es-MX" sz="280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584-1A11-1048-BD1E-8095283F2BB9}" type="slidenum">
              <a:rPr lang="es-ES_tradnl" smtClean="0"/>
              <a:pPr/>
              <a:t>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18087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8295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solidFill>
                  <a:schemeClr val="accent6">
                    <a:lumMod val="75000"/>
                  </a:schemeClr>
                </a:solidFill>
              </a:rPr>
              <a:t>Resultados EGEL 2017-60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584-1A11-1048-BD1E-8095283F2BB9}" type="slidenum">
              <a:rPr lang="es-ES_tradnl" smtClean="0"/>
              <a:pPr/>
              <a:t>20</a:t>
            </a:fld>
            <a:endParaRPr lang="es-ES_tradnl"/>
          </a:p>
        </p:txBody>
      </p:sp>
      <p:graphicFrame>
        <p:nvGraphicFramePr>
          <p:cNvPr id="4" name="1 Gráfic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09370"/>
              </p:ext>
            </p:extLst>
          </p:nvPr>
        </p:nvGraphicFramePr>
        <p:xfrm>
          <a:off x="237725" y="914400"/>
          <a:ext cx="8668550" cy="5441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967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8295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solidFill>
                  <a:schemeClr val="accent6">
                    <a:lumMod val="75000"/>
                  </a:schemeClr>
                </a:solidFill>
              </a:rPr>
              <a:t>Resultados EGEL 2017-60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584-1A11-1048-BD1E-8095283F2BB9}" type="slidenum">
              <a:rPr lang="es-ES_tradnl" smtClean="0"/>
              <a:pPr/>
              <a:t>21</a:t>
            </a:fld>
            <a:endParaRPr lang="es-ES_tradnl"/>
          </a:p>
        </p:txBody>
      </p:sp>
      <p:graphicFrame>
        <p:nvGraphicFramePr>
          <p:cNvPr id="4" name="1 Gráfic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18766"/>
              </p:ext>
            </p:extLst>
          </p:nvPr>
        </p:nvGraphicFramePr>
        <p:xfrm>
          <a:off x="237725" y="863600"/>
          <a:ext cx="8668550" cy="5393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2694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8295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solidFill>
                  <a:schemeClr val="accent6">
                    <a:lumMod val="75000"/>
                  </a:schemeClr>
                </a:solidFill>
              </a:rPr>
              <a:t>Resultados EGEL 2017-60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584-1A11-1048-BD1E-8095283F2BB9}" type="slidenum">
              <a:rPr lang="es-ES_tradnl" smtClean="0"/>
              <a:pPr/>
              <a:t>22</a:t>
            </a:fld>
            <a:endParaRPr lang="es-ES_tradnl"/>
          </a:p>
        </p:txBody>
      </p:sp>
      <p:graphicFrame>
        <p:nvGraphicFramePr>
          <p:cNvPr id="4" name="1 Gráfic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311434"/>
              </p:ext>
            </p:extLst>
          </p:nvPr>
        </p:nvGraphicFramePr>
        <p:xfrm>
          <a:off x="237725" y="668867"/>
          <a:ext cx="8668550" cy="557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80253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8295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solidFill>
                  <a:schemeClr val="accent6">
                    <a:lumMod val="75000"/>
                  </a:schemeClr>
                </a:solidFill>
              </a:rPr>
              <a:t>Resultados EGEL 2017-60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584-1A11-1048-BD1E-8095283F2BB9}" type="slidenum">
              <a:rPr lang="es-ES_tradnl" smtClean="0"/>
              <a:pPr/>
              <a:t>23</a:t>
            </a:fld>
            <a:endParaRPr lang="es-ES_tradnl"/>
          </a:p>
        </p:txBody>
      </p:sp>
      <p:graphicFrame>
        <p:nvGraphicFramePr>
          <p:cNvPr id="4" name="1 Gráfic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136955"/>
              </p:ext>
            </p:extLst>
          </p:nvPr>
        </p:nvGraphicFramePr>
        <p:xfrm>
          <a:off x="237725" y="618067"/>
          <a:ext cx="8668550" cy="5647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5670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0" y="46313"/>
            <a:ext cx="8229600" cy="1143000"/>
          </a:xfrm>
        </p:spPr>
        <p:txBody>
          <a:bodyPr>
            <a:normAutofit/>
          </a:bodyPr>
          <a:lstStyle/>
          <a:p>
            <a:r>
              <a:rPr lang="es-MX" sz="3600" b="1" dirty="0"/>
              <a:t>	</a:t>
            </a:r>
            <a:r>
              <a:rPr lang="es-MX" sz="3600" b="1" dirty="0">
                <a:solidFill>
                  <a:schemeClr val="accent6">
                    <a:lumMod val="75000"/>
                  </a:schemeClr>
                </a:solidFill>
              </a:rPr>
              <a:t>Investigación </a:t>
            </a:r>
            <a:r>
              <a:rPr lang="es-MX" sz="36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MX" sz="3600" b="1" dirty="0">
                <a:solidFill>
                  <a:schemeClr val="accent6">
                    <a:lumMod val="75000"/>
                  </a:schemeClr>
                </a:solidFill>
              </a:rPr>
              <a:t>logros 2017-60)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584-1A11-1048-BD1E-8095283F2BB9}" type="slidenum">
              <a:rPr lang="es-ES_tradnl" smtClean="0"/>
              <a:pPr/>
              <a:t>24</a:t>
            </a:fld>
            <a:endParaRPr lang="es-ES_tradnl"/>
          </a:p>
        </p:txBody>
      </p:sp>
      <p:sp>
        <p:nvSpPr>
          <p:cNvPr id="4" name="Rectángulo 3"/>
          <p:cNvSpPr/>
          <p:nvPr/>
        </p:nvSpPr>
        <p:spPr>
          <a:xfrm>
            <a:off x="224366" y="961928"/>
            <a:ext cx="8462434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MX" sz="15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200" b="1" dirty="0"/>
              <a:t>Artículo científico: </a:t>
            </a:r>
            <a:r>
              <a:rPr lang="es-ES" sz="1200" dirty="0"/>
              <a:t>De Alba Ulloa, Jessica, et Martha Tarasco (2017). La </a:t>
            </a:r>
            <a:r>
              <a:rPr lang="es-ES" sz="1200" dirty="0" err="1"/>
              <a:t>Bioéthique</a:t>
            </a:r>
            <a:r>
              <a:rPr lang="es-ES" sz="1200" dirty="0"/>
              <a:t> </a:t>
            </a:r>
            <a:r>
              <a:rPr lang="es-ES" sz="1200" dirty="0" err="1"/>
              <a:t>au</a:t>
            </a:r>
            <a:r>
              <a:rPr lang="es-ES" sz="1200" dirty="0"/>
              <a:t> </a:t>
            </a:r>
            <a:r>
              <a:rPr lang="es-ES" sz="1200" dirty="0" err="1"/>
              <a:t>Mexique</a:t>
            </a:r>
            <a:r>
              <a:rPr lang="es-ES" sz="1200" dirty="0"/>
              <a:t> : </a:t>
            </a:r>
            <a:r>
              <a:rPr lang="es-ES" sz="1200" dirty="0" err="1"/>
              <a:t>Histoire</a:t>
            </a:r>
            <a:r>
              <a:rPr lang="es-ES" sz="1200" dirty="0"/>
              <a:t> et </a:t>
            </a:r>
            <a:r>
              <a:rPr lang="es-ES" sz="1200" dirty="0" err="1"/>
              <a:t>Derniers</a:t>
            </a:r>
            <a:r>
              <a:rPr lang="es-ES" sz="1200" dirty="0"/>
              <a:t> </a:t>
            </a:r>
            <a:r>
              <a:rPr lang="es-ES" sz="1200" dirty="0" err="1"/>
              <a:t>Développements</a:t>
            </a:r>
            <a:r>
              <a:rPr lang="es-ES" sz="1200" dirty="0"/>
              <a:t>. </a:t>
            </a:r>
            <a:r>
              <a:rPr lang="es-ES" sz="1200" i="1" dirty="0" err="1"/>
              <a:t>Journal</a:t>
            </a:r>
            <a:r>
              <a:rPr lang="es-ES" sz="1200" i="1" dirty="0"/>
              <a:t> de </a:t>
            </a:r>
            <a:r>
              <a:rPr lang="es-ES" sz="1200" i="1" dirty="0" err="1"/>
              <a:t>Médecine</a:t>
            </a:r>
            <a:r>
              <a:rPr lang="es-ES" sz="1200" i="1" dirty="0"/>
              <a:t> légale, 60</a:t>
            </a:r>
            <a:r>
              <a:rPr lang="es-ES" sz="1200" dirty="0"/>
              <a:t>(1), 67-79. </a:t>
            </a:r>
            <a:r>
              <a:rPr lang="es-ES" sz="1200" dirty="0" err="1"/>
              <a:t>Droit</a:t>
            </a:r>
            <a:r>
              <a:rPr lang="es-ES" sz="1200" dirty="0"/>
              <a:t>, </a:t>
            </a:r>
            <a:r>
              <a:rPr lang="es-ES" sz="1200" dirty="0" err="1"/>
              <a:t>Santé</a:t>
            </a:r>
            <a:r>
              <a:rPr lang="es-ES" sz="1200" dirty="0"/>
              <a:t> et Société. ISSN 0999-9809. ISBN 978-2-7472-2696-7</a:t>
            </a:r>
            <a:r>
              <a:rPr lang="es-ES" sz="12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200" dirty="0"/>
              <a:t>Oscar Jáuregui (2017). ¿Se puede medir la rendición de cuentas social? : la experiencia en la conducción de los primeros presupuestos participativos en el distrito federal (2011-2013). </a:t>
            </a:r>
            <a:r>
              <a:rPr lang="es-MX" sz="1200" i="1" dirty="0"/>
              <a:t>Revista legislativa de estudios sociales y de opinión pública</a:t>
            </a:r>
            <a:r>
              <a:rPr lang="es-MX" sz="1200" dirty="0"/>
              <a:t>, 10(20), 5–63.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b="1" dirty="0" err="1" smtClean="0"/>
              <a:t>Capítulo</a:t>
            </a:r>
            <a:r>
              <a:rPr lang="en-US" sz="1200" b="1" dirty="0" smtClean="0"/>
              <a:t> </a:t>
            </a:r>
            <a:r>
              <a:rPr lang="en-US" sz="1200" b="1" dirty="0"/>
              <a:t>de </a:t>
            </a:r>
            <a:r>
              <a:rPr lang="en-US" sz="1200" b="1" dirty="0" err="1"/>
              <a:t>libro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s-MX" sz="1200" dirty="0" err="1"/>
              <a:t>Arellanes</a:t>
            </a:r>
            <a:r>
              <a:rPr lang="es-MX" sz="1200" dirty="0"/>
              <a:t>, J. (2017). </a:t>
            </a:r>
            <a:r>
              <a:rPr lang="es-MX" sz="1200" dirty="0" err="1"/>
              <a:t>Extractivismo</a:t>
            </a:r>
            <a:r>
              <a:rPr lang="es-MX" sz="1200" dirty="0"/>
              <a:t>, metabolismo capitalista y límites del crecimiento: los derechos humanos en una era de decrecimiento. En: Daniel Dávalos y Juan Carlos Villalobos (</a:t>
            </a:r>
            <a:r>
              <a:rPr lang="es-MX" sz="1200" dirty="0" err="1"/>
              <a:t>Coords</a:t>
            </a:r>
            <a:r>
              <a:rPr lang="es-MX" sz="1200" dirty="0"/>
              <a:t>.). </a:t>
            </a:r>
            <a:r>
              <a:rPr lang="es-MX" sz="1200" i="1" dirty="0"/>
              <a:t>Memoria del Foro Internacional sobre Derechos Humanos en el contexto de las actividades empresariales y el desarrollo sostenible</a:t>
            </a:r>
            <a:r>
              <a:rPr lang="es-MX" sz="1200" dirty="0"/>
              <a:t> (pp. 243-269). México: Comisión Nacional de los Derechos Humanos</a:t>
            </a:r>
            <a:r>
              <a:rPr lang="en-US" sz="12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200" dirty="0" smtClean="0"/>
              <a:t>Efraín </a:t>
            </a:r>
            <a:r>
              <a:rPr lang="es-MX" sz="1200" dirty="0"/>
              <a:t>Nieves (2017). Desafíos de la sociedad civil en México en materia de Educación en Derechos Humanos: entre la Constitución escrita y la real. En Villegas, M. (Dir.).  </a:t>
            </a:r>
            <a:r>
              <a:rPr lang="es-MX" sz="1200" i="1" dirty="0"/>
              <a:t>VII Conferencia Internacional de Educación en Derechos Humanos (IHREC): Los desafíos de la sociedad civil</a:t>
            </a:r>
            <a:r>
              <a:rPr lang="es-MX" sz="1200" dirty="0"/>
              <a:t> (pp. 241-250). Santiago de Chile: Facultad de Derecho - Universidad de Chile.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1200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200" b="1" dirty="0" smtClean="0"/>
              <a:t>Seminario </a:t>
            </a:r>
            <a:r>
              <a:rPr lang="es-MX" sz="1200" b="1" dirty="0" smtClean="0"/>
              <a:t>y congreso internacional</a:t>
            </a:r>
            <a:r>
              <a:rPr lang="es-MX" sz="1200" dirty="0" smtClean="0"/>
              <a:t>: La </a:t>
            </a:r>
            <a:r>
              <a:rPr lang="es-MX" sz="1200" dirty="0"/>
              <a:t>Mtra. </a:t>
            </a:r>
            <a:r>
              <a:rPr lang="es-MX" sz="1200" dirty="0" err="1"/>
              <a:t>Pavlina</a:t>
            </a:r>
            <a:r>
              <a:rPr lang="es-MX" sz="1200" dirty="0"/>
              <a:t> </a:t>
            </a:r>
            <a:r>
              <a:rPr lang="es-MX" sz="1200" dirty="0" err="1"/>
              <a:t>Miteva</a:t>
            </a:r>
            <a:r>
              <a:rPr lang="es-MX" sz="1200" dirty="0"/>
              <a:t> participó en el seminario sobre el incremento de la seguridad alimentaria a través de tecnologías sustentables, así como en el congreso internacional </a:t>
            </a:r>
            <a:r>
              <a:rPr lang="es-MX" sz="1200" dirty="0" err="1"/>
              <a:t>Agritechnika</a:t>
            </a:r>
            <a:r>
              <a:rPr lang="es-MX" sz="1200" dirty="0"/>
              <a:t> 2017. El seminario y el congreso se llevaron a cabo del 6 hasta el 19 de noviembre de 2017 en la Universidad de </a:t>
            </a:r>
            <a:r>
              <a:rPr lang="es-MX" sz="1200" dirty="0" err="1"/>
              <a:t>Goettingen</a:t>
            </a:r>
            <a:r>
              <a:rPr lang="es-MX" sz="1200" dirty="0"/>
              <a:t> y luego en Hannover. </a:t>
            </a:r>
            <a:endParaRPr lang="es-MX" sz="12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12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200" b="1" dirty="0"/>
              <a:t>Council of </a:t>
            </a:r>
            <a:r>
              <a:rPr lang="es-MX" sz="1200" b="1" dirty="0" err="1" smtClean="0"/>
              <a:t>Councils</a:t>
            </a:r>
            <a:r>
              <a:rPr lang="es-MX" sz="1200" dirty="0" smtClean="0"/>
              <a:t>: Participación </a:t>
            </a:r>
            <a:r>
              <a:rPr lang="es-MX" sz="1200" dirty="0"/>
              <a:t>de la Dra. Jessica De Alba Ulloa en representación del </a:t>
            </a:r>
            <a:r>
              <a:rPr lang="es-MX" sz="1200" dirty="0" smtClean="0"/>
              <a:t>COMEXI. Organizado </a:t>
            </a:r>
            <a:r>
              <a:rPr lang="es-MX" sz="1200" dirty="0"/>
              <a:t>por Council </a:t>
            </a:r>
            <a:r>
              <a:rPr lang="es-MX" sz="1200" dirty="0" err="1"/>
              <a:t>on</a:t>
            </a:r>
            <a:r>
              <a:rPr lang="es-MX" sz="1200" dirty="0"/>
              <a:t> </a:t>
            </a:r>
            <a:r>
              <a:rPr lang="es-MX" sz="1200" dirty="0" err="1"/>
              <a:t>Foreign</a:t>
            </a:r>
            <a:r>
              <a:rPr lang="es-MX" sz="1200" dirty="0"/>
              <a:t> </a:t>
            </a:r>
            <a:r>
              <a:rPr lang="es-MX" sz="1200" dirty="0" err="1"/>
              <a:t>Relations</a:t>
            </a:r>
            <a:r>
              <a:rPr lang="es-MX" sz="1200" dirty="0"/>
              <a:t> (CFR) &amp; </a:t>
            </a:r>
            <a:r>
              <a:rPr lang="es-MX" sz="1200" dirty="0" err="1"/>
              <a:t>Argentine</a:t>
            </a:r>
            <a:r>
              <a:rPr lang="es-MX" sz="1200" dirty="0"/>
              <a:t> Council </a:t>
            </a:r>
            <a:r>
              <a:rPr lang="es-MX" sz="1200" dirty="0" err="1"/>
              <a:t>for</a:t>
            </a:r>
            <a:r>
              <a:rPr lang="es-MX" sz="1200" dirty="0"/>
              <a:t> International </a:t>
            </a:r>
            <a:r>
              <a:rPr lang="es-MX" sz="1200" dirty="0" err="1"/>
              <a:t>Relations</a:t>
            </a:r>
            <a:r>
              <a:rPr lang="es-MX" sz="1200" dirty="0"/>
              <a:t> (CARI), en Buenos Aires, Argentina</a:t>
            </a:r>
            <a:r>
              <a:rPr lang="es-MX" sz="12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12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200" b="1" dirty="0"/>
              <a:t>AMEI: </a:t>
            </a:r>
            <a:r>
              <a:rPr lang="es-ES" sz="1200" dirty="0"/>
              <a:t>La Facultad de Estudios Globales tuvo una destacada participación en el XXXI Congreso Anual de la Asociación Mexicana de Estudios Internacionales, presentando 19 ponencias (5 del Campus Sur y 14 del Campus Norte), destacando la organización de 3 mesas con la participación de estudiantes de posgrado (1 mesa de alumnos de la especialidad en Política y Seguridad Internacional y 2 mesas de alumnos del Doctorado en Seguridad Internacional</a:t>
            </a:r>
            <a:r>
              <a:rPr lang="es-ES" sz="1200" dirty="0" smtClean="0"/>
              <a:t>).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970514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584-1A11-1048-BD1E-8095283F2BB9}" type="slidenum">
              <a:rPr lang="es-ES_tradnl" smtClean="0"/>
              <a:pPr/>
              <a:t>25</a:t>
            </a:fld>
            <a:endParaRPr lang="es-ES_tradnl"/>
          </a:p>
        </p:txBody>
      </p:sp>
      <p:sp>
        <p:nvSpPr>
          <p:cNvPr id="4" name="Rectángulo 3"/>
          <p:cNvSpPr/>
          <p:nvPr/>
        </p:nvSpPr>
        <p:spPr>
          <a:xfrm>
            <a:off x="224366" y="1307567"/>
            <a:ext cx="869526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b="1" dirty="0"/>
              <a:t>Presencia en medios de comunicación: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ADN40, </a:t>
            </a:r>
            <a:r>
              <a:rPr lang="es-MX" sz="2000" dirty="0" err="1"/>
              <a:t>Russia</a:t>
            </a:r>
            <a:r>
              <a:rPr lang="es-MX" sz="2000" dirty="0"/>
              <a:t> </a:t>
            </a:r>
            <a:r>
              <a:rPr lang="es-MX" sz="2000" dirty="0" err="1"/>
              <a:t>Today</a:t>
            </a:r>
            <a:r>
              <a:rPr lang="es-MX" sz="2000" dirty="0"/>
              <a:t>, SBS Radio (Australia), Enfoque Noticias Primera Emisión, Milenio Diario, Vértice Internacional (Canal del Congreso), Foro Global Noticieros Televisa, Once Noticias, Excélsior, TV UNAM, El Financiero, etc.</a:t>
            </a:r>
          </a:p>
          <a:p>
            <a:endParaRPr lang="es-MX" sz="2000" b="1" dirty="0"/>
          </a:p>
          <a:p>
            <a:r>
              <a:rPr lang="es-MX" sz="2000" b="1" dirty="0"/>
              <a:t>Artículos de difusión: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smtClean="0"/>
              <a:t>6 </a:t>
            </a:r>
            <a:r>
              <a:rPr lang="es-MX" sz="2000" dirty="0"/>
              <a:t>artículos en </a:t>
            </a:r>
            <a:r>
              <a:rPr lang="es-MX" sz="2000" dirty="0" smtClean="0"/>
              <a:t>la revista electrónica </a:t>
            </a:r>
            <a:r>
              <a:rPr lang="es-MX" sz="2000" i="1" dirty="0" err="1"/>
              <a:t>Foreign</a:t>
            </a:r>
            <a:r>
              <a:rPr lang="es-MX" sz="2000" i="1" dirty="0"/>
              <a:t> Affairs Latinoamérica</a:t>
            </a:r>
            <a:r>
              <a:rPr lang="es-MX" sz="2000" dirty="0"/>
              <a:t> </a:t>
            </a:r>
            <a:r>
              <a:rPr lang="es-MX" sz="2000" dirty="0" smtClean="0"/>
              <a:t>(22 </a:t>
            </a:r>
            <a:r>
              <a:rPr lang="es-MX" sz="2000" dirty="0"/>
              <a:t>desde que se inició la </a:t>
            </a:r>
            <a:r>
              <a:rPr lang="es-MX" sz="2000" dirty="0" smtClean="0"/>
              <a:t>colaboración en marzo de 2016)</a:t>
            </a:r>
            <a:endParaRPr lang="es-MX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smtClean="0"/>
              <a:t>Colaboración mensual permanente con la revista </a:t>
            </a:r>
            <a:r>
              <a:rPr lang="es-MX" sz="2000" i="1" dirty="0"/>
              <a:t>Consultoría, Industria del Conocimiento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smtClean="0"/>
              <a:t>Colaboración semanal permanente en </a:t>
            </a:r>
            <a:r>
              <a:rPr lang="es-MX" sz="2000" i="1" dirty="0"/>
              <a:t>Excélsior</a:t>
            </a:r>
            <a:r>
              <a:rPr lang="es-MX" sz="2000" dirty="0"/>
              <a:t> </a:t>
            </a:r>
            <a:r>
              <a:rPr lang="es-MX" sz="2000" dirty="0" smtClean="0"/>
              <a:t>(ininterrumpida </a:t>
            </a:r>
            <a:r>
              <a:rPr lang="es-MX" sz="2000" dirty="0"/>
              <a:t>desde noviembre de 2009</a:t>
            </a:r>
            <a:r>
              <a:rPr lang="es-MX" sz="2000" dirty="0" smtClean="0"/>
              <a:t>). Sección Global, columna: </a:t>
            </a:r>
            <a:r>
              <a:rPr lang="es-MX" sz="2000" b="1" dirty="0" smtClean="0"/>
              <a:t>Foro Internacional Anáhuac</a:t>
            </a:r>
            <a:endParaRPr lang="es-MX" sz="2000" b="1" i="1" dirty="0"/>
          </a:p>
          <a:p>
            <a:endParaRPr lang="es-MX" sz="2000" b="1" dirty="0"/>
          </a:p>
          <a:p>
            <a:r>
              <a:rPr lang="es-MX" sz="2000" b="1" dirty="0"/>
              <a:t>Participaciones programadas para </a:t>
            </a:r>
            <a:r>
              <a:rPr lang="es-MX" sz="2000" b="1" dirty="0" smtClean="0"/>
              <a:t>2018-10</a:t>
            </a:r>
            <a:r>
              <a:rPr lang="es-MX" sz="20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Concurso de carteles científicos para alumnos (campus norte y sur</a:t>
            </a:r>
            <a:r>
              <a:rPr lang="es-MX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smtClean="0"/>
              <a:t>Nueva gestión de la investigación en la Universidad Anáhuac México</a:t>
            </a:r>
            <a:endParaRPr lang="es-MX" sz="2000" dirty="0"/>
          </a:p>
        </p:txBody>
      </p:sp>
      <p:sp>
        <p:nvSpPr>
          <p:cNvPr id="9" name="7 Título">
            <a:extLst>
              <a:ext uri="{FF2B5EF4-FFF2-40B4-BE49-F238E27FC236}">
                <a16:creationId xmlns:a16="http://schemas.microsoft.com/office/drawing/2014/main" id="{ABB89752-ACB8-48D3-8402-FE24E96C6045}"/>
              </a:ext>
            </a:extLst>
          </p:cNvPr>
          <p:cNvSpPr txBox="1">
            <a:spLocks/>
          </p:cNvSpPr>
          <p:nvPr/>
        </p:nvSpPr>
        <p:spPr>
          <a:xfrm>
            <a:off x="0" y="1394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s-MX" sz="3200" b="1" dirty="0"/>
              <a:t>	</a:t>
            </a:r>
            <a:r>
              <a:rPr lang="es-MX" sz="3200" b="1" dirty="0">
                <a:solidFill>
                  <a:schemeClr val="accent6">
                    <a:lumMod val="75000"/>
                  </a:schemeClr>
                </a:solidFill>
              </a:rPr>
              <a:t>Investigación </a:t>
            </a:r>
            <a:r>
              <a:rPr lang="es-MX" sz="32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MX" sz="3200" b="1" dirty="0">
                <a:solidFill>
                  <a:schemeClr val="accent6">
                    <a:lumMod val="75000"/>
                  </a:schemeClr>
                </a:solidFill>
              </a:rPr>
              <a:t>logros 2017-60)</a:t>
            </a:r>
          </a:p>
        </p:txBody>
      </p:sp>
    </p:spTree>
    <p:extLst>
      <p:ext uri="{BB962C8B-B14F-4D97-AF65-F5344CB8AC3E}">
        <p14:creationId xmlns:p14="http://schemas.microsoft.com/office/powerpoint/2010/main" val="2289543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71607"/>
            <a:ext cx="8229600" cy="1143000"/>
          </a:xfrm>
        </p:spPr>
        <p:txBody>
          <a:bodyPr/>
          <a:lstStyle/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Internacionalización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B6BD74-AF93-428C-998C-915841396E20}"/>
              </a:ext>
            </a:extLst>
          </p:cNvPr>
          <p:cNvSpPr/>
          <p:nvPr/>
        </p:nvSpPr>
        <p:spPr>
          <a:xfrm>
            <a:off x="533399" y="1718786"/>
            <a:ext cx="76676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2400" dirty="0"/>
              <a:t>Se celebró el 4° simposio sobre América del Norte, Puebla, 5-7 octubre, junto con la Universidad de Calgary y la Universidad Estatal de Arizona (ASU). Responsables: </a:t>
            </a:r>
            <a:r>
              <a:rPr lang="es-MX" sz="2400" b="1" dirty="0"/>
              <a:t>Mtro. Carlos Camacho </a:t>
            </a:r>
            <a:r>
              <a:rPr lang="es-MX" sz="2400" dirty="0"/>
              <a:t>y </a:t>
            </a:r>
            <a:r>
              <a:rPr lang="es-MX" sz="2400" b="1" dirty="0"/>
              <a:t>Dra. Jessica De Alba</a:t>
            </a:r>
            <a:r>
              <a:rPr lang="es-MX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7054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457200" y="315168"/>
            <a:ext cx="8229600" cy="1143000"/>
          </a:xfrm>
        </p:spPr>
        <p:txBody>
          <a:bodyPr>
            <a:normAutofit/>
          </a:bodyPr>
          <a:lstStyle/>
          <a:p>
            <a:r>
              <a:rPr lang="es-MX" sz="3600" b="1" dirty="0"/>
              <a:t>	</a:t>
            </a:r>
            <a:r>
              <a:rPr lang="es-MX" sz="3600" b="1" dirty="0">
                <a:solidFill>
                  <a:schemeClr val="accent6">
                    <a:lumMod val="75000"/>
                  </a:schemeClr>
                </a:solidFill>
              </a:rPr>
              <a:t>Coordinación de Posgrado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57200" y="1207534"/>
            <a:ext cx="8229600" cy="5148816"/>
          </a:xfrm>
        </p:spPr>
        <p:txBody>
          <a:bodyPr>
            <a:normAutofit fontScale="47500" lnSpcReduction="20000"/>
          </a:bodyPr>
          <a:lstStyle/>
          <a:p>
            <a:pPr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endParaRPr lang="es-MX" sz="3600" dirty="0"/>
          </a:p>
          <a:p>
            <a:pPr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s-MX" sz="3600" dirty="0"/>
              <a:t>Renovación de la página Web del área</a:t>
            </a:r>
          </a:p>
          <a:p>
            <a:pPr marL="0" indent="0">
              <a:buClr>
                <a:srgbClr val="F79646">
                  <a:lumMod val="75000"/>
                </a:srgbClr>
              </a:buClr>
              <a:buNone/>
            </a:pPr>
            <a:endParaRPr lang="es-MX" sz="3600" dirty="0"/>
          </a:p>
          <a:p>
            <a:pPr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s-MX" sz="3600" dirty="0"/>
              <a:t>Doctorado en Seguridad Internacional</a:t>
            </a:r>
          </a:p>
          <a:p>
            <a:pPr lvl="1"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s-MX" sz="3300" dirty="0"/>
              <a:t>Apertura tercera generación</a:t>
            </a:r>
          </a:p>
          <a:p>
            <a:pPr lvl="1"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s-MX" sz="3300" dirty="0"/>
              <a:t>Consolidación de la investigación en seguridad internacional (estrecha relación con CAIRI)</a:t>
            </a:r>
          </a:p>
          <a:p>
            <a:pPr lvl="2"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s-MX" sz="2900" dirty="0"/>
              <a:t>Publicaciones</a:t>
            </a:r>
          </a:p>
          <a:p>
            <a:pPr lvl="2"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s-MX" sz="2900" dirty="0"/>
              <a:t>Participación en Congresos</a:t>
            </a:r>
          </a:p>
          <a:p>
            <a:pPr lvl="2"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endParaRPr lang="es-MX" sz="1600" dirty="0"/>
          </a:p>
          <a:p>
            <a:pPr marL="914400" lvl="2" indent="0">
              <a:buClr>
                <a:srgbClr val="F79646">
                  <a:lumMod val="75000"/>
                </a:srgbClr>
              </a:buClr>
              <a:buNone/>
            </a:pPr>
            <a:endParaRPr lang="es-MX" sz="1600" dirty="0"/>
          </a:p>
          <a:p>
            <a:pPr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s-MX" sz="3600" dirty="0"/>
              <a:t>Maestría en Asuntos Internacionales</a:t>
            </a:r>
          </a:p>
          <a:p>
            <a:pPr lvl="1"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s-MX" sz="3300" dirty="0"/>
              <a:t>Apertura 8va generación </a:t>
            </a:r>
          </a:p>
          <a:p>
            <a:pPr lvl="1"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s-MX" sz="3300" dirty="0"/>
              <a:t>Actualización del programa</a:t>
            </a:r>
          </a:p>
          <a:p>
            <a:pPr lvl="1"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s-MX" sz="3300" dirty="0"/>
              <a:t>Seguimiento personalizado de las titulaciones (calidad publicable de los trabajos de investigación)</a:t>
            </a:r>
          </a:p>
          <a:p>
            <a:pPr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endParaRPr lang="es-MX" sz="3600" dirty="0"/>
          </a:p>
          <a:p>
            <a:pPr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s-MX" sz="3600" dirty="0"/>
              <a:t>Desarrollo del programa de internacionalización del área </a:t>
            </a:r>
          </a:p>
          <a:p>
            <a:pPr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s-MX" sz="3600" dirty="0"/>
              <a:t>Acreditación de los programas</a:t>
            </a:r>
          </a:p>
          <a:p>
            <a:pPr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s-MX" sz="3600" dirty="0"/>
              <a:t>Diseño de nuevos programas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584-1A11-1048-BD1E-8095283F2BB9}" type="slidenum">
              <a:rPr lang="es-ES_tradnl" smtClean="0"/>
              <a:pPr/>
              <a:t>27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2396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457200" y="26693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sz="3600" b="1" dirty="0"/>
              <a:t>	</a:t>
            </a:r>
            <a:r>
              <a:rPr lang="es-MX" sz="3600" b="1" dirty="0">
                <a:solidFill>
                  <a:schemeClr val="accent6">
                    <a:lumMod val="75000"/>
                  </a:schemeClr>
                </a:solidFill>
              </a:rPr>
              <a:t>Coordinación de Educación Continua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57200" y="1551890"/>
            <a:ext cx="8229600" cy="4154144"/>
          </a:xfrm>
        </p:spPr>
        <p:txBody>
          <a:bodyPr>
            <a:normAutofit fontScale="92500"/>
          </a:bodyPr>
          <a:lstStyle/>
          <a:p>
            <a:pPr lvl="0"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s-MX" sz="2800" b="1" dirty="0"/>
              <a:t>Actividades 201711</a:t>
            </a:r>
          </a:p>
          <a:p>
            <a:pPr lvl="1"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s-MX" sz="2000" dirty="0"/>
              <a:t>Integración de las actividades de ambos campus</a:t>
            </a:r>
          </a:p>
          <a:p>
            <a:pPr lvl="1"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s-MX" sz="2000" dirty="0"/>
              <a:t>Desarrollo de una estructura para una operación eficiente del área</a:t>
            </a:r>
          </a:p>
          <a:p>
            <a:pPr lvl="1"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s-MX" sz="2000" dirty="0"/>
              <a:t>Desarrollo de nuevos programas </a:t>
            </a:r>
          </a:p>
          <a:p>
            <a:pPr lvl="0"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endParaRPr lang="es-MX" sz="2800" b="1" dirty="0"/>
          </a:p>
          <a:p>
            <a:pPr lvl="0"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s-MX" sz="2800" b="1" dirty="0"/>
              <a:t>Oferta 201761</a:t>
            </a:r>
          </a:p>
          <a:p>
            <a:pPr lvl="1"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s-MX" sz="2400" dirty="0"/>
              <a:t>Diplomado en </a:t>
            </a:r>
            <a:r>
              <a:rPr lang="es-MX" sz="2400" i="1" dirty="0" err="1"/>
              <a:t>Ciberseguridad</a:t>
            </a:r>
            <a:endParaRPr lang="es-MX" sz="2400" i="1" dirty="0"/>
          </a:p>
          <a:p>
            <a:pPr lvl="1"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s-MX" sz="2400" dirty="0"/>
              <a:t>Diplomado en </a:t>
            </a:r>
            <a:r>
              <a:rPr lang="es-MX" sz="2400" i="1" dirty="0"/>
              <a:t>Sistemas de información geográfica y </a:t>
            </a:r>
            <a:r>
              <a:rPr lang="es-MX" sz="2400" i="1" dirty="0" err="1"/>
              <a:t>geovisualización</a:t>
            </a:r>
            <a:endParaRPr lang="es-MX" sz="2400" i="1" dirty="0"/>
          </a:p>
          <a:p>
            <a:pPr lvl="1"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s-MX" sz="2400" dirty="0"/>
              <a:t>Diplomado en </a:t>
            </a:r>
            <a:r>
              <a:rPr lang="es-MX" sz="2400" i="1" dirty="0"/>
              <a:t>La diplomacia y el diplomático del siglo XXI</a:t>
            </a:r>
          </a:p>
          <a:p>
            <a:pPr marL="0" indent="0">
              <a:spcBef>
                <a:spcPts val="0"/>
              </a:spcBef>
              <a:buNone/>
            </a:pPr>
            <a:endParaRPr lang="es-MX" sz="2200" dirty="0"/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endParaRPr lang="es-MX" sz="220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584-1A11-1048-BD1E-8095283F2BB9}" type="slidenum">
              <a:rPr lang="es-ES_tradnl" smtClean="0"/>
              <a:pPr/>
              <a:t>28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88667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07731" y="2655276"/>
            <a:ext cx="8634046" cy="2927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just">
              <a:defRPr/>
            </a:pPr>
            <a:r>
              <a:rPr lang="es-MX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Primer año: </a:t>
            </a:r>
            <a:r>
              <a:rPr lang="es-MX" sz="2400" b="1" dirty="0">
                <a:solidFill>
                  <a:srgbClr val="FF6600"/>
                </a:solidFill>
              </a:rPr>
              <a:t>Valores de sentido de </a:t>
            </a:r>
            <a:r>
              <a:rPr lang="es-MX" sz="2400" b="1" dirty="0" smtClean="0">
                <a:solidFill>
                  <a:srgbClr val="FF6600"/>
                </a:solidFill>
              </a:rPr>
              <a:t>vida y humanos</a:t>
            </a:r>
            <a:endParaRPr lang="es-MX" sz="2400" b="1" dirty="0">
              <a:solidFill>
                <a:srgbClr val="FF6600"/>
              </a:solidFill>
            </a:endParaRPr>
          </a:p>
          <a:p>
            <a:pPr algn="just">
              <a:defRPr/>
            </a:pPr>
            <a:endParaRPr lang="es-MX" sz="2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>
              <a:defRPr/>
            </a:pPr>
            <a:r>
              <a:rPr lang="es-MX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Segundo </a:t>
            </a:r>
            <a:r>
              <a:rPr lang="es-MX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año: </a:t>
            </a:r>
            <a:r>
              <a:rPr lang="es-MX" sz="2400" b="1" dirty="0" smtClean="0">
                <a:solidFill>
                  <a:srgbClr val="FF6600"/>
                </a:solidFill>
              </a:rPr>
              <a:t>Valores religiosos</a:t>
            </a:r>
            <a:endParaRPr lang="es-MX" sz="2400" b="1" dirty="0">
              <a:solidFill>
                <a:srgbClr val="FF6600"/>
              </a:solidFill>
            </a:endParaRPr>
          </a:p>
          <a:p>
            <a:pPr algn="just">
              <a:defRPr/>
            </a:pPr>
            <a:endParaRPr lang="es-MX" sz="2400" b="1" dirty="0">
              <a:solidFill>
                <a:srgbClr val="FF6600"/>
              </a:solidFill>
            </a:endParaRPr>
          </a:p>
          <a:p>
            <a:pPr algn="just">
              <a:defRPr/>
            </a:pPr>
            <a:r>
              <a:rPr lang="es-MX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Tercer </a:t>
            </a:r>
            <a:r>
              <a:rPr lang="es-MX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año: </a:t>
            </a:r>
            <a:r>
              <a:rPr lang="es-MX" sz="2400" b="1" dirty="0">
                <a:solidFill>
                  <a:srgbClr val="FF6600"/>
                </a:solidFill>
              </a:rPr>
              <a:t>Valores </a:t>
            </a:r>
            <a:r>
              <a:rPr lang="es-MX" sz="2400" b="1" dirty="0" smtClean="0">
                <a:solidFill>
                  <a:srgbClr val="FF6600"/>
                </a:solidFill>
              </a:rPr>
              <a:t>religiosos católicos</a:t>
            </a:r>
            <a:endParaRPr lang="es-MX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45698" y="1484846"/>
            <a:ext cx="7758112" cy="1200329"/>
          </a:xfrm>
          <a:prstGeom prst="rect">
            <a:avLst/>
          </a:prstGeom>
          <a:solidFill>
            <a:schemeClr val="bg1"/>
          </a:solidFill>
          <a:ln w="9525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square" anchor="t">
            <a:spAutoFit/>
          </a:bodyPr>
          <a:lstStyle/>
          <a:p>
            <a:pPr algn="just">
              <a:defRPr/>
            </a:pPr>
            <a:r>
              <a:rPr lang="es-MX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Esta campaña se llevará a cabo durante tres años, a partir del segundo semestre de 2017. Cada año se renovará de forma cíclica cada una de las fases de esta campaña.</a:t>
            </a:r>
            <a:endParaRPr lang="es-MX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7 Título"/>
          <p:cNvSpPr>
            <a:spLocks noGrp="1"/>
          </p:cNvSpPr>
          <p:nvPr>
            <p:ph type="title"/>
          </p:nvPr>
        </p:nvSpPr>
        <p:spPr>
          <a:xfrm>
            <a:off x="367047" y="171606"/>
            <a:ext cx="8229600" cy="1143000"/>
          </a:xfrm>
        </p:spPr>
        <p:txBody>
          <a:bodyPr>
            <a:normAutofit/>
          </a:bodyPr>
          <a:lstStyle/>
          <a:p>
            <a:r>
              <a:rPr lang="es-MX" sz="3600" b="1" dirty="0">
                <a:solidFill>
                  <a:schemeClr val="accent6">
                    <a:lumMod val="75000"/>
                  </a:schemeClr>
                </a:solidFill>
              </a:rPr>
              <a:t>	Evangelización</a:t>
            </a:r>
          </a:p>
        </p:txBody>
      </p:sp>
    </p:spTree>
    <p:extLst>
      <p:ext uri="{BB962C8B-B14F-4D97-AF65-F5344CB8AC3E}">
        <p14:creationId xmlns:p14="http://schemas.microsoft.com/office/powerpoint/2010/main" val="186911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71606"/>
            <a:ext cx="8229600" cy="1143000"/>
          </a:xfrm>
        </p:spPr>
        <p:txBody>
          <a:bodyPr>
            <a:normAutofit/>
          </a:bodyPr>
          <a:lstStyle/>
          <a:p>
            <a:r>
              <a:rPr lang="es-MX" sz="3600" b="1" dirty="0">
                <a:solidFill>
                  <a:schemeClr val="accent6">
                    <a:lumMod val="75000"/>
                  </a:schemeClr>
                </a:solidFill>
              </a:rPr>
              <a:t>Coordinación Académica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8509" y="1347457"/>
            <a:ext cx="8627914" cy="4525963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s-MX" sz="2000" b="1" dirty="0">
                <a:solidFill>
                  <a:prstClr val="black"/>
                </a:solidFill>
              </a:rPr>
              <a:t>Mtro. Juan Arellanes </a:t>
            </a:r>
            <a:r>
              <a:rPr lang="es-MX" sz="2000" b="1" dirty="0" err="1">
                <a:solidFill>
                  <a:prstClr val="black"/>
                </a:solidFill>
              </a:rPr>
              <a:t>Arellanes</a:t>
            </a:r>
            <a:r>
              <a:rPr lang="es-MX" sz="2000" b="1" dirty="0">
                <a:solidFill>
                  <a:prstClr val="black"/>
                </a:solidFill>
              </a:rPr>
              <a:t>. </a:t>
            </a:r>
            <a:r>
              <a:rPr lang="es-MX" sz="2000" dirty="0">
                <a:solidFill>
                  <a:prstClr val="black"/>
                </a:solidFill>
              </a:rPr>
              <a:t>Estudios Regionales</a:t>
            </a:r>
          </a:p>
          <a:p>
            <a:pPr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s-MX" sz="2000" b="1" dirty="0"/>
              <a:t>Mtra. Almendra Ortiz de Zárate. </a:t>
            </a:r>
            <a:r>
              <a:rPr lang="es-MX" sz="2000" dirty="0">
                <a:solidFill>
                  <a:prstClr val="black"/>
                </a:solidFill>
              </a:rPr>
              <a:t>Estudios </a:t>
            </a:r>
            <a:r>
              <a:rPr lang="es-MX" sz="2000" dirty="0" smtClean="0">
                <a:solidFill>
                  <a:prstClr val="black"/>
                </a:solidFill>
              </a:rPr>
              <a:t>Históricos</a:t>
            </a:r>
            <a:endParaRPr lang="es-MX" sz="2000" strike="dblStrike" dirty="0">
              <a:solidFill>
                <a:srgbClr val="FF0000"/>
              </a:solidFill>
            </a:endParaRPr>
          </a:p>
          <a:p>
            <a:pPr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s-MX" sz="2000" b="1" dirty="0"/>
              <a:t>Mtra. Almendra Ortiz de Zárate. </a:t>
            </a:r>
            <a:r>
              <a:rPr lang="es-MX" sz="2000" dirty="0"/>
              <a:t>Teórico-Metodológica </a:t>
            </a:r>
          </a:p>
          <a:p>
            <a:pPr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s-MX" sz="2000" b="1" dirty="0"/>
              <a:t>Mtra. Catherine </a:t>
            </a:r>
            <a:r>
              <a:rPr lang="es-MX" sz="2000" b="1" dirty="0" err="1"/>
              <a:t>Prati</a:t>
            </a:r>
            <a:r>
              <a:rPr lang="es-MX" sz="2000" b="1" dirty="0"/>
              <a:t> </a:t>
            </a:r>
            <a:r>
              <a:rPr lang="es-MX" sz="2000" b="1" dirty="0" err="1"/>
              <a:t>Rousselet</a:t>
            </a:r>
            <a:r>
              <a:rPr lang="es-MX" sz="2000" b="1" dirty="0"/>
              <a:t>. </a:t>
            </a:r>
            <a:r>
              <a:rPr lang="es-MX" sz="2000" dirty="0"/>
              <a:t>Jurídicas</a:t>
            </a:r>
          </a:p>
          <a:p>
            <a:pPr lvl="0"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s-MX" sz="2000" b="1" dirty="0">
                <a:solidFill>
                  <a:prstClr val="black"/>
                </a:solidFill>
              </a:rPr>
              <a:t>Mtra. Patricia Eugenia Ruíz Ortega. </a:t>
            </a:r>
            <a:r>
              <a:rPr lang="es-MX" sz="2000" dirty="0"/>
              <a:t>Sociales </a:t>
            </a:r>
            <a:endParaRPr lang="es-MX" sz="2000" dirty="0" smtClean="0"/>
          </a:p>
          <a:p>
            <a:pPr lvl="0"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s-MX" sz="2000" b="1" dirty="0" smtClean="0">
                <a:solidFill>
                  <a:prstClr val="black"/>
                </a:solidFill>
              </a:rPr>
              <a:t>Mtra</a:t>
            </a:r>
            <a:r>
              <a:rPr lang="es-MX" sz="2000" b="1" dirty="0">
                <a:solidFill>
                  <a:prstClr val="black"/>
                </a:solidFill>
              </a:rPr>
              <a:t>. </a:t>
            </a:r>
            <a:r>
              <a:rPr lang="es-MX" sz="2000" b="1" dirty="0" err="1">
                <a:solidFill>
                  <a:prstClr val="black"/>
                </a:solidFill>
              </a:rPr>
              <a:t>Yoanna</a:t>
            </a:r>
            <a:r>
              <a:rPr lang="es-MX" sz="2000" b="1" dirty="0">
                <a:solidFill>
                  <a:prstClr val="black"/>
                </a:solidFill>
              </a:rPr>
              <a:t> </a:t>
            </a:r>
            <a:r>
              <a:rPr lang="es-MX" sz="2000" b="1" dirty="0" err="1">
                <a:solidFill>
                  <a:prstClr val="black"/>
                </a:solidFill>
              </a:rPr>
              <a:t>Shubich</a:t>
            </a:r>
            <a:r>
              <a:rPr lang="es-MX" sz="2000" b="1" dirty="0">
                <a:solidFill>
                  <a:prstClr val="black"/>
                </a:solidFill>
              </a:rPr>
              <a:t> Green. </a:t>
            </a:r>
            <a:r>
              <a:rPr lang="es-MX" sz="2000" dirty="0">
                <a:solidFill>
                  <a:prstClr val="black"/>
                </a:solidFill>
              </a:rPr>
              <a:t>Política Internacional</a:t>
            </a:r>
          </a:p>
          <a:p>
            <a:pPr lvl="0"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s-MX" sz="2000" b="1" dirty="0"/>
              <a:t>Mtro. Gerardo Trujano Velásquez. </a:t>
            </a:r>
            <a:r>
              <a:rPr lang="es-MX" sz="2000" dirty="0"/>
              <a:t>Economía</a:t>
            </a:r>
          </a:p>
          <a:p>
            <a:pPr lvl="0"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endParaRPr lang="es-MX" sz="2000" b="1" dirty="0"/>
          </a:p>
          <a:p>
            <a:pPr lvl="0"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s-MX" sz="2000" b="1" dirty="0"/>
              <a:t>Mtra. Catherine Prati Rousselet. </a:t>
            </a:r>
            <a:r>
              <a:rPr lang="es-MX" sz="2000" dirty="0"/>
              <a:t>Coordinadora de Posgrado y Educación Continua</a:t>
            </a:r>
          </a:p>
          <a:p>
            <a:pPr lvl="0"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endParaRPr lang="es-MX" sz="2000" b="1" dirty="0"/>
          </a:p>
          <a:p>
            <a:pPr lvl="0"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s-MX" sz="2000" b="1" dirty="0"/>
              <a:t>Dra. Jessica De Alba Ulloa. </a:t>
            </a:r>
            <a:r>
              <a:rPr lang="es-MX" sz="2000" dirty="0"/>
              <a:t>Investigadora SNI 1. </a:t>
            </a:r>
            <a:endParaRPr lang="es-MX" sz="2000" dirty="0" smtClean="0"/>
          </a:p>
          <a:p>
            <a:pPr lvl="0"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endParaRPr lang="es-MX" sz="2000" dirty="0"/>
          </a:p>
          <a:p>
            <a:pPr lvl="0"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s-MX" sz="2000" b="1" dirty="0"/>
              <a:t>Mtra. Ana Lourdes Álvarez Polledo. </a:t>
            </a:r>
            <a:r>
              <a:rPr lang="es-MX" sz="2000" dirty="0"/>
              <a:t>Coordinadora administrativa</a:t>
            </a:r>
          </a:p>
          <a:p>
            <a:pPr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s-MX" sz="2000" b="1" dirty="0"/>
              <a:t>Mtra. Mariana González Araujo. </a:t>
            </a:r>
            <a:r>
              <a:rPr lang="es-MX" sz="2000" dirty="0"/>
              <a:t>Coordinadora administrativa de Posgrado y Educación Continua</a:t>
            </a:r>
          </a:p>
          <a:p>
            <a:pPr lvl="0">
              <a:buClr>
                <a:srgbClr val="F79646">
                  <a:lumMod val="75000"/>
                </a:srgbClr>
              </a:buClr>
              <a:buFont typeface="Wingdings" panose="05000000000000000000" pitchFamily="2" charset="2"/>
              <a:buChar char="Ø"/>
            </a:pPr>
            <a:endParaRPr lang="es-MX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150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3868" y="1910007"/>
            <a:ext cx="7288823" cy="288070"/>
          </a:xfrm>
        </p:spPr>
        <p:txBody>
          <a:bodyPr>
            <a:normAutofit fontScale="90000"/>
          </a:bodyPr>
          <a:lstStyle/>
          <a:p>
            <a:r>
              <a:rPr lang="es-MX" sz="2400" b="1" dirty="0" smtClean="0">
                <a:solidFill>
                  <a:srgbClr val="FF6600"/>
                </a:solidFill>
              </a:rPr>
              <a:t>“Valores de sentido de vida”</a:t>
            </a:r>
            <a:endParaRPr lang="es-MX" sz="3000" b="1" dirty="0">
              <a:solidFill>
                <a:srgbClr val="FF66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63867" y="2499092"/>
            <a:ext cx="7359163" cy="2090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s-MX" sz="2400" dirty="0" smtClean="0"/>
              <a:t>Duración: tres meses aproximadamente</a:t>
            </a:r>
          </a:p>
          <a:p>
            <a:endParaRPr lang="es-MX" sz="2400" dirty="0" smtClean="0"/>
          </a:p>
          <a:p>
            <a:r>
              <a:rPr lang="es-MX" sz="2400" dirty="0" smtClean="0"/>
              <a:t>Fecha </a:t>
            </a:r>
            <a:r>
              <a:rPr lang="es-MX" sz="2400" dirty="0"/>
              <a:t>primera etapa: </a:t>
            </a:r>
            <a:r>
              <a:rPr lang="es-MX" sz="2400" dirty="0" smtClean="0">
                <a:solidFill>
                  <a:srgbClr val="FF0000"/>
                </a:solidFill>
              </a:rPr>
              <a:t>agosto-septiembre 2017</a:t>
            </a:r>
          </a:p>
          <a:p>
            <a:endParaRPr lang="es-MX" sz="2400" dirty="0" smtClean="0"/>
          </a:p>
          <a:p>
            <a:r>
              <a:rPr lang="es-MX" sz="2400" dirty="0" smtClean="0"/>
              <a:t>Fecha segunda etapa: </a:t>
            </a:r>
            <a:r>
              <a:rPr lang="es-MX" sz="2400" dirty="0" smtClean="0">
                <a:solidFill>
                  <a:srgbClr val="FF0000"/>
                </a:solidFill>
              </a:rPr>
              <a:t>octubre- noviembre 2017</a:t>
            </a:r>
            <a:endParaRPr lang="es-MX" sz="2400" dirty="0">
              <a:solidFill>
                <a:srgbClr val="FF0000"/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180492" y="923192"/>
            <a:ext cx="5354515" cy="808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s-MX" sz="2400" b="1" dirty="0" smtClean="0"/>
              <a:t>Primera fase </a:t>
            </a:r>
            <a:r>
              <a:rPr lang="es-MX" sz="2400" dirty="0" smtClean="0"/>
              <a:t>con </a:t>
            </a:r>
            <a:r>
              <a:rPr lang="es-MX" sz="2400" dirty="0"/>
              <a:t>dos </a:t>
            </a:r>
            <a:r>
              <a:rPr lang="es-MX" sz="2400" dirty="0" smtClean="0"/>
              <a:t>etapas</a:t>
            </a:r>
          </a:p>
        </p:txBody>
      </p:sp>
    </p:spTree>
    <p:extLst>
      <p:ext uri="{BB962C8B-B14F-4D97-AF65-F5344CB8AC3E}">
        <p14:creationId xmlns:p14="http://schemas.microsoft.com/office/powerpoint/2010/main" val="993203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063868" y="1910007"/>
            <a:ext cx="7288823" cy="288070"/>
          </a:xfrm>
        </p:spPr>
        <p:txBody>
          <a:bodyPr>
            <a:normAutofit fontScale="90000"/>
          </a:bodyPr>
          <a:lstStyle/>
          <a:p>
            <a:r>
              <a:rPr lang="es-MX" sz="2400" b="1" dirty="0" smtClean="0">
                <a:solidFill>
                  <a:srgbClr val="FF6600"/>
                </a:solidFill>
              </a:rPr>
              <a:t>“Valores humanos y religiosos”</a:t>
            </a:r>
            <a:endParaRPr lang="es-MX" sz="3000" b="1" dirty="0">
              <a:solidFill>
                <a:srgbClr val="FF6600"/>
              </a:solidFill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13238" y="2499092"/>
            <a:ext cx="8449408" cy="2090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s-MX" sz="2400" dirty="0" smtClean="0"/>
              <a:t>Duración: seis meses aproximadamente</a:t>
            </a:r>
          </a:p>
          <a:p>
            <a:endParaRPr lang="es-MX" sz="2400" dirty="0" smtClean="0"/>
          </a:p>
          <a:p>
            <a:r>
              <a:rPr lang="es-MX" sz="2400" dirty="0" smtClean="0"/>
              <a:t>Fecha </a:t>
            </a:r>
            <a:r>
              <a:rPr lang="es-MX" sz="2400" dirty="0"/>
              <a:t>primera etapa: </a:t>
            </a:r>
            <a:r>
              <a:rPr lang="es-MX" sz="2400" dirty="0" smtClean="0"/>
              <a:t>noviembre 2017- febrero 2018</a:t>
            </a:r>
            <a:endParaRPr lang="es-MX" sz="2400" dirty="0"/>
          </a:p>
          <a:p>
            <a:endParaRPr lang="es-MX" sz="2400" dirty="0" smtClean="0"/>
          </a:p>
          <a:p>
            <a:r>
              <a:rPr lang="es-MX" sz="2400" dirty="0" smtClean="0"/>
              <a:t>Fecha </a:t>
            </a:r>
            <a:r>
              <a:rPr lang="es-MX" sz="2400" dirty="0"/>
              <a:t>segunda etapa: </a:t>
            </a:r>
            <a:r>
              <a:rPr lang="es-MX" sz="2400" dirty="0" smtClean="0"/>
              <a:t>febrero-abril 2018</a:t>
            </a:r>
            <a:endParaRPr lang="es-MX" sz="24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2180492" y="923192"/>
            <a:ext cx="5354515" cy="808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s-MX" sz="2400" b="1" dirty="0" smtClean="0"/>
              <a:t>Segunda fase </a:t>
            </a:r>
            <a:r>
              <a:rPr lang="es-MX" sz="2400" dirty="0" smtClean="0"/>
              <a:t>con </a:t>
            </a:r>
            <a:r>
              <a:rPr lang="es-MX" sz="2400" dirty="0"/>
              <a:t>dos </a:t>
            </a:r>
            <a:r>
              <a:rPr lang="es-MX" sz="2400" dirty="0" smtClean="0"/>
              <a:t>etapas</a:t>
            </a:r>
          </a:p>
        </p:txBody>
      </p:sp>
    </p:spTree>
    <p:extLst>
      <p:ext uri="{BB962C8B-B14F-4D97-AF65-F5344CB8AC3E}">
        <p14:creationId xmlns:p14="http://schemas.microsoft.com/office/powerpoint/2010/main" val="1824549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1960685" y="327633"/>
            <a:ext cx="5372100" cy="815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s-MX" sz="2400" b="1" dirty="0" smtClean="0"/>
              <a:t>Segunda fase, etapa 2: </a:t>
            </a:r>
            <a:r>
              <a:rPr lang="es-MX" sz="2400" b="1" dirty="0" smtClean="0">
                <a:solidFill>
                  <a:srgbClr val="FF6600"/>
                </a:solidFill>
              </a:rPr>
              <a:t>Respóndete</a:t>
            </a:r>
            <a:endParaRPr lang="es-MX" sz="3000" b="1" dirty="0">
              <a:solidFill>
                <a:srgbClr val="FF660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04546" y="1156099"/>
            <a:ext cx="6884377" cy="96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s-MX" sz="1800" dirty="0" smtClean="0"/>
              <a:t>Pregunta detonante: </a:t>
            </a:r>
            <a:r>
              <a:rPr lang="es-MX" sz="1800" b="1" dirty="0" smtClean="0">
                <a:solidFill>
                  <a:srgbClr val="FF6600"/>
                </a:solidFill>
              </a:rPr>
              <a:t>¿Cuáles son los cimientos de tu vida?</a:t>
            </a:r>
          </a:p>
          <a:p>
            <a:r>
              <a:rPr lang="es-MX" sz="1800" dirty="0" err="1"/>
              <a:t>Copy</a:t>
            </a:r>
            <a:r>
              <a:rPr lang="es-MX" sz="1800" dirty="0"/>
              <a:t>: </a:t>
            </a:r>
            <a:r>
              <a:rPr lang="es-MX" sz="1800" b="1" dirty="0" smtClean="0">
                <a:solidFill>
                  <a:srgbClr val="FF6600"/>
                </a:solidFill>
              </a:rPr>
              <a:t>Fuerza México / ¡Vale </a:t>
            </a:r>
            <a:r>
              <a:rPr lang="es-MX" sz="1800" b="1" dirty="0">
                <a:solidFill>
                  <a:srgbClr val="FF6600"/>
                </a:solidFill>
              </a:rPr>
              <a:t>la pena vivir la </a:t>
            </a:r>
            <a:r>
              <a:rPr lang="es-MX" sz="1800" b="1" dirty="0" smtClean="0">
                <a:solidFill>
                  <a:srgbClr val="FF6600"/>
                </a:solidFill>
              </a:rPr>
              <a:t>VIDA!</a:t>
            </a:r>
            <a:endParaRPr lang="es-MX" sz="1400" b="1" dirty="0">
              <a:solidFill>
                <a:srgbClr val="FF6600"/>
              </a:solidFill>
            </a:endParaRPr>
          </a:p>
          <a:p>
            <a:r>
              <a:rPr lang="es-MX" sz="1800" dirty="0" smtClean="0"/>
              <a:t> </a:t>
            </a:r>
            <a:endParaRPr lang="es-MX" sz="1400" b="1" dirty="0">
              <a:solidFill>
                <a:srgbClr val="FF6600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862951" y="2011332"/>
            <a:ext cx="3824654" cy="536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s-MX" sz="1800" dirty="0" smtClean="0"/>
              <a:t>Del 6 de febrero al 13 de abril 2018</a:t>
            </a:r>
          </a:p>
          <a:p>
            <a:pPr algn="l"/>
            <a:endParaRPr lang="es-MX" sz="1800" dirty="0"/>
          </a:p>
        </p:txBody>
      </p:sp>
      <p:sp>
        <p:nvSpPr>
          <p:cNvPr id="12" name="Rectángulo 11"/>
          <p:cNvSpPr/>
          <p:nvPr/>
        </p:nvSpPr>
        <p:spPr>
          <a:xfrm>
            <a:off x="5464418" y="2750008"/>
            <a:ext cx="3226777" cy="3055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Medios internos a utilizarse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MX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Mupis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 digital (pantallas)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Posters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MX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Viniles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pupitres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Roll-ups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MX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Viniles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escaleras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Acrílicos a un costado de los pizarrones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884682" y="6003040"/>
            <a:ext cx="1849726" cy="441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endParaRPr lang="es-MX" sz="1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59" y="2750008"/>
            <a:ext cx="4735497" cy="28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333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063868" y="1910007"/>
            <a:ext cx="7288823" cy="288070"/>
          </a:xfrm>
        </p:spPr>
        <p:txBody>
          <a:bodyPr>
            <a:normAutofit fontScale="90000"/>
          </a:bodyPr>
          <a:lstStyle/>
          <a:p>
            <a:r>
              <a:rPr lang="es-MX" sz="2400" b="1" dirty="0" smtClean="0">
                <a:solidFill>
                  <a:srgbClr val="FF6600"/>
                </a:solidFill>
              </a:rPr>
              <a:t>“Valores religiosos”</a:t>
            </a:r>
            <a:endParaRPr lang="es-MX" sz="3000" b="1" dirty="0">
              <a:solidFill>
                <a:srgbClr val="FF66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699237" y="2376000"/>
            <a:ext cx="4317024" cy="1881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s-MX" sz="2400" dirty="0" smtClean="0"/>
              <a:t>Duración: tres meses</a:t>
            </a:r>
          </a:p>
          <a:p>
            <a:endParaRPr lang="es-MX" sz="2400" dirty="0" smtClean="0"/>
          </a:p>
          <a:p>
            <a:r>
              <a:rPr lang="es-MX" sz="2400" dirty="0" smtClean="0"/>
              <a:t>Fecha : abril-junio 2018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180492" y="923192"/>
            <a:ext cx="5354515" cy="808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s-MX" sz="2400" b="1" dirty="0" smtClean="0"/>
              <a:t>Tercera fase </a:t>
            </a:r>
            <a:r>
              <a:rPr lang="es-MX" sz="2400" dirty="0" smtClean="0"/>
              <a:t>con una etapa</a:t>
            </a:r>
          </a:p>
        </p:txBody>
      </p:sp>
    </p:spTree>
    <p:extLst>
      <p:ext uri="{BB962C8B-B14F-4D97-AF65-F5344CB8AC3E}">
        <p14:creationId xmlns:p14="http://schemas.microsoft.com/office/powerpoint/2010/main" val="29440522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1960685" y="327633"/>
            <a:ext cx="5372100" cy="815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s-MX" sz="2400" b="1" dirty="0" smtClean="0"/>
              <a:t>Tercera fase, etapa 1: </a:t>
            </a:r>
            <a:r>
              <a:rPr lang="es-MX" sz="2400" b="1" dirty="0" smtClean="0">
                <a:solidFill>
                  <a:srgbClr val="FF6600"/>
                </a:solidFill>
              </a:rPr>
              <a:t>Descubre</a:t>
            </a:r>
            <a:endParaRPr lang="es-MX" sz="3000" b="1" dirty="0">
              <a:solidFill>
                <a:srgbClr val="FF660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78653" y="1054475"/>
            <a:ext cx="7710854" cy="96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s-MX" sz="1800" dirty="0" smtClean="0"/>
              <a:t>Frase detonante: </a:t>
            </a:r>
            <a:r>
              <a:rPr lang="es-MX" sz="1800" b="1" dirty="0" smtClean="0">
                <a:solidFill>
                  <a:srgbClr val="FF6600"/>
                </a:solidFill>
              </a:rPr>
              <a:t>¡Construye en el amor de Dios! / Descubre Pastoral</a:t>
            </a:r>
          </a:p>
          <a:p>
            <a:r>
              <a:rPr lang="es-MX" sz="1800" dirty="0" err="1"/>
              <a:t>Copy</a:t>
            </a:r>
            <a:r>
              <a:rPr lang="es-MX" sz="1800" dirty="0"/>
              <a:t>: </a:t>
            </a:r>
            <a:r>
              <a:rPr lang="es-MX" sz="1800" b="1" dirty="0" smtClean="0">
                <a:solidFill>
                  <a:srgbClr val="FF6600"/>
                </a:solidFill>
              </a:rPr>
              <a:t>¡</a:t>
            </a:r>
            <a:r>
              <a:rPr lang="es-MX" sz="1800" b="1" dirty="0">
                <a:solidFill>
                  <a:srgbClr val="FF6600"/>
                </a:solidFill>
              </a:rPr>
              <a:t>Vale la pena vivir la </a:t>
            </a:r>
            <a:r>
              <a:rPr lang="es-MX" sz="1800" b="1" dirty="0" smtClean="0">
                <a:solidFill>
                  <a:srgbClr val="FF6600"/>
                </a:solidFill>
              </a:rPr>
              <a:t>vida cristiana!</a:t>
            </a:r>
            <a:endParaRPr lang="es-MX" sz="1800" b="1" dirty="0">
              <a:solidFill>
                <a:srgbClr val="FF6600"/>
              </a:solidFill>
            </a:endParaRPr>
          </a:p>
          <a:p>
            <a:endParaRPr lang="es-MX" sz="1400" b="1" dirty="0">
              <a:solidFill>
                <a:srgbClr val="FF6600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672862" y="1820942"/>
            <a:ext cx="4246684" cy="536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s-MX" sz="1800" dirty="0" smtClean="0"/>
              <a:t>Del 16 de abril al 22 de junio de 2018</a:t>
            </a:r>
            <a:endParaRPr lang="es-MX" sz="18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43" y="2490783"/>
            <a:ext cx="3322437" cy="3322437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5464418" y="2750008"/>
            <a:ext cx="3226777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Medios internos a utilizarse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MX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Mupis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 digital (pantallas)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Posters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MX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Viniles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pupitres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Roll-ups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MX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Viniles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escaleras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896209" y="5946729"/>
            <a:ext cx="1776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*Arte por definir</a:t>
            </a:r>
          </a:p>
        </p:txBody>
      </p:sp>
    </p:spTree>
    <p:extLst>
      <p:ext uri="{BB962C8B-B14F-4D97-AF65-F5344CB8AC3E}">
        <p14:creationId xmlns:p14="http://schemas.microsoft.com/office/powerpoint/2010/main" val="512708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Varios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812175"/>
            <a:ext cx="8229600" cy="4313988"/>
          </a:xfrm>
        </p:spPr>
        <p:txBody>
          <a:bodyPr>
            <a:noAutofit/>
          </a:bodyPr>
          <a:lstStyle/>
          <a:p>
            <a:pPr algn="just"/>
            <a:r>
              <a:rPr lang="es-MX" sz="2000" dirty="0"/>
              <a:t>Les recordamos que, por cuestiones legales, no está permitido exhibir a los alumnos en redes sociales o hacer comentarios que pudieran interpretarse como </a:t>
            </a:r>
            <a:r>
              <a:rPr lang="es-MX" sz="2000" i="1" dirty="0" err="1"/>
              <a:t>bullying</a:t>
            </a:r>
            <a:r>
              <a:rPr lang="es-MX" sz="2000" dirty="0"/>
              <a:t> por parte de los profesores.</a:t>
            </a:r>
          </a:p>
          <a:p>
            <a:pPr algn="just"/>
            <a:endParaRPr lang="es-MX" sz="2000" dirty="0"/>
          </a:p>
          <a:p>
            <a:r>
              <a:rPr lang="es-MX" sz="2000" dirty="0">
                <a:solidFill>
                  <a:srgbClr val="FF0000"/>
                </a:solidFill>
              </a:rPr>
              <a:t>Cada mes, se publica un artículo de actualidad internacional en la Revista Consultoría. Contactar a la Mtra. </a:t>
            </a:r>
            <a:r>
              <a:rPr lang="es-MX" sz="2000" dirty="0" err="1">
                <a:solidFill>
                  <a:srgbClr val="FF0000"/>
                </a:solidFill>
              </a:rPr>
              <a:t>Yoanna</a:t>
            </a:r>
            <a:r>
              <a:rPr lang="es-MX" sz="2000" dirty="0">
                <a:solidFill>
                  <a:srgbClr val="FF0000"/>
                </a:solidFill>
              </a:rPr>
              <a:t> </a:t>
            </a:r>
            <a:r>
              <a:rPr lang="es-MX" sz="2000" dirty="0" err="1">
                <a:solidFill>
                  <a:srgbClr val="FF0000"/>
                </a:solidFill>
              </a:rPr>
              <a:t>Shubich</a:t>
            </a:r>
            <a:r>
              <a:rPr lang="es-MX" sz="2000" dirty="0">
                <a:solidFill>
                  <a:srgbClr val="FF0000"/>
                </a:solidFill>
              </a:rPr>
              <a:t> si es de su interés publicar. Yoanna.shubich@anahuac.mx</a:t>
            </a:r>
          </a:p>
          <a:p>
            <a:pPr algn="just"/>
            <a:endParaRPr lang="es-MX" sz="2000" dirty="0"/>
          </a:p>
          <a:p>
            <a:pPr algn="just"/>
            <a:r>
              <a:rPr lang="es-MX" sz="2000" dirty="0"/>
              <a:t>Los profesores no pueden realizar revisiones de exámenes ni ofrecer asesorías académicas fuera de la Universidad</a:t>
            </a:r>
            <a:r>
              <a:rPr lang="es-MX" sz="2000" dirty="0" smtClean="0"/>
              <a:t>.</a:t>
            </a:r>
          </a:p>
          <a:p>
            <a:pPr algn="just"/>
            <a:endParaRPr lang="es-MX" sz="2000" dirty="0"/>
          </a:p>
          <a:p>
            <a:pPr algn="just"/>
            <a:r>
              <a:rPr lang="es-MX" sz="2000" dirty="0" smtClean="0"/>
              <a:t>Disponibilidad de nueva App “Somos Anáhuac”.</a:t>
            </a:r>
            <a:endParaRPr lang="es-MX" sz="2000" dirty="0"/>
          </a:p>
          <a:p>
            <a:pPr marL="0" indent="0" algn="just">
              <a:buNone/>
            </a:pPr>
            <a:endParaRPr lang="es-MX" sz="2400" u="sng" dirty="0"/>
          </a:p>
        </p:txBody>
      </p:sp>
      <p:pic>
        <p:nvPicPr>
          <p:cNvPr id="1028" name="Picture 4" descr="Resultado de imagen para somos anahuac a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684" y="5433840"/>
            <a:ext cx="692323" cy="69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3586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Varios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4170" y="1453490"/>
            <a:ext cx="8229600" cy="4771945"/>
          </a:xfrm>
        </p:spPr>
        <p:txBody>
          <a:bodyPr>
            <a:noAutofit/>
          </a:bodyPr>
          <a:lstStyle/>
          <a:p>
            <a:pPr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s-MX" sz="2000" dirty="0"/>
              <a:t>Les recordamos que los apoyos tecnológicos funcionan de la siguiente manera:</a:t>
            </a:r>
          </a:p>
          <a:p>
            <a:pPr lvl="1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s-MX" sz="1600" dirty="0"/>
              <a:t>Pedir computadoras o cables directamente en Biblioteca</a:t>
            </a:r>
          </a:p>
          <a:p>
            <a:pPr lvl="1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s-MX" sz="1600" dirty="0"/>
              <a:t>Pedir la apertura de su curso en </a:t>
            </a:r>
            <a:r>
              <a:rPr lang="es-MX" sz="1600" dirty="0" err="1"/>
              <a:t>Blackboard</a:t>
            </a:r>
            <a:r>
              <a:rPr lang="es-MX" sz="1600" dirty="0"/>
              <a:t> por correo electrónico</a:t>
            </a:r>
          </a:p>
          <a:p>
            <a:pPr lvl="1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es-MX" sz="1600" dirty="0"/>
          </a:p>
          <a:p>
            <a:pPr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s-MX" sz="2000" dirty="0"/>
              <a:t>Reposiciones de clases </a:t>
            </a:r>
            <a:r>
              <a:rPr lang="es-MX" sz="2000" dirty="0">
                <a:sym typeface="Wingdings" panose="05000000000000000000" pitchFamily="2" charset="2"/>
              </a:rPr>
              <a:t> no es obligatoria la asistencia de los alumnos</a:t>
            </a:r>
            <a:r>
              <a:rPr lang="es-MX" sz="2000" dirty="0" smtClean="0">
                <a:sym typeface="Wingdings" panose="05000000000000000000" pitchFamily="2" charset="2"/>
              </a:rPr>
              <a:t>.</a:t>
            </a:r>
          </a:p>
          <a:p>
            <a:pPr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es-MX" sz="2000" dirty="0">
              <a:sym typeface="Wingdings" panose="05000000000000000000" pitchFamily="2" charset="2"/>
            </a:endParaRPr>
          </a:p>
          <a:p>
            <a:pPr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s-MX" sz="2000" dirty="0">
                <a:sym typeface="Wingdings" panose="05000000000000000000" pitchFamily="2" charset="2"/>
              </a:rPr>
              <a:t>Incentivar la asistencia de alumnos a los eventos académicos del semestre.</a:t>
            </a:r>
          </a:p>
          <a:p>
            <a:pPr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es-MX" sz="2000" dirty="0">
              <a:sym typeface="Wingdings" panose="05000000000000000000" pitchFamily="2" charset="2"/>
            </a:endParaRPr>
          </a:p>
          <a:p>
            <a:pPr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s-MX" sz="2000" dirty="0">
                <a:sym typeface="Wingdings" panose="05000000000000000000" pitchFamily="2" charset="2"/>
              </a:rPr>
              <a:t>Sumarse a los cursos ofertados por el CEFAD de manera periódica</a:t>
            </a:r>
            <a:r>
              <a:rPr lang="es-MX" sz="2000" dirty="0" smtClean="0">
                <a:sym typeface="Wingdings" panose="05000000000000000000" pitchFamily="2" charset="2"/>
              </a:rPr>
              <a:t>.</a:t>
            </a:r>
          </a:p>
          <a:p>
            <a:pPr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es-MX" sz="2000" dirty="0">
              <a:sym typeface="Wingdings" panose="05000000000000000000" pitchFamily="2" charset="2"/>
            </a:endParaRPr>
          </a:p>
          <a:p>
            <a:pPr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s-MX" sz="2000" dirty="0" smtClean="0">
                <a:sym typeface="Wingdings" panose="05000000000000000000" pitchFamily="2" charset="2"/>
              </a:rPr>
              <a:t>Los trabajos finales ya no requieren réplica.</a:t>
            </a:r>
            <a:endParaRPr lang="es-MX" sz="2000" dirty="0">
              <a:sym typeface="Wingdings" panose="05000000000000000000" pitchFamily="2" charset="2"/>
            </a:endParaRPr>
          </a:p>
          <a:p>
            <a:pPr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es-MX" sz="2000" dirty="0"/>
          </a:p>
          <a:p>
            <a:pPr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es-MX" sz="2400" u="sng" dirty="0"/>
          </a:p>
        </p:txBody>
      </p:sp>
    </p:spTree>
    <p:extLst>
      <p:ext uri="{BB962C8B-B14F-4D97-AF65-F5344CB8AC3E}">
        <p14:creationId xmlns:p14="http://schemas.microsoft.com/office/powerpoint/2010/main" val="422168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367047" y="171606"/>
            <a:ext cx="8229600" cy="1143000"/>
          </a:xfrm>
        </p:spPr>
        <p:txBody>
          <a:bodyPr>
            <a:normAutofit/>
          </a:bodyPr>
          <a:lstStyle/>
          <a:p>
            <a:r>
              <a:rPr lang="es-MX" sz="3600" b="1" dirty="0">
                <a:solidFill>
                  <a:schemeClr val="accent6">
                    <a:lumMod val="75000"/>
                  </a:schemeClr>
                </a:solidFill>
              </a:rPr>
              <a:t>	Comentarios y preguntas</a:t>
            </a:r>
          </a:p>
        </p:txBody>
      </p:sp>
      <p:pic>
        <p:nvPicPr>
          <p:cNvPr id="3" name="2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23" y="1882808"/>
            <a:ext cx="5333682" cy="3504440"/>
          </a:xfr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584-1A11-1048-BD1E-8095283F2BB9}" type="slidenum">
              <a:rPr lang="es-ES_tradnl" smtClean="0"/>
              <a:pPr/>
              <a:t>37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020229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696152" y="856357"/>
            <a:ext cx="6252019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s-MX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Gracias</a:t>
            </a:r>
          </a:p>
          <a:p>
            <a:pPr>
              <a:defRPr/>
            </a:pPr>
            <a:r>
              <a:rPr lang="es-MX" sz="36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Thank</a:t>
            </a:r>
            <a:r>
              <a:rPr lang="es-MX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36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you</a:t>
            </a:r>
            <a:endParaRPr lang="es-MX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defRPr/>
            </a:pPr>
            <a:r>
              <a:rPr lang="es-MX" sz="36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Merci</a:t>
            </a:r>
            <a:endParaRPr lang="es-MX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defRPr/>
            </a:pPr>
            <a:r>
              <a:rPr lang="es-MX" sz="36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Gratzie</a:t>
            </a:r>
            <a:endParaRPr lang="es-MX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defRPr/>
            </a:pPr>
            <a:r>
              <a:rPr lang="es-MX" sz="36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Danke</a:t>
            </a:r>
            <a:endParaRPr lang="es-MX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defRPr/>
            </a:pPr>
            <a:r>
              <a:rPr lang="ko-KR" altLang="es-MX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감사</a:t>
            </a:r>
            <a:endParaRPr lang="es-MX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defRPr/>
            </a:pPr>
            <a:r>
              <a:rPr lang="zh-CN" altLang="es-MX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谢谢</a:t>
            </a:r>
            <a:endParaRPr lang="es-MX" altLang="zh-CN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defRPr/>
            </a:pPr>
            <a:endParaRPr lang="es-E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pic>
        <p:nvPicPr>
          <p:cNvPr id="4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424" y="3600450"/>
            <a:ext cx="2156944" cy="179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624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b="1" dirty="0"/>
              <a:t>	</a:t>
            </a:r>
            <a:r>
              <a:rPr lang="es-MX" sz="3600" b="1" dirty="0">
                <a:solidFill>
                  <a:schemeClr val="accent6">
                    <a:lumMod val="75000"/>
                  </a:schemeClr>
                </a:solidFill>
              </a:rPr>
              <a:t>Cátedras Especiales y de Vinculación</a:t>
            </a:r>
          </a:p>
        </p:txBody>
      </p:sp>
      <p:sp>
        <p:nvSpPr>
          <p:cNvPr id="10" name="8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s-MX" sz="2300" b="1" dirty="0"/>
              <a:t>Cátedra A.G. </a:t>
            </a:r>
            <a:r>
              <a:rPr lang="es-MX" sz="2300" b="1" dirty="0" err="1"/>
              <a:t>Leventis</a:t>
            </a:r>
            <a:r>
              <a:rPr lang="es-MX" sz="2300" b="1" dirty="0"/>
              <a:t> – Anáhuac en estudios de Chipre</a:t>
            </a:r>
          </a:p>
          <a:p>
            <a:pPr algn="just">
              <a:buFont typeface="Arial" pitchFamily="34" charset="0"/>
              <a:buChar char="•"/>
            </a:pPr>
            <a:r>
              <a:rPr lang="es-MX" sz="2300" dirty="0"/>
              <a:t>Prácticas profesionales en la Embajada de Chipre </a:t>
            </a:r>
          </a:p>
          <a:p>
            <a:pPr algn="just">
              <a:buFont typeface="Arial" pitchFamily="34" charset="0"/>
              <a:buChar char="•"/>
            </a:pPr>
            <a:r>
              <a:rPr lang="es-MX" sz="2300" dirty="0"/>
              <a:t>Pláticas sobre Chipre en diversos foros</a:t>
            </a:r>
          </a:p>
          <a:p>
            <a:pPr algn="just">
              <a:buFont typeface="Arial" pitchFamily="34" charset="0"/>
              <a:buChar char="•"/>
            </a:pPr>
            <a:r>
              <a:rPr lang="es-MX" sz="2300" dirty="0"/>
              <a:t>Titular: Dra. </a:t>
            </a:r>
            <a:r>
              <a:rPr lang="es-MX" sz="2300" dirty="0" err="1"/>
              <a:t>Yael</a:t>
            </a:r>
            <a:r>
              <a:rPr lang="es-MX" sz="2300" dirty="0"/>
              <a:t> </a:t>
            </a:r>
            <a:r>
              <a:rPr lang="es-MX" sz="2300" dirty="0" err="1"/>
              <a:t>Siman</a:t>
            </a:r>
            <a:endParaRPr lang="es-MX" sz="2300" dirty="0"/>
          </a:p>
          <a:p>
            <a:pPr algn="just">
              <a:buFont typeface="Arial" pitchFamily="34" charset="0"/>
              <a:buChar char="•"/>
            </a:pPr>
            <a:endParaRPr lang="es-MX" sz="2300" dirty="0"/>
          </a:p>
          <a:p>
            <a:pPr marL="0" indent="0" algn="just">
              <a:buNone/>
            </a:pPr>
            <a:r>
              <a:rPr lang="es-MX" sz="2300" b="1" dirty="0"/>
              <a:t>Cátedra BP – Anáhuac en Estudios Estratégicos</a:t>
            </a:r>
          </a:p>
          <a:p>
            <a:pPr algn="just"/>
            <a:r>
              <a:rPr lang="es-MX" sz="2300" dirty="0"/>
              <a:t>Investigación y difusión en temas de Energía e Industria del Petróleo</a:t>
            </a:r>
          </a:p>
          <a:p>
            <a:pPr algn="just"/>
            <a:r>
              <a:rPr lang="es-MX" sz="2300" dirty="0"/>
              <a:t>Titular: Mtro. Santiago Fernández Sordo</a:t>
            </a:r>
          </a:p>
          <a:p>
            <a:pPr algn="just"/>
            <a:endParaRPr lang="es-MX" sz="2300" dirty="0"/>
          </a:p>
          <a:p>
            <a:pPr marL="0" indent="0" algn="just">
              <a:buNone/>
            </a:pPr>
            <a:r>
              <a:rPr lang="es-MX" sz="2300" b="1" dirty="0"/>
              <a:t>Cátedra de Vinculación </a:t>
            </a:r>
            <a:r>
              <a:rPr lang="es-MX" sz="2300" b="1" dirty="0" err="1"/>
              <a:t>ProMéxico</a:t>
            </a:r>
            <a:endParaRPr lang="es-MX" sz="2300" b="1" dirty="0"/>
          </a:p>
          <a:p>
            <a:pPr algn="just">
              <a:buFont typeface="Arial" pitchFamily="34" charset="0"/>
              <a:buChar char="•"/>
            </a:pPr>
            <a:r>
              <a:rPr lang="es-MX" sz="2300" dirty="0" smtClean="0"/>
              <a:t>Titular</a:t>
            </a:r>
            <a:r>
              <a:rPr lang="es-MX" sz="2300" dirty="0"/>
              <a:t>: Dra. Jessica De Alba Ulloa</a:t>
            </a:r>
          </a:p>
          <a:p>
            <a:pPr marL="0" indent="0" algn="just">
              <a:buNone/>
            </a:pPr>
            <a:endParaRPr lang="es-MX" sz="2300" dirty="0"/>
          </a:p>
          <a:p>
            <a:pPr marL="0" indent="0" algn="just">
              <a:buNone/>
            </a:pPr>
            <a:r>
              <a:rPr lang="es-MX" sz="2300" b="1" dirty="0"/>
              <a:t>Cátedra American </a:t>
            </a:r>
            <a:r>
              <a:rPr lang="es-MX" sz="2300" b="1" dirty="0" err="1"/>
              <a:t>Chamber</a:t>
            </a:r>
            <a:r>
              <a:rPr lang="es-MX" sz="2300" b="1" dirty="0"/>
              <a:t> of Commerce</a:t>
            </a:r>
          </a:p>
          <a:p>
            <a:pPr algn="just"/>
            <a:r>
              <a:rPr lang="es-MX" sz="2300" dirty="0" smtClean="0"/>
              <a:t>Titular</a:t>
            </a:r>
            <a:r>
              <a:rPr lang="es-MX" sz="2300" dirty="0"/>
              <a:t>: Mtra. Almendra Ortiz de </a:t>
            </a:r>
            <a:r>
              <a:rPr lang="es-MX" sz="2300" dirty="0" smtClean="0"/>
              <a:t>Zárate</a:t>
            </a:r>
          </a:p>
          <a:p>
            <a:pPr algn="just"/>
            <a:r>
              <a:rPr lang="es-MX" sz="2300" dirty="0" smtClean="0"/>
              <a:t>Prácticas profesionales, actividades académicas.</a:t>
            </a:r>
            <a:endParaRPr lang="es-MX" sz="2300" dirty="0"/>
          </a:p>
          <a:p>
            <a:pPr algn="just"/>
            <a:endParaRPr lang="es-MX" sz="2400" dirty="0"/>
          </a:p>
          <a:p>
            <a:pPr algn="just">
              <a:buFont typeface="Arial" pitchFamily="34" charset="0"/>
              <a:buChar char="•"/>
            </a:pPr>
            <a:endParaRPr lang="es-MX" sz="2400" b="1" dirty="0"/>
          </a:p>
          <a:p>
            <a:pPr algn="just">
              <a:buFont typeface="Arial" pitchFamily="34" charset="0"/>
              <a:buChar char="•"/>
            </a:pPr>
            <a:endParaRPr lang="es-MX" sz="2400" b="1" dirty="0"/>
          </a:p>
          <a:p>
            <a:pPr algn="just">
              <a:buFont typeface="Arial" pitchFamily="34" charset="0"/>
              <a:buChar char="•"/>
            </a:pPr>
            <a:endParaRPr lang="es-MX" sz="2400" dirty="0"/>
          </a:p>
          <a:p>
            <a:pPr marL="0" indent="0" algn="just">
              <a:buNone/>
            </a:pPr>
            <a:endParaRPr lang="es-MX" sz="2400" dirty="0"/>
          </a:p>
          <a:p>
            <a:pPr algn="just">
              <a:buFont typeface="Arial" pitchFamily="34" charset="0"/>
              <a:buChar char="•"/>
            </a:pPr>
            <a:endParaRPr lang="es-MX" sz="240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584-1A11-1048-BD1E-8095283F2BB9}" type="slidenum">
              <a:rPr lang="es-ES_tradnl" smtClean="0"/>
              <a:pPr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9137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b="1" dirty="0">
                <a:solidFill>
                  <a:schemeClr val="accent6">
                    <a:lumMod val="75000"/>
                  </a:schemeClr>
                </a:solidFill>
              </a:rPr>
              <a:t>Cátedra A.G. </a:t>
            </a:r>
            <a:r>
              <a:rPr lang="es-ES" sz="3200" b="1" dirty="0" err="1">
                <a:solidFill>
                  <a:schemeClr val="accent6">
                    <a:lumMod val="75000"/>
                  </a:schemeClr>
                </a:solidFill>
              </a:rPr>
              <a:t>Leventis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</a:rPr>
              <a:t>-Anáhuac en Estudios de Chipre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s-ES" sz="2000" dirty="0" smtClean="0"/>
          </a:p>
          <a:p>
            <a:pPr algn="just"/>
            <a:r>
              <a:rPr lang="es-ES" sz="2000" dirty="0" smtClean="0"/>
              <a:t>Chipre </a:t>
            </a:r>
            <a:r>
              <a:rPr lang="es-ES" sz="2000" dirty="0"/>
              <a:t>tuvo presencia en la Feria de Culturas organizada por la Facultad de Estudios Globales a través de su Sociedad de </a:t>
            </a:r>
            <a:r>
              <a:rPr lang="es-ES" sz="2000" dirty="0" smtClean="0"/>
              <a:t>Alumnos.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Contribución Facultad Estudios Globales al periódico </a:t>
            </a:r>
            <a:r>
              <a:rPr lang="es-ES" sz="2000" dirty="0" smtClean="0"/>
              <a:t>Excélsior: </a:t>
            </a:r>
            <a:r>
              <a:rPr lang="es-ES" sz="2000" dirty="0"/>
              <a:t>la Dra. Yael Siman publicó un artículo sobre la cooperación entre Chipre y </a:t>
            </a:r>
            <a:r>
              <a:rPr lang="es-ES" sz="2000" dirty="0" smtClean="0"/>
              <a:t>México.</a:t>
            </a:r>
          </a:p>
          <a:p>
            <a:pPr algn="just"/>
            <a:endParaRPr lang="es-ES" sz="2000" dirty="0" smtClean="0"/>
          </a:p>
          <a:p>
            <a:pPr algn="just"/>
            <a:r>
              <a:rPr lang="es-ES" sz="2000" dirty="0" smtClean="0"/>
              <a:t>Conferencias </a:t>
            </a:r>
            <a:r>
              <a:rPr lang="es-ES" sz="2000" dirty="0"/>
              <a:t>en el Museo Memoria y </a:t>
            </a:r>
            <a:r>
              <a:rPr lang="es-ES" sz="2000" dirty="0" smtClean="0"/>
              <a:t>Tolerancia: La Dra. Yael </a:t>
            </a:r>
            <a:r>
              <a:rPr lang="es-ES" sz="2000" dirty="0"/>
              <a:t>Siman impartió la conferencia sobre los </a:t>
            </a:r>
            <a:r>
              <a:rPr lang="es-ES" sz="2000" dirty="0" smtClean="0"/>
              <a:t>descubrimientos </a:t>
            </a:r>
            <a:r>
              <a:rPr lang="es-ES" sz="2000" dirty="0"/>
              <a:t>recientes de gas natural en Chipre y sus 	implicaciones geopolíticas en el Medio </a:t>
            </a:r>
            <a:r>
              <a:rPr lang="es-ES" sz="2000" dirty="0" smtClean="0"/>
              <a:t>Oriente.</a:t>
            </a:r>
            <a:endParaRPr lang="es-ES" sz="2000" dirty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69973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b="1" dirty="0">
                <a:solidFill>
                  <a:schemeClr val="accent6">
                    <a:lumMod val="75000"/>
                  </a:schemeClr>
                </a:solidFill>
              </a:rPr>
              <a:t>Cátedra BP – Anáhuac en Estudios Estratégicos</a:t>
            </a:r>
            <a:endParaRPr lang="es-MX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MX" sz="2000" dirty="0"/>
              <a:t>Visita de Mark </a:t>
            </a:r>
            <a:r>
              <a:rPr lang="es-MX" sz="2000" dirty="0" smtClean="0"/>
              <a:t>Finley</a:t>
            </a:r>
            <a:r>
              <a:rPr lang="es-MX" sz="2000" dirty="0"/>
              <a:t>, </a:t>
            </a:r>
            <a:r>
              <a:rPr lang="es-ES" sz="2000" dirty="0"/>
              <a:t>Gerente General de Mercados Globales Energéticos y Economía de Estados Unidos en BP</a:t>
            </a:r>
            <a:r>
              <a:rPr lang="es-MX" sz="2000" dirty="0"/>
              <a:t>. Conferencia “BP </a:t>
            </a:r>
            <a:r>
              <a:rPr lang="es-MX" sz="2000" dirty="0" err="1"/>
              <a:t>Statistical</a:t>
            </a:r>
            <a:r>
              <a:rPr lang="es-MX" sz="2000" dirty="0"/>
              <a:t> </a:t>
            </a:r>
            <a:r>
              <a:rPr lang="es-MX" sz="2000" dirty="0" err="1"/>
              <a:t>Review</a:t>
            </a:r>
            <a:r>
              <a:rPr lang="es-MX" sz="2000" dirty="0"/>
              <a:t> of </a:t>
            </a:r>
            <a:r>
              <a:rPr lang="es-MX" sz="2000" dirty="0" err="1"/>
              <a:t>World</a:t>
            </a:r>
            <a:r>
              <a:rPr lang="es-MX" sz="2000" dirty="0"/>
              <a:t> </a:t>
            </a:r>
            <a:r>
              <a:rPr lang="es-MX" sz="2000" dirty="0" err="1"/>
              <a:t>Energy</a:t>
            </a:r>
            <a:r>
              <a:rPr lang="es-MX" sz="2000" dirty="0"/>
              <a:t> 2017</a:t>
            </a:r>
            <a:r>
              <a:rPr lang="es-MX" sz="2000" dirty="0" smtClean="0"/>
              <a:t>”.</a:t>
            </a:r>
          </a:p>
          <a:p>
            <a:pPr algn="just"/>
            <a:endParaRPr lang="es-MX" sz="2000" dirty="0"/>
          </a:p>
          <a:p>
            <a:pPr algn="just"/>
            <a:r>
              <a:rPr lang="es-MX" sz="2000" dirty="0"/>
              <a:t>Participación en los foros de difusión de la Facultad: tres artículos de opinión en Excélsior; uno en la revista digital de Foreign Affairs Latinoamérica</a:t>
            </a:r>
            <a:r>
              <a:rPr lang="es-MX" sz="2000" dirty="0" smtClean="0"/>
              <a:t>.</a:t>
            </a:r>
          </a:p>
          <a:p>
            <a:pPr algn="just"/>
            <a:endParaRPr lang="es-MX" sz="2000" dirty="0"/>
          </a:p>
          <a:p>
            <a:pPr algn="just"/>
            <a:r>
              <a:rPr lang="es-MX" sz="2000" dirty="0"/>
              <a:t>Estudios exploratorios para iniciar líneas de investigación: el comercio, la inversión y las regulaciones en la industria petrolera global</a:t>
            </a:r>
            <a:r>
              <a:rPr lang="es-MX" sz="2000" dirty="0" smtClean="0"/>
              <a:t>.</a:t>
            </a:r>
          </a:p>
          <a:p>
            <a:pPr algn="just"/>
            <a:endParaRPr lang="es-MX" sz="2000" dirty="0"/>
          </a:p>
          <a:p>
            <a:pPr algn="just"/>
            <a:r>
              <a:rPr lang="es-MX" sz="2000" dirty="0"/>
              <a:t>Dirección de trabajos de investigación: Transición energética en EEUU y China; El auge del </a:t>
            </a:r>
            <a:r>
              <a:rPr lang="es-MX" sz="2000" i="1" dirty="0" err="1"/>
              <a:t>shale</a:t>
            </a:r>
            <a:r>
              <a:rPr lang="es-MX" sz="2000" i="1" dirty="0"/>
              <a:t> </a:t>
            </a:r>
            <a:r>
              <a:rPr lang="es-MX" sz="2000" i="1" dirty="0" err="1"/>
              <a:t>oil</a:t>
            </a:r>
            <a:r>
              <a:rPr lang="es-MX" sz="2000" dirty="0"/>
              <a:t> en Estados Unidos.</a:t>
            </a:r>
          </a:p>
        </p:txBody>
      </p:sp>
    </p:spTree>
    <p:extLst>
      <p:ext uri="{BB962C8B-B14F-4D97-AF65-F5344CB8AC3E}">
        <p14:creationId xmlns:p14="http://schemas.microsoft.com/office/powerpoint/2010/main" val="361034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b="1" dirty="0"/>
              <a:t>	</a:t>
            </a:r>
            <a:r>
              <a:rPr lang="es-MX" sz="3600" b="1" dirty="0">
                <a:solidFill>
                  <a:schemeClr val="accent6">
                    <a:lumMod val="75000"/>
                  </a:schemeClr>
                </a:solidFill>
              </a:rPr>
              <a:t>Presentación nuevos profesores</a:t>
            </a:r>
            <a:br>
              <a:rPr lang="es-MX" sz="36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s-MX" sz="3600" b="1" dirty="0">
                <a:solidFill>
                  <a:schemeClr val="accent6">
                    <a:lumMod val="75000"/>
                  </a:schemeClr>
                </a:solidFill>
              </a:rPr>
              <a:t>Campus Norte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238298" y="1450889"/>
            <a:ext cx="8839200" cy="5066289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s-MX" sz="2400" b="1" dirty="0" smtClean="0"/>
          </a:p>
          <a:p>
            <a:pPr lvl="0">
              <a:spcBef>
                <a:spcPts val="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MX" sz="2400" b="1" dirty="0" smtClean="0"/>
              <a:t>Mtra. Ivonne Ferrer</a:t>
            </a:r>
            <a:endParaRPr lang="es-MX" sz="2400" b="1" dirty="0"/>
          </a:p>
          <a:p>
            <a:pPr marL="0" lvl="0" indent="0">
              <a:spcBef>
                <a:spcPts val="0"/>
              </a:spcBef>
              <a:buClr>
                <a:schemeClr val="accent6">
                  <a:lumMod val="75000"/>
                </a:schemeClr>
              </a:buClr>
              <a:buNone/>
            </a:pPr>
            <a:r>
              <a:rPr lang="es-MX" sz="2400" dirty="0" smtClean="0"/>
              <a:t>Estadística </a:t>
            </a:r>
            <a:r>
              <a:rPr lang="es-MX" sz="2400" dirty="0"/>
              <a:t>Avanzada</a:t>
            </a:r>
          </a:p>
          <a:p>
            <a:pPr lvl="0">
              <a:spcBef>
                <a:spcPts val="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MX" sz="2400" b="1" dirty="0" smtClean="0"/>
              <a:t>Mtra. María Andrea Mendizábal Nava</a:t>
            </a:r>
            <a:endParaRPr lang="es-MX" sz="2400" b="1" dirty="0"/>
          </a:p>
          <a:p>
            <a:pPr marL="0" indent="0">
              <a:spcBef>
                <a:spcPts val="0"/>
              </a:spcBef>
              <a:buClr>
                <a:schemeClr val="accent6">
                  <a:lumMod val="75000"/>
                </a:schemeClr>
              </a:buClr>
              <a:buNone/>
            </a:pPr>
            <a:r>
              <a:rPr lang="es-MX" sz="2400" dirty="0"/>
              <a:t>Economía Política Internacional</a:t>
            </a:r>
          </a:p>
          <a:p>
            <a:pPr lvl="0">
              <a:spcBef>
                <a:spcPts val="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MX" sz="2400" b="1" dirty="0"/>
              <a:t>Mtro. Jaime Navarrete Murcia</a:t>
            </a:r>
          </a:p>
          <a:p>
            <a:pPr marL="0" indent="0">
              <a:spcBef>
                <a:spcPts val="0"/>
              </a:spcBef>
              <a:buClr>
                <a:schemeClr val="accent6">
                  <a:lumMod val="75000"/>
                </a:schemeClr>
              </a:buClr>
              <a:buNone/>
            </a:pPr>
            <a:r>
              <a:rPr lang="es-MX" sz="2400" dirty="0"/>
              <a:t>Evaluación de Proyectos de Inversión Internacional</a:t>
            </a:r>
          </a:p>
          <a:p>
            <a:pPr lvl="0">
              <a:spcBef>
                <a:spcPts val="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MX" sz="2400" b="1" dirty="0" smtClean="0"/>
              <a:t>Mtro. Guillermo Motilla Zapata</a:t>
            </a:r>
          </a:p>
          <a:p>
            <a:pPr marL="0" lvl="0" indent="0">
              <a:spcBef>
                <a:spcPts val="0"/>
              </a:spcBef>
              <a:buClr>
                <a:schemeClr val="accent6">
                  <a:lumMod val="75000"/>
                </a:schemeClr>
              </a:buClr>
              <a:buNone/>
            </a:pPr>
            <a:r>
              <a:rPr lang="es-MX" sz="2400" dirty="0" smtClean="0"/>
              <a:t>Macroeconomía</a:t>
            </a:r>
          </a:p>
          <a:p>
            <a:pPr lvl="0">
              <a:spcBef>
                <a:spcPts val="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MX" sz="2400" b="1" dirty="0" smtClean="0"/>
              <a:t>Mtra</a:t>
            </a:r>
            <a:r>
              <a:rPr lang="es-MX" sz="2400" b="1" dirty="0"/>
              <a:t>. Melissa Martínez Larrea</a:t>
            </a:r>
          </a:p>
          <a:p>
            <a:pPr marL="0" lvl="0" indent="0">
              <a:spcBef>
                <a:spcPts val="0"/>
              </a:spcBef>
              <a:buClr>
                <a:schemeClr val="accent6">
                  <a:lumMod val="75000"/>
                </a:schemeClr>
              </a:buClr>
              <a:buNone/>
            </a:pPr>
            <a:r>
              <a:rPr lang="es-MX" sz="2400" dirty="0"/>
              <a:t>Procesos Migratorios</a:t>
            </a:r>
            <a:endParaRPr lang="es-MX" sz="2800" dirty="0"/>
          </a:p>
          <a:p>
            <a:pPr marL="0" lvl="0" indent="0">
              <a:spcBef>
                <a:spcPts val="0"/>
              </a:spcBef>
              <a:buClr>
                <a:schemeClr val="accent6">
                  <a:lumMod val="75000"/>
                </a:schemeClr>
              </a:buClr>
              <a:buNone/>
            </a:pPr>
            <a:endParaRPr lang="es-MX" sz="2800" dirty="0"/>
          </a:p>
          <a:p>
            <a:pPr marL="0" lvl="0" indent="0">
              <a:spcBef>
                <a:spcPts val="0"/>
              </a:spcBef>
              <a:buClr>
                <a:schemeClr val="accent6">
                  <a:lumMod val="75000"/>
                </a:schemeClr>
              </a:buClr>
              <a:buNone/>
            </a:pPr>
            <a:endParaRPr lang="es-MX" sz="1600" dirty="0"/>
          </a:p>
          <a:p>
            <a:pPr marL="0" lvl="0" indent="0">
              <a:spcBef>
                <a:spcPts val="0"/>
              </a:spcBef>
              <a:buClr>
                <a:schemeClr val="accent6">
                  <a:lumMod val="75000"/>
                </a:schemeClr>
              </a:buClr>
              <a:buNone/>
            </a:pPr>
            <a:endParaRPr lang="es-MX" sz="1800" dirty="0"/>
          </a:p>
          <a:p>
            <a:pPr marL="0" lvl="0" indent="0">
              <a:buClr>
                <a:schemeClr val="accent6">
                  <a:lumMod val="75000"/>
                </a:schemeClr>
              </a:buClr>
              <a:buNone/>
            </a:pPr>
            <a:endParaRPr lang="es-MX" sz="2000" dirty="0"/>
          </a:p>
          <a:p>
            <a:pPr marL="0" lvl="0" indent="0">
              <a:buClr>
                <a:schemeClr val="accent6">
                  <a:lumMod val="75000"/>
                </a:schemeClr>
              </a:buClr>
              <a:buNone/>
            </a:pPr>
            <a:endParaRPr lang="es-MX" sz="2000" dirty="0"/>
          </a:p>
          <a:p>
            <a:pPr marL="0" lvl="0" indent="0">
              <a:buClr>
                <a:schemeClr val="accent6">
                  <a:lumMod val="75000"/>
                </a:schemeClr>
              </a:buClr>
              <a:buNone/>
            </a:pPr>
            <a:endParaRPr lang="es-MX" sz="2000" dirty="0"/>
          </a:p>
          <a:p>
            <a:pPr marL="0" lvl="0" indent="0">
              <a:buClr>
                <a:schemeClr val="accent6">
                  <a:lumMod val="75000"/>
                </a:schemeClr>
              </a:buClr>
              <a:buNone/>
            </a:pPr>
            <a:endParaRPr lang="es-MX" sz="200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584-1A11-1048-BD1E-8095283F2BB9}" type="slidenum">
              <a:rPr lang="es-ES_tradnl" smtClean="0"/>
              <a:pPr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705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35229" y="21024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sz="3600" b="1" dirty="0">
                <a:solidFill>
                  <a:schemeClr val="accent6">
                    <a:lumMod val="75000"/>
                  </a:schemeClr>
                </a:solidFill>
              </a:rPr>
              <a:t>	Presentación nuevos profesores Campus Sur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188889" y="1927964"/>
            <a:ext cx="8839200" cy="4086469"/>
          </a:xfrm>
        </p:spPr>
        <p:txBody>
          <a:bodyPr>
            <a:noAutofit/>
          </a:bodyPr>
          <a:lstStyle/>
          <a:p>
            <a:pPr lvl="0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MX" sz="1800" b="1" dirty="0"/>
              <a:t>Mtro. Adolfo Laborde Carranco </a:t>
            </a:r>
            <a:r>
              <a:rPr lang="es-MX" sz="1800" b="1" dirty="0">
                <a:sym typeface="Wingdings" panose="05000000000000000000" pitchFamily="2" charset="2"/>
              </a:rPr>
              <a:t> </a:t>
            </a:r>
            <a:r>
              <a:rPr lang="es-MX" sz="1400" dirty="0"/>
              <a:t>Comercio </a:t>
            </a:r>
            <a:r>
              <a:rPr lang="es-MX" sz="1400" dirty="0" smtClean="0"/>
              <a:t>Internacional</a:t>
            </a:r>
          </a:p>
          <a:p>
            <a:pPr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MX" sz="1800" b="1" dirty="0" smtClean="0"/>
              <a:t>Mtro</a:t>
            </a:r>
            <a:r>
              <a:rPr lang="es-MX" sz="1800" b="1" dirty="0"/>
              <a:t>. Jorge Orduña Reyes </a:t>
            </a:r>
            <a:r>
              <a:rPr lang="es-MX" sz="1800" b="1" dirty="0">
                <a:sym typeface="Wingdings" panose="05000000000000000000" pitchFamily="2" charset="2"/>
              </a:rPr>
              <a:t> </a:t>
            </a:r>
            <a:r>
              <a:rPr lang="es-MX" sz="1400" dirty="0"/>
              <a:t>Asia Pacífico y Cuenca del </a:t>
            </a:r>
            <a:r>
              <a:rPr lang="es-MX" sz="1400" dirty="0" smtClean="0"/>
              <a:t>Índico </a:t>
            </a:r>
          </a:p>
          <a:p>
            <a:pPr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MX" sz="1800" b="1" dirty="0" smtClean="0"/>
              <a:t>Mtro</a:t>
            </a:r>
            <a:r>
              <a:rPr lang="es-MX" sz="1800" b="1" dirty="0"/>
              <a:t>. Juan Pablo Lugo </a:t>
            </a:r>
            <a:r>
              <a:rPr lang="es-MX" sz="1800" b="1" dirty="0" err="1"/>
              <a:t>Rohde</a:t>
            </a:r>
            <a:r>
              <a:rPr lang="es-MX" sz="1800" b="1" dirty="0"/>
              <a:t> </a:t>
            </a:r>
            <a:r>
              <a:rPr lang="es-MX" sz="1800" b="1" dirty="0">
                <a:sym typeface="Wingdings" panose="05000000000000000000" pitchFamily="2" charset="2"/>
              </a:rPr>
              <a:t> </a:t>
            </a:r>
            <a:r>
              <a:rPr lang="es-MX" sz="1400" dirty="0"/>
              <a:t>Fundamentos de Derecho Internacional Público</a:t>
            </a:r>
          </a:p>
          <a:p>
            <a:pPr lvl="0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MX" sz="1800" b="1" dirty="0"/>
              <a:t>Mtra. Julieta Martínez Fernández </a:t>
            </a:r>
            <a:r>
              <a:rPr lang="es-MX" sz="1800" b="1" dirty="0">
                <a:sym typeface="Wingdings" panose="05000000000000000000" pitchFamily="2" charset="2"/>
              </a:rPr>
              <a:t> </a:t>
            </a:r>
            <a:r>
              <a:rPr lang="es-MX" sz="1400" dirty="0"/>
              <a:t>Fundamentos de Contabilidad</a:t>
            </a:r>
          </a:p>
          <a:p>
            <a:pPr lvl="0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MX" sz="1800" b="1" dirty="0"/>
              <a:t>Mtra. Miriam Ordoñez </a:t>
            </a:r>
            <a:r>
              <a:rPr lang="es-MX" sz="1800" b="1" dirty="0">
                <a:sym typeface="Wingdings" panose="05000000000000000000" pitchFamily="2" charset="2"/>
              </a:rPr>
              <a:t> </a:t>
            </a:r>
            <a:r>
              <a:rPr lang="es-MX" sz="1400" dirty="0"/>
              <a:t>Habilidades de Liderazgo en RRII</a:t>
            </a:r>
          </a:p>
          <a:p>
            <a:pPr lvl="0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MX" sz="1800" b="1" dirty="0"/>
              <a:t>Mtro. Pablo De </a:t>
            </a:r>
            <a:r>
              <a:rPr lang="es-MX" sz="1800" b="1" dirty="0" err="1"/>
              <a:t>Robina</a:t>
            </a:r>
            <a:r>
              <a:rPr lang="es-MX" sz="1800" b="1" dirty="0"/>
              <a:t> </a:t>
            </a:r>
            <a:r>
              <a:rPr lang="es-MX" sz="1800" b="1" dirty="0" err="1"/>
              <a:t>Duhart</a:t>
            </a:r>
            <a:r>
              <a:rPr lang="es-MX" sz="1800" b="1" dirty="0"/>
              <a:t> </a:t>
            </a:r>
            <a:r>
              <a:rPr lang="es-MX" sz="1800" b="1" dirty="0">
                <a:sym typeface="Wingdings" panose="05000000000000000000" pitchFamily="2" charset="2"/>
              </a:rPr>
              <a:t> </a:t>
            </a:r>
            <a:r>
              <a:rPr lang="es-MX" sz="1400" dirty="0"/>
              <a:t>Taller de Oratoria y Debate</a:t>
            </a:r>
          </a:p>
          <a:p>
            <a:pPr lvl="0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MX" sz="1800" b="1" dirty="0"/>
              <a:t>Lic. Paulina </a:t>
            </a:r>
            <a:r>
              <a:rPr lang="es-MX" sz="1800" b="1" dirty="0" err="1"/>
              <a:t>Axotla</a:t>
            </a:r>
            <a:r>
              <a:rPr lang="es-MX" sz="1800" b="1" dirty="0"/>
              <a:t> </a:t>
            </a:r>
            <a:r>
              <a:rPr lang="es-MX" sz="1400" dirty="0">
                <a:sym typeface="Wingdings" panose="05000000000000000000" pitchFamily="2" charset="2"/>
              </a:rPr>
              <a:t> Taller de Modelo de Naciones Unidas</a:t>
            </a:r>
            <a:endParaRPr lang="es-MX" sz="1400" dirty="0"/>
          </a:p>
          <a:p>
            <a:pPr lvl="0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MX" sz="1800" b="1" dirty="0"/>
              <a:t>Mtro. Ricardo Eloy Evangelista García </a:t>
            </a:r>
            <a:r>
              <a:rPr lang="es-MX" sz="1800" b="1" dirty="0">
                <a:sym typeface="Wingdings" panose="05000000000000000000" pitchFamily="2" charset="2"/>
              </a:rPr>
              <a:t> </a:t>
            </a:r>
            <a:r>
              <a:rPr lang="es-MX" sz="1400" dirty="0"/>
              <a:t>Conceptos Jurídicos Fundamentales</a:t>
            </a:r>
          </a:p>
          <a:p>
            <a:pPr lvl="0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MX" sz="1800" b="1" dirty="0"/>
              <a:t>Mtro</a:t>
            </a:r>
            <a:r>
              <a:rPr lang="es-MX" sz="1800" b="1" dirty="0" smtClean="0"/>
              <a:t>. Jaime Navarrete </a:t>
            </a:r>
            <a:r>
              <a:rPr lang="es-MX" sz="1800" b="1" dirty="0">
                <a:sym typeface="Wingdings" panose="05000000000000000000" pitchFamily="2" charset="2"/>
              </a:rPr>
              <a:t> </a:t>
            </a:r>
            <a:r>
              <a:rPr lang="es-MX" sz="1400" dirty="0">
                <a:sym typeface="Wingdings" panose="05000000000000000000" pitchFamily="2" charset="2"/>
              </a:rPr>
              <a:t>Evaluación de Proyectos de Inversión Internacional</a:t>
            </a:r>
            <a:endParaRPr lang="es-MX" sz="1600" dirty="0"/>
          </a:p>
          <a:p>
            <a:pPr marL="0" lvl="0" indent="0">
              <a:spcAft>
                <a:spcPts val="600"/>
              </a:spcAft>
              <a:buClr>
                <a:schemeClr val="accent6">
                  <a:lumMod val="75000"/>
                </a:schemeClr>
              </a:buClr>
              <a:buNone/>
            </a:pPr>
            <a:endParaRPr lang="es-MX" sz="1800" dirty="0"/>
          </a:p>
          <a:p>
            <a:pPr marL="0" lvl="0" indent="0">
              <a:buClr>
                <a:schemeClr val="accent6">
                  <a:lumMod val="75000"/>
                </a:schemeClr>
              </a:buClr>
              <a:buNone/>
            </a:pPr>
            <a:endParaRPr lang="es-MX" sz="160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584-1A11-1048-BD1E-8095283F2BB9}" type="slidenum">
              <a:rPr lang="es-ES_tradnl" smtClean="0"/>
              <a:pPr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25403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b="1" dirty="0"/>
              <a:t>	</a:t>
            </a:r>
            <a:r>
              <a:rPr lang="es-MX" sz="3600" b="1" dirty="0">
                <a:solidFill>
                  <a:schemeClr val="accent6">
                    <a:lumMod val="75000"/>
                  </a:schemeClr>
                </a:solidFill>
              </a:rPr>
              <a:t>Logros profesores</a:t>
            </a:r>
          </a:p>
        </p:txBody>
      </p:sp>
      <p:sp>
        <p:nvSpPr>
          <p:cNvPr id="6" name="8 Marcador de contenido"/>
          <p:cNvSpPr>
            <a:spLocks noGrp="1"/>
          </p:cNvSpPr>
          <p:nvPr>
            <p:ph idx="1"/>
          </p:nvPr>
        </p:nvSpPr>
        <p:spPr>
          <a:xfrm>
            <a:off x="342603" y="1417638"/>
            <a:ext cx="8229600" cy="4881084"/>
          </a:xfrm>
        </p:spPr>
        <p:txBody>
          <a:bodyPr>
            <a:normAutofit fontScale="85000" lnSpcReduction="20000"/>
          </a:bodyPr>
          <a:lstStyle/>
          <a:p>
            <a:pPr marL="342900" lvl="1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1800" dirty="0"/>
              <a:t>La </a:t>
            </a:r>
            <a:r>
              <a:rPr lang="es-MX" sz="1800" b="1" dirty="0"/>
              <a:t>Mtra. Cristina Guillermo </a:t>
            </a:r>
            <a:r>
              <a:rPr lang="es-MX" sz="1800" dirty="0"/>
              <a:t>publicó y presentó en la Feria Internacional del Libro Infantil y Juvenil, el libro </a:t>
            </a:r>
            <a:r>
              <a:rPr lang="es-MX" sz="1800" i="1" dirty="0"/>
              <a:t>“</a:t>
            </a:r>
            <a:r>
              <a:rPr lang="es-MX" sz="1800" i="1" dirty="0" err="1"/>
              <a:t>Zigo</a:t>
            </a:r>
            <a:r>
              <a:rPr lang="es-MX" sz="1800" i="1" dirty="0"/>
              <a:t> come cartas de amor</a:t>
            </a:r>
            <a:r>
              <a:rPr lang="es-MX" sz="1800" i="1" dirty="0" smtClean="0"/>
              <a:t>”.</a:t>
            </a:r>
            <a:endParaRPr lang="es-MX" sz="1800" i="1" dirty="0"/>
          </a:p>
          <a:p>
            <a:pPr marL="342900" lvl="1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s-MX" sz="1800" dirty="0"/>
          </a:p>
          <a:p>
            <a:pPr marL="342900" lvl="1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1800" dirty="0"/>
              <a:t>El </a:t>
            </a:r>
            <a:r>
              <a:rPr lang="es-MX" sz="1800" b="1" dirty="0"/>
              <a:t>Mtro. Francisco Valencia, </a:t>
            </a:r>
            <a:r>
              <a:rPr lang="es-MX" sz="1800" dirty="0"/>
              <a:t>asistió como presidente de la Asociación Mexicana de </a:t>
            </a:r>
            <a:r>
              <a:rPr lang="es-MX" sz="1800" dirty="0" err="1"/>
              <a:t>Exbecarios</a:t>
            </a:r>
            <a:r>
              <a:rPr lang="es-MX" sz="1800" dirty="0"/>
              <a:t> del </a:t>
            </a:r>
            <a:r>
              <a:rPr lang="es-MX" sz="1800" dirty="0" smtClean="0"/>
              <a:t>Japón (AMEJ) </a:t>
            </a:r>
            <a:r>
              <a:rPr lang="es-MX" sz="1800" dirty="0"/>
              <a:t>a la Tercer Cumbre de Rectores México – Japón.</a:t>
            </a:r>
          </a:p>
          <a:p>
            <a:pPr marL="342900" lvl="1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s-MX" sz="1800" dirty="0"/>
          </a:p>
          <a:p>
            <a:pPr marL="342900" lvl="1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1800" dirty="0"/>
              <a:t>Nombramiento de la </a:t>
            </a:r>
            <a:r>
              <a:rPr lang="es-MX" sz="1800" b="1" dirty="0"/>
              <a:t>Dra. Jessica De Alba Ulloa </a:t>
            </a:r>
            <a:r>
              <a:rPr lang="es-MX" sz="1800" dirty="0"/>
              <a:t>como</a:t>
            </a:r>
            <a:r>
              <a:rPr lang="es-MX" sz="1800" b="1" dirty="0"/>
              <a:t> </a:t>
            </a:r>
            <a:r>
              <a:rPr lang="es-MX" sz="1800" dirty="0"/>
              <a:t>Directora de Vinculación de la Asociación Mexicana de Estudios Internacionales (</a:t>
            </a:r>
            <a:r>
              <a:rPr lang="es-MX" sz="1800" b="1" dirty="0"/>
              <a:t>AMEI</a:t>
            </a:r>
            <a:r>
              <a:rPr lang="es-MX" sz="1800" dirty="0"/>
              <a:t>), 2017-2019</a:t>
            </a:r>
            <a:r>
              <a:rPr lang="es-MX" sz="1800" dirty="0" smtClean="0"/>
              <a:t>.</a:t>
            </a:r>
          </a:p>
          <a:p>
            <a:pPr marL="342900" lvl="1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s-MX" sz="1800" dirty="0"/>
          </a:p>
          <a:p>
            <a:pPr marL="342900" lvl="1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1800" dirty="0" smtClean="0"/>
              <a:t>El </a:t>
            </a:r>
            <a:r>
              <a:rPr lang="es-MX" sz="1800" b="1" dirty="0"/>
              <a:t>Mtro. Ricardo Evangelista </a:t>
            </a:r>
            <a:r>
              <a:rPr lang="es-MX" sz="1800" dirty="0"/>
              <a:t>fue reconocido por segundo año consecutivo como asociado sobresaliente en Derecho Ambiental por la Publicación 500 Legal.</a:t>
            </a:r>
            <a:endParaRPr lang="es-ES" sz="1800" dirty="0"/>
          </a:p>
          <a:p>
            <a:pPr marL="342900" lvl="1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s-MX" sz="1800" dirty="0"/>
          </a:p>
          <a:p>
            <a:pPr marL="342900" lvl="1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1800" dirty="0"/>
              <a:t>Participación de la </a:t>
            </a:r>
            <a:r>
              <a:rPr lang="es-MX" sz="1800" b="1" dirty="0"/>
              <a:t>Dra. Jessica De Alba Ulloa </a:t>
            </a:r>
            <a:r>
              <a:rPr lang="es-MX" sz="1800" dirty="0"/>
              <a:t>en un viaje de trabajo a Cuba en el marco del Programa Voces de Cuba, del Consejo Mexicano de Asuntos Internacionales</a:t>
            </a:r>
            <a:r>
              <a:rPr lang="es-MX" sz="1800" dirty="0" smtClean="0"/>
              <a:t>.</a:t>
            </a:r>
          </a:p>
          <a:p>
            <a:pPr marL="342900" lvl="1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s-MX" sz="1800" dirty="0"/>
          </a:p>
          <a:p>
            <a:pPr marL="342900" lvl="1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1800" dirty="0" smtClean="0"/>
              <a:t>La </a:t>
            </a:r>
            <a:r>
              <a:rPr lang="es-MX" sz="1800" b="1" dirty="0" smtClean="0"/>
              <a:t>Dra. Yael Siman </a:t>
            </a:r>
            <a:r>
              <a:rPr lang="es-MX" sz="1800" dirty="0" smtClean="0"/>
              <a:t>obtuvo el </a:t>
            </a:r>
            <a:r>
              <a:rPr lang="es-MX" sz="1800" i="1" dirty="0" err="1" smtClean="0"/>
              <a:t>Follow</a:t>
            </a:r>
            <a:r>
              <a:rPr lang="es-MX" sz="1800" i="1" dirty="0" smtClean="0"/>
              <a:t>-up </a:t>
            </a:r>
            <a:r>
              <a:rPr lang="es-MX" sz="1800" i="1" dirty="0" err="1" smtClean="0"/>
              <a:t>Teaching</a:t>
            </a:r>
            <a:r>
              <a:rPr lang="es-MX" sz="1800" i="1" dirty="0" smtClean="0"/>
              <a:t> </a:t>
            </a:r>
            <a:r>
              <a:rPr lang="es-MX" sz="1800" i="1" dirty="0" err="1" smtClean="0"/>
              <a:t>Silverman</a:t>
            </a:r>
            <a:r>
              <a:rPr lang="es-MX" sz="1800" i="1" dirty="0" smtClean="0"/>
              <a:t> </a:t>
            </a:r>
            <a:r>
              <a:rPr lang="es-MX" sz="1800" i="1" dirty="0" err="1" smtClean="0"/>
              <a:t>Grant</a:t>
            </a:r>
            <a:r>
              <a:rPr lang="es-MX" sz="1800" i="1" dirty="0" smtClean="0"/>
              <a:t> </a:t>
            </a:r>
            <a:r>
              <a:rPr lang="es-MX" sz="1800" dirty="0" smtClean="0"/>
              <a:t>para identificar materiales educativos y fuentes históricas para fortalecer la enseñanza del Holocausto en México.</a:t>
            </a:r>
          </a:p>
          <a:p>
            <a:pPr marL="342900" lvl="1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s-MX" sz="1800" dirty="0"/>
          </a:p>
          <a:p>
            <a:pPr marL="342900" lvl="1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1800" dirty="0" smtClean="0"/>
              <a:t>La </a:t>
            </a:r>
            <a:r>
              <a:rPr lang="es-MX" sz="1800" b="1" dirty="0" smtClean="0"/>
              <a:t>Dra. Yael Siman </a:t>
            </a:r>
            <a:r>
              <a:rPr lang="es-MX" sz="1800" dirty="0" smtClean="0"/>
              <a:t>se reunió con el presidente de la Fundación Leventis en Londres para fortalecer la relación de la Fundación con nuestra Universidad</a:t>
            </a:r>
            <a:r>
              <a:rPr lang="es-MX" sz="1800" dirty="0"/>
              <a:t>. </a:t>
            </a:r>
            <a:r>
              <a:rPr lang="es-MX" sz="1800" dirty="0" smtClean="0"/>
              <a:t>Además, participó </a:t>
            </a:r>
            <a:r>
              <a:rPr lang="es-MX" sz="1800" dirty="0"/>
              <a:t>en un panel en el marco de la Conferencia </a:t>
            </a:r>
            <a:r>
              <a:rPr lang="es-MX" sz="1800" i="1" dirty="0" err="1"/>
              <a:t>Beyond</a:t>
            </a:r>
            <a:r>
              <a:rPr lang="es-MX" sz="1800" i="1" dirty="0"/>
              <a:t> </a:t>
            </a:r>
            <a:r>
              <a:rPr lang="es-MX" sz="1800" i="1" dirty="0" err="1"/>
              <a:t>camps</a:t>
            </a:r>
            <a:r>
              <a:rPr lang="es-MX" sz="1800" i="1" dirty="0"/>
              <a:t> and </a:t>
            </a:r>
            <a:r>
              <a:rPr lang="es-MX" sz="1800" i="1" dirty="0" err="1"/>
              <a:t>forced</a:t>
            </a:r>
            <a:r>
              <a:rPr lang="es-MX" sz="1800" i="1" dirty="0"/>
              <a:t> labor”</a:t>
            </a:r>
            <a:r>
              <a:rPr lang="es-MX" sz="1800" dirty="0"/>
              <a:t> en la Universidad de Londres.</a:t>
            </a:r>
          </a:p>
          <a:p>
            <a:pPr marL="342900" lvl="1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s-MX" sz="1800" dirty="0" smtClean="0"/>
          </a:p>
          <a:p>
            <a:pPr marL="342900" lvl="1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s-MX" sz="1800" dirty="0"/>
          </a:p>
          <a:p>
            <a:pPr marL="342900" lvl="1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s-MX" sz="1800" dirty="0"/>
          </a:p>
          <a:p>
            <a:pPr marL="342900" lvl="1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s-MX" sz="1800" dirty="0"/>
          </a:p>
          <a:p>
            <a:pPr marL="342900" lvl="1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s-MX" sz="1800" dirty="0"/>
          </a:p>
          <a:p>
            <a:pPr marL="742950" lvl="2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s-MX" sz="1800" dirty="0"/>
          </a:p>
          <a:p>
            <a:pPr marL="742950" lvl="2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s-ES" sz="1800" dirty="0"/>
          </a:p>
          <a:p>
            <a:pPr marL="400050" lvl="2" indent="0" algn="just">
              <a:buClr>
                <a:schemeClr val="accent6">
                  <a:lumMod val="75000"/>
                </a:schemeClr>
              </a:buClr>
              <a:buNone/>
            </a:pPr>
            <a:endParaRPr lang="es-ES" sz="1800" dirty="0"/>
          </a:p>
          <a:p>
            <a:pPr marL="742950" lvl="2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s-MX" sz="180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584-1A11-1048-BD1E-8095283F2BB9}" type="slidenum">
              <a:rPr lang="es-ES_tradnl" smtClean="0"/>
              <a:pPr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972984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17978</TotalTime>
  <Words>2608</Words>
  <Application>Microsoft Office PowerPoint</Application>
  <PresentationFormat>Presentación en pantalla (4:3)</PresentationFormat>
  <Paragraphs>414</Paragraphs>
  <Slides>38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50" baseType="lpstr">
      <vt:lpstr>맑은 고딕</vt:lpstr>
      <vt:lpstr>ＭＳ Ｐゴシック</vt:lpstr>
      <vt:lpstr>宋体</vt:lpstr>
      <vt:lpstr>Arial</vt:lpstr>
      <vt:lpstr>Arial Narrow</vt:lpstr>
      <vt:lpstr>Calibri</vt:lpstr>
      <vt:lpstr>Helvetica</vt:lpstr>
      <vt:lpstr>Helvetica Light</vt:lpstr>
      <vt:lpstr>Symbol</vt:lpstr>
      <vt:lpstr>Times New Roman</vt:lpstr>
      <vt:lpstr>Wingdings</vt:lpstr>
      <vt:lpstr>Tema de Office</vt:lpstr>
      <vt:lpstr>Bienvenidos Welcome Bienvenue Benvenuti Willkommen 어서 오세요 歡迎 </vt:lpstr>
      <vt:lpstr> Orden del día</vt:lpstr>
      <vt:lpstr>Coordinación Académica</vt:lpstr>
      <vt:lpstr> Cátedras Especiales y de Vinculación</vt:lpstr>
      <vt:lpstr>Cátedra A.G. Leventis-Anáhuac en Estudios de Chipre</vt:lpstr>
      <vt:lpstr>Cátedra BP – Anáhuac en Estudios Estratégicos</vt:lpstr>
      <vt:lpstr> Presentación nuevos profesores Campus Norte</vt:lpstr>
      <vt:lpstr> Presentación nuevos profesores Campus Sur</vt:lpstr>
      <vt:lpstr> Logros profesores</vt:lpstr>
      <vt:lpstr>Evaluaciones Colegiadas</vt:lpstr>
      <vt:lpstr>Evaluaciones colegiadas 201810</vt:lpstr>
      <vt:lpstr>Evaluaciones parciales y de medio término</vt:lpstr>
      <vt:lpstr>Evidencias</vt:lpstr>
      <vt:lpstr> Eventos y fechas importantes</vt:lpstr>
      <vt:lpstr> Eventos y fechas importantes</vt:lpstr>
      <vt:lpstr>Presentación de PowerPoint</vt:lpstr>
      <vt:lpstr> Eventos Campus Norte</vt:lpstr>
      <vt:lpstr> Eventos Campus Sur</vt:lpstr>
      <vt:lpstr>Resultados EGEL 2017-60</vt:lpstr>
      <vt:lpstr>Resultados EGEL 2017-60</vt:lpstr>
      <vt:lpstr>Resultados EGEL 2017-60</vt:lpstr>
      <vt:lpstr>Resultados EGEL 2017-60</vt:lpstr>
      <vt:lpstr>Resultados EGEL 2017-60</vt:lpstr>
      <vt:lpstr> Investigación (logros 2017-60)</vt:lpstr>
      <vt:lpstr>Presentación de PowerPoint</vt:lpstr>
      <vt:lpstr>Internacionalización</vt:lpstr>
      <vt:lpstr> Coordinación de Posgrado</vt:lpstr>
      <vt:lpstr> Coordinación de Educación Continua</vt:lpstr>
      <vt:lpstr> Evangelización</vt:lpstr>
      <vt:lpstr>“Valores de sentido de vida”</vt:lpstr>
      <vt:lpstr>“Valores humanos y religiosos”</vt:lpstr>
      <vt:lpstr>Presentación de PowerPoint</vt:lpstr>
      <vt:lpstr>“Valores religiosos”</vt:lpstr>
      <vt:lpstr>Presentación de PowerPoint</vt:lpstr>
      <vt:lpstr>Varios</vt:lpstr>
      <vt:lpstr>Varios</vt:lpstr>
      <vt:lpstr> Comentarios y preguntas</vt:lpstr>
      <vt:lpstr>Presentación de PowerPoint</vt:lpstr>
    </vt:vector>
  </TitlesOfParts>
  <Company>RUA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Paola Moye López</dc:creator>
  <cp:lastModifiedBy>Ortiz de Zárate Almendra</cp:lastModifiedBy>
  <cp:revision>190</cp:revision>
  <cp:lastPrinted>2017-01-13T18:28:24Z</cp:lastPrinted>
  <dcterms:created xsi:type="dcterms:W3CDTF">2016-07-05T23:11:43Z</dcterms:created>
  <dcterms:modified xsi:type="dcterms:W3CDTF">2018-01-10T18:11:01Z</dcterms:modified>
</cp:coreProperties>
</file>