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9" r:id="rId3"/>
    <p:sldId id="282" r:id="rId4"/>
    <p:sldId id="290" r:id="rId5"/>
    <p:sldId id="297" r:id="rId6"/>
    <p:sldId id="284" r:id="rId7"/>
    <p:sldId id="298" r:id="rId8"/>
    <p:sldId id="264" r:id="rId9"/>
    <p:sldId id="286" r:id="rId10"/>
    <p:sldId id="305" r:id="rId11"/>
    <p:sldId id="306" r:id="rId12"/>
    <p:sldId id="301" r:id="rId13"/>
    <p:sldId id="308" r:id="rId14"/>
    <p:sldId id="309" r:id="rId15"/>
    <p:sldId id="310" r:id="rId16"/>
    <p:sldId id="311" r:id="rId17"/>
    <p:sldId id="312" r:id="rId18"/>
    <p:sldId id="270" r:id="rId19"/>
    <p:sldId id="271" r:id="rId20"/>
    <p:sldId id="304" r:id="rId21"/>
    <p:sldId id="272" r:id="rId22"/>
    <p:sldId id="307" r:id="rId23"/>
    <p:sldId id="276" r:id="rId24"/>
    <p:sldId id="277" r:id="rId25"/>
    <p:sldId id="279" r:id="rId26"/>
    <p:sldId id="280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 De Alba" initials="JDA" lastIdx="0" clrIdx="0">
    <p:extLst>
      <p:ext uri="{19B8F6BF-5375-455C-9EA6-DF929625EA0E}">
        <p15:presenceInfo xmlns:p15="http://schemas.microsoft.com/office/powerpoint/2012/main" userId="dcd17a3f90334f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an.arellanes\Dropbox\Resultados%20EGEL%20Hist&#243;rico%20hasta%202017-10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uan.arellanes\Dropbox\Resultados%20EGEL%20Hist&#243;rico%20hasta%202017-10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juan.arellanes\Dropbox\Resultados%20EGEL%20Hist&#243;rico%20hasta%202017-1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an.arellanes\Dropbox\Resultados%20EGEL%20Hist&#243;rico%20hasta%202017-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an.arellanes\Dropbox\Resultados%20EGEL%20Hist&#243;rico%20hasta%202017-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s-MX" sz="2000"/>
              <a:t>Desempeño global (%) Campus</a:t>
            </a:r>
            <a:r>
              <a:rPr lang="es-MX" sz="2000" baseline="0"/>
              <a:t> Norte</a:t>
            </a:r>
            <a:endParaRPr lang="es-MX" sz="2000"/>
          </a:p>
        </c:rich>
      </c:tx>
      <c:layout>
        <c:manualLayout>
          <c:xMode val="edge"/>
          <c:yMode val="edge"/>
          <c:x val="0.265644311909143"/>
          <c:y val="2.220525700319949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6396691740215993E-2"/>
          <c:y val="0.107423533725843"/>
          <c:w val="0.90871673210150194"/>
          <c:h val="0.724911198840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Hoja1!$A$32</c:f>
              <c:strCache>
                <c:ptCount val="1"/>
                <c:pt idx="0">
                  <c:v>2014-10</c:v>
                </c:pt>
              </c:strCache>
            </c:strRef>
          </c:tx>
          <c:spPr>
            <a:solidFill>
              <a:srgbClr val="6633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Hoja1!$B$32:$D$32</c:f>
              <c:numCache>
                <c:formatCode>General</c:formatCode>
                <c:ptCount val="3"/>
                <c:pt idx="0">
                  <c:v>36.300000000000011</c:v>
                </c:pt>
                <c:pt idx="1">
                  <c:v>45.4</c:v>
                </c:pt>
                <c:pt idx="2">
                  <c:v>18.100000000000001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1-4EB8-8BAF-34042708D43E}"/>
            </c:ext>
          </c:extLst>
        </c:ser>
        <c:ser>
          <c:idx val="1"/>
          <c:order val="1"/>
          <c:tx>
            <c:strRef>
              <c:f>Hoja1!$A$33</c:f>
              <c:strCache>
                <c:ptCount val="1"/>
                <c:pt idx="0">
                  <c:v>2014-60</c:v>
                </c:pt>
              </c:strCache>
            </c:strRef>
          </c:tx>
          <c:spPr>
            <a:solidFill>
              <a:srgbClr val="FF6F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Hoja1!$B$33:$D$33</c:f>
              <c:numCache>
                <c:formatCode>General</c:formatCode>
                <c:ptCount val="3"/>
                <c:pt idx="0">
                  <c:v>18.100000000000001</c:v>
                </c:pt>
                <c:pt idx="1">
                  <c:v>54.5</c:v>
                </c:pt>
                <c:pt idx="2">
                  <c:v>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01-4EB8-8BAF-34042708D43E}"/>
            </c:ext>
          </c:extLst>
        </c:ser>
        <c:ser>
          <c:idx val="2"/>
          <c:order val="2"/>
          <c:tx>
            <c:strRef>
              <c:f>Hoja1!$A$34</c:f>
              <c:strCache>
                <c:ptCount val="1"/>
                <c:pt idx="0">
                  <c:v>2015-10</c:v>
                </c:pt>
              </c:strCache>
            </c:strRef>
          </c:tx>
          <c:spPr>
            <a:solidFill>
              <a:srgbClr val="FFAE37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1.21174649881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501-4EB8-8BAF-34042708D4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Hoja1!$B$34:$D$34</c:f>
              <c:numCache>
                <c:formatCode>0.0</c:formatCode>
                <c:ptCount val="3"/>
                <c:pt idx="0">
                  <c:v>33.33</c:v>
                </c:pt>
                <c:pt idx="1">
                  <c:v>66.66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01-4EB8-8BAF-34042708D43E}"/>
            </c:ext>
          </c:extLst>
        </c:ser>
        <c:ser>
          <c:idx val="3"/>
          <c:order val="3"/>
          <c:tx>
            <c:strRef>
              <c:f>Hoja1!$A$35</c:f>
              <c:strCache>
                <c:ptCount val="1"/>
                <c:pt idx="0">
                  <c:v>2015-60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 i="0" baseline="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Hoja1!$B$35:$D$35</c:f>
              <c:numCache>
                <c:formatCode>0.0</c:formatCode>
                <c:ptCount val="3"/>
                <c:pt idx="0">
                  <c:v>15.3</c:v>
                </c:pt>
                <c:pt idx="1">
                  <c:v>61.5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01-4EB8-8BAF-34042708D43E}"/>
            </c:ext>
          </c:extLst>
        </c:ser>
        <c:ser>
          <c:idx val="4"/>
          <c:order val="4"/>
          <c:tx>
            <c:strRef>
              <c:f>Hoja1!$A$36</c:f>
              <c:strCache>
                <c:ptCount val="1"/>
                <c:pt idx="0">
                  <c:v>2016-10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Hoja1!$B$36:$D$36</c:f>
              <c:numCache>
                <c:formatCode>0.0</c:formatCode>
                <c:ptCount val="3"/>
                <c:pt idx="0">
                  <c:v>27.5</c:v>
                </c:pt>
                <c:pt idx="1">
                  <c:v>48.2</c:v>
                </c:pt>
                <c:pt idx="2">
                  <c:v>24.1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01-4EB8-8BAF-34042708D43E}"/>
            </c:ext>
          </c:extLst>
        </c:ser>
        <c:ser>
          <c:idx val="5"/>
          <c:order val="5"/>
          <c:tx>
            <c:strRef>
              <c:f>Hoja1!$A$37</c:f>
              <c:strCache>
                <c:ptCount val="1"/>
                <c:pt idx="0">
                  <c:v>2016-60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Hoja1!$B$37:$D$37</c:f>
              <c:numCache>
                <c:formatCode>0.0</c:formatCode>
                <c:ptCount val="3"/>
                <c:pt idx="0">
                  <c:v>37.5</c:v>
                </c:pt>
                <c:pt idx="1">
                  <c:v>37.5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01-4EB8-8BAF-34042708D43E}"/>
            </c:ext>
          </c:extLst>
        </c:ser>
        <c:ser>
          <c:idx val="6"/>
          <c:order val="6"/>
          <c:tx>
            <c:strRef>
              <c:f>Hoja1!$A$38</c:f>
              <c:strCache>
                <c:ptCount val="1"/>
                <c:pt idx="0">
                  <c:v>2017-10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Hoja1!$B$38:$D$38</c:f>
              <c:numCache>
                <c:formatCode>0.0</c:formatCode>
                <c:ptCount val="3"/>
                <c:pt idx="0">
                  <c:v>14.2</c:v>
                </c:pt>
                <c:pt idx="1">
                  <c:v>42.8</c:v>
                </c:pt>
                <c:pt idx="2">
                  <c:v>42.8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501-4EB8-8BAF-34042708D43E}"/>
            </c:ext>
          </c:extLst>
        </c:ser>
        <c:ser>
          <c:idx val="7"/>
          <c:order val="7"/>
          <c:tx>
            <c:strRef>
              <c:f>Hoja1!$A$39</c:f>
              <c:strCache>
                <c:ptCount val="1"/>
                <c:pt idx="0">
                  <c:v>2017-60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Hoja1!$B$39:$D$39</c:f>
              <c:numCache>
                <c:formatCode>0.0</c:formatCode>
                <c:ptCount val="3"/>
                <c:pt idx="0">
                  <c:v>12.5</c:v>
                </c:pt>
                <c:pt idx="1">
                  <c:v>75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01-4EB8-8BAF-34042708D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3152160"/>
        <c:axId val="1763154880"/>
      </c:barChart>
      <c:catAx>
        <c:axId val="1763152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54880"/>
        <c:crosses val="autoZero"/>
        <c:auto val="1"/>
        <c:lblAlgn val="ctr"/>
        <c:lblOffset val="100"/>
        <c:noMultiLvlLbl val="0"/>
      </c:catAx>
      <c:valAx>
        <c:axId val="1763154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s-MX"/>
          </a:p>
        </c:txPr>
        <c:crossAx val="1763152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6016807885978602E-3"/>
          <c:y val="0.92261539461698205"/>
          <c:w val="0.99339831921140198"/>
          <c:h val="4.6265614611154499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es-MX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396691740215993E-2"/>
          <c:y val="9.7339454163946598E-2"/>
          <c:w val="0.90871673210150194"/>
          <c:h val="0.7430699173128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Hoja1!$A$43</c:f>
              <c:strCache>
                <c:ptCount val="1"/>
                <c:pt idx="0">
                  <c:v>2014-10</c:v>
                </c:pt>
              </c:strCache>
            </c:strRef>
          </c:tx>
          <c:spPr>
            <a:solidFill>
              <a:srgbClr val="6633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Hoja1!$B$43:$D$43</c:f>
              <c:numCache>
                <c:formatCode>General</c:formatCode>
                <c:ptCount val="3"/>
                <c:pt idx="0">
                  <c:v>27.2</c:v>
                </c:pt>
                <c:pt idx="1">
                  <c:v>63.6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2-44C6-ABBE-A0710944DE77}"/>
            </c:ext>
          </c:extLst>
        </c:ser>
        <c:ser>
          <c:idx val="1"/>
          <c:order val="1"/>
          <c:tx>
            <c:strRef>
              <c:f>Hoja1!$A$44</c:f>
              <c:strCache>
                <c:ptCount val="1"/>
                <c:pt idx="0">
                  <c:v>2014-60</c:v>
                </c:pt>
              </c:strCache>
            </c:strRef>
          </c:tx>
          <c:spPr>
            <a:solidFill>
              <a:srgbClr val="FF6F00"/>
            </a:solidFill>
          </c:spPr>
          <c:invertIfNegative val="0"/>
          <c:dLbls>
            <c:dLbl>
              <c:idx val="1"/>
              <c:layout>
                <c:manualLayout>
                  <c:x val="-1.4650662452199001E-3"/>
                  <c:y val="1.211195836538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292-44C6-ABBE-A0710944DE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Hoja1!$B$44:$D$44</c:f>
              <c:numCache>
                <c:formatCode>General</c:formatCode>
                <c:ptCount val="3"/>
                <c:pt idx="0">
                  <c:v>18.100000000000001</c:v>
                </c:pt>
                <c:pt idx="1">
                  <c:v>72.7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92-44C6-ABBE-A0710944DE77}"/>
            </c:ext>
          </c:extLst>
        </c:ser>
        <c:ser>
          <c:idx val="2"/>
          <c:order val="2"/>
          <c:tx>
            <c:strRef>
              <c:f>Hoja1!$A$45</c:f>
              <c:strCache>
                <c:ptCount val="1"/>
                <c:pt idx="0">
                  <c:v>2015-10</c:v>
                </c:pt>
              </c:strCache>
            </c:strRef>
          </c:tx>
          <c:spPr>
            <a:solidFill>
              <a:srgbClr val="FFAE37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8.07830999210614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292-44C6-ABBE-A0710944DE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Hoja1!$B$45:$D$45</c:f>
              <c:numCache>
                <c:formatCode>General</c:formatCode>
                <c:ptCount val="3"/>
                <c:pt idx="0">
                  <c:v>13.3</c:v>
                </c:pt>
                <c:pt idx="1">
                  <c:v>73.3</c:v>
                </c:pt>
                <c:pt idx="2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92-44C6-ABBE-A0710944DE77}"/>
            </c:ext>
          </c:extLst>
        </c:ser>
        <c:ser>
          <c:idx val="3"/>
          <c:order val="3"/>
          <c:tx>
            <c:strRef>
              <c:f>Hoja1!$A$46</c:f>
              <c:strCache>
                <c:ptCount val="1"/>
                <c:pt idx="0">
                  <c:v>2015-60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 i="0" baseline="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Hoja1!$B$46:$D$46</c:f>
              <c:numCache>
                <c:formatCode>General</c:formatCode>
                <c:ptCount val="3"/>
                <c:pt idx="0">
                  <c:v>7.6</c:v>
                </c:pt>
                <c:pt idx="1">
                  <c:v>76.900000000000006</c:v>
                </c:pt>
                <c:pt idx="2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92-44C6-ABBE-A0710944DE77}"/>
            </c:ext>
          </c:extLst>
        </c:ser>
        <c:ser>
          <c:idx val="4"/>
          <c:order val="4"/>
          <c:tx>
            <c:strRef>
              <c:f>Hoja1!$A$47</c:f>
              <c:strCache>
                <c:ptCount val="1"/>
                <c:pt idx="0">
                  <c:v>2016-10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Hoja1!$B$47:$D$47</c:f>
              <c:numCache>
                <c:formatCode>General</c:formatCode>
                <c:ptCount val="3"/>
                <c:pt idx="0">
                  <c:v>24.1</c:v>
                </c:pt>
                <c:pt idx="1">
                  <c:v>48.2</c:v>
                </c:pt>
                <c:pt idx="2">
                  <c:v>27.5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92-44C6-ABBE-A0710944DE77}"/>
            </c:ext>
          </c:extLst>
        </c:ser>
        <c:ser>
          <c:idx val="5"/>
          <c:order val="5"/>
          <c:tx>
            <c:strRef>
              <c:f>Hoja1!$A$48</c:f>
              <c:strCache>
                <c:ptCount val="1"/>
                <c:pt idx="0">
                  <c:v>2016-60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Hoja1!$B$48:$D$48</c:f>
              <c:numCache>
                <c:formatCode>General</c:formatCode>
                <c:ptCount val="3"/>
                <c:pt idx="0">
                  <c:v>37.5</c:v>
                </c:pt>
                <c:pt idx="1">
                  <c:v>25</c:v>
                </c:pt>
                <c:pt idx="2">
                  <c:v>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292-44C6-ABBE-A0710944DE77}"/>
            </c:ext>
          </c:extLst>
        </c:ser>
        <c:ser>
          <c:idx val="6"/>
          <c:order val="6"/>
          <c:tx>
            <c:strRef>
              <c:f>Hoja1!$A$49</c:f>
              <c:strCache>
                <c:ptCount val="1"/>
                <c:pt idx="0">
                  <c:v>2017-10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Hoja1!$B$49:$D$49</c:f>
              <c:numCache>
                <c:formatCode>General</c:formatCode>
                <c:ptCount val="3"/>
                <c:pt idx="0">
                  <c:v>14.2</c:v>
                </c:pt>
                <c:pt idx="1">
                  <c:v>50</c:v>
                </c:pt>
                <c:pt idx="2">
                  <c:v>35.700000000000003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92-44C6-ABBE-A0710944DE77}"/>
            </c:ext>
          </c:extLst>
        </c:ser>
        <c:ser>
          <c:idx val="7"/>
          <c:order val="7"/>
          <c:tx>
            <c:strRef>
              <c:f>Hoja1!$A$50</c:f>
              <c:strCache>
                <c:ptCount val="1"/>
                <c:pt idx="0">
                  <c:v>2017-60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Hoja1!$B$50:$D$50</c:f>
              <c:numCache>
                <c:formatCode>General</c:formatCode>
                <c:ptCount val="3"/>
                <c:pt idx="0">
                  <c:v>0</c:v>
                </c:pt>
                <c:pt idx="1">
                  <c:v>87.5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292-44C6-ABBE-A0710944D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3158688"/>
        <c:axId val="1763157056"/>
      </c:barChart>
      <c:catAx>
        <c:axId val="1763158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s-MX"/>
          </a:p>
        </c:txPr>
        <c:crossAx val="1763157056"/>
        <c:crosses val="autoZero"/>
        <c:auto val="1"/>
        <c:lblAlgn val="ctr"/>
        <c:lblOffset val="100"/>
        <c:noMultiLvlLbl val="0"/>
      </c:catAx>
      <c:valAx>
        <c:axId val="176315705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586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4702112810100807E-3"/>
          <c:y val="0.92159207718973302"/>
          <c:w val="0.97618344475142904"/>
          <c:h val="5.114202892469180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es-MX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396691740215993E-2"/>
          <c:y val="0.10339543334663701"/>
          <c:w val="0.90871673210150194"/>
          <c:h val="0.75114455622309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Hoja1!$A$54</c:f>
              <c:strCache>
                <c:ptCount val="1"/>
                <c:pt idx="0">
                  <c:v>2014-10</c:v>
                </c:pt>
              </c:strCache>
            </c:strRef>
          </c:tx>
          <c:spPr>
            <a:solidFill>
              <a:srgbClr val="663300"/>
            </a:solidFill>
          </c:spPr>
          <c:invertIfNegative val="0"/>
          <c:dLbls>
            <c:dLbl>
              <c:idx val="0"/>
              <c:layout>
                <c:manualLayout>
                  <c:x val="-1.34283578157446E-17"/>
                  <c:y val="1.613675326618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D7-4364-AF6A-7FDCC5653E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Hoja1!$B$54:$D$54</c:f>
              <c:numCache>
                <c:formatCode>General</c:formatCode>
                <c:ptCount val="3"/>
                <c:pt idx="0">
                  <c:v>27.2</c:v>
                </c:pt>
                <c:pt idx="1">
                  <c:v>45.4</c:v>
                </c:pt>
                <c:pt idx="2">
                  <c:v>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7-4364-AF6A-7FDCC5653EA0}"/>
            </c:ext>
          </c:extLst>
        </c:ser>
        <c:ser>
          <c:idx val="1"/>
          <c:order val="1"/>
          <c:tx>
            <c:strRef>
              <c:f>Hoja1!$A$55</c:f>
              <c:strCache>
                <c:ptCount val="1"/>
                <c:pt idx="0">
                  <c:v>2014-60</c:v>
                </c:pt>
              </c:strCache>
            </c:strRef>
          </c:tx>
          <c:spPr>
            <a:solidFill>
              <a:srgbClr val="FF6F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Hoja1!$B$55:$D$55</c:f>
              <c:numCache>
                <c:formatCode>General</c:formatCode>
                <c:ptCount val="3"/>
                <c:pt idx="0">
                  <c:v>0</c:v>
                </c:pt>
                <c:pt idx="1">
                  <c:v>45.4</c:v>
                </c:pt>
                <c:pt idx="2">
                  <c:v>54.5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D7-4364-AF6A-7FDCC5653EA0}"/>
            </c:ext>
          </c:extLst>
        </c:ser>
        <c:ser>
          <c:idx val="2"/>
          <c:order val="2"/>
          <c:tx>
            <c:strRef>
              <c:f>Hoja1!$A$56</c:f>
              <c:strCache>
                <c:ptCount val="1"/>
                <c:pt idx="0">
                  <c:v>2015-10</c:v>
                </c:pt>
              </c:strCache>
            </c:strRef>
          </c:tx>
          <c:spPr>
            <a:solidFill>
              <a:srgbClr val="FFAE37"/>
            </a:solidFill>
          </c:spPr>
          <c:invertIfNegative val="0"/>
          <c:dLbls>
            <c:dLbl>
              <c:idx val="1"/>
              <c:layout>
                <c:manualLayout>
                  <c:x val="1.46495088567292E-3"/>
                  <c:y val="4.04828697648164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D7-4364-AF6A-7FDCC5653E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Hoja1!$B$56:$D$56</c:f>
              <c:numCache>
                <c:formatCode>General</c:formatCode>
                <c:ptCount val="3"/>
                <c:pt idx="0">
                  <c:v>6.6</c:v>
                </c:pt>
                <c:pt idx="1">
                  <c:v>86.6</c:v>
                </c:pt>
                <c:pt idx="2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D7-4364-AF6A-7FDCC5653EA0}"/>
            </c:ext>
          </c:extLst>
        </c:ser>
        <c:ser>
          <c:idx val="3"/>
          <c:order val="3"/>
          <c:tx>
            <c:strRef>
              <c:f>Hoja1!$A$57</c:f>
              <c:strCache>
                <c:ptCount val="1"/>
                <c:pt idx="0">
                  <c:v>2015-60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 i="0" baseline="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Hoja1!$B$57:$D$57</c:f>
              <c:numCache>
                <c:formatCode>General</c:formatCode>
                <c:ptCount val="3"/>
                <c:pt idx="0">
                  <c:v>0</c:v>
                </c:pt>
                <c:pt idx="1">
                  <c:v>76.900000000000006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D7-4364-AF6A-7FDCC5653EA0}"/>
            </c:ext>
          </c:extLst>
        </c:ser>
        <c:ser>
          <c:idx val="4"/>
          <c:order val="4"/>
          <c:tx>
            <c:strRef>
              <c:f>Hoja1!$A$58</c:f>
              <c:strCache>
                <c:ptCount val="1"/>
                <c:pt idx="0">
                  <c:v>2016-10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Hoja1!$B$58:$D$58</c:f>
              <c:numCache>
                <c:formatCode>General</c:formatCode>
                <c:ptCount val="3"/>
                <c:pt idx="0">
                  <c:v>13.7</c:v>
                </c:pt>
                <c:pt idx="1">
                  <c:v>65.5</c:v>
                </c:pt>
                <c:pt idx="2">
                  <c:v>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D7-4364-AF6A-7FDCC5653EA0}"/>
            </c:ext>
          </c:extLst>
        </c:ser>
        <c:ser>
          <c:idx val="5"/>
          <c:order val="5"/>
          <c:tx>
            <c:strRef>
              <c:f>Hoja1!$A$59</c:f>
              <c:strCache>
                <c:ptCount val="1"/>
                <c:pt idx="0">
                  <c:v>2016-60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1.0085470791364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5D7-4364-AF6A-7FDCC5653EA0}"/>
                </c:ext>
              </c:extLst>
            </c:dLbl>
            <c:dLbl>
              <c:idx val="1"/>
              <c:layout>
                <c:manualLayout>
                  <c:x val="1.4649286845032699E-3"/>
                  <c:y val="6.05128247481884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5D7-4364-AF6A-7FDCC5653E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Hoja1!$B$59:$D$59</c:f>
              <c:numCache>
                <c:formatCode>General</c:formatCode>
                <c:ptCount val="3"/>
                <c:pt idx="0">
                  <c:v>12.5</c:v>
                </c:pt>
                <c:pt idx="1">
                  <c:v>62.5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5D7-4364-AF6A-7FDCC5653EA0}"/>
            </c:ext>
          </c:extLst>
        </c:ser>
        <c:ser>
          <c:idx val="6"/>
          <c:order val="6"/>
          <c:tx>
            <c:strRef>
              <c:f>Hoja1!$A$60</c:f>
              <c:strCache>
                <c:ptCount val="1"/>
                <c:pt idx="0">
                  <c:v>2017-10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Hoja1!$B$60:$D$60</c:f>
              <c:numCache>
                <c:formatCode>General</c:formatCode>
                <c:ptCount val="3"/>
                <c:pt idx="0">
                  <c:v>14.2</c:v>
                </c:pt>
                <c:pt idx="1">
                  <c:v>35.700000000000003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5D7-4364-AF6A-7FDCC5653EA0}"/>
            </c:ext>
          </c:extLst>
        </c:ser>
        <c:ser>
          <c:idx val="7"/>
          <c:order val="7"/>
          <c:tx>
            <c:strRef>
              <c:f>Hoja1!$A$61</c:f>
              <c:strCache>
                <c:ptCount val="1"/>
                <c:pt idx="0">
                  <c:v>2017-60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Hoja1!$B$61:$D$61</c:f>
              <c:numCache>
                <c:formatCode>General</c:formatCode>
                <c:ptCount val="3"/>
                <c:pt idx="0">
                  <c:v>25</c:v>
                </c:pt>
                <c:pt idx="1">
                  <c:v>62.5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5D7-4364-AF6A-7FDCC5653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3146720"/>
        <c:axId val="1763147808"/>
      </c:barChart>
      <c:catAx>
        <c:axId val="1763146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47808"/>
        <c:crosses val="autoZero"/>
        <c:auto val="1"/>
        <c:lblAlgn val="ctr"/>
        <c:lblOffset val="100"/>
        <c:noMultiLvlLbl val="0"/>
      </c:catAx>
      <c:valAx>
        <c:axId val="1763147808"/>
        <c:scaling>
          <c:orientation val="minMax"/>
          <c:max val="9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46720"/>
        <c:crosses val="autoZero"/>
        <c:crossBetween val="between"/>
      </c:valAx>
    </c:plotArea>
    <c:legend>
      <c:legendPos val="b"/>
      <c:legendEntry>
        <c:idx val="5"/>
        <c:txPr>
          <a:bodyPr/>
          <a:lstStyle/>
          <a:p>
            <a:pPr>
              <a:defRPr sz="1400" baseline="0"/>
            </a:pPr>
            <a:endParaRPr lang="es-MX"/>
          </a:p>
        </c:txPr>
      </c:legendEntry>
      <c:layout>
        <c:manualLayout>
          <c:xMode val="edge"/>
          <c:yMode val="edge"/>
          <c:x val="7.6011559026596199E-3"/>
          <c:y val="0.93674601270992697"/>
          <c:w val="0.981867555704241"/>
          <c:h val="5.114202892469180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 baseline="0"/>
          </a:pPr>
          <a:endParaRPr lang="es-MX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s-MX" sz="2000"/>
              <a:t>Política Exterior de México (%)</a:t>
            </a:r>
          </a:p>
        </c:rich>
      </c:tx>
      <c:layout>
        <c:manualLayout>
          <c:xMode val="edge"/>
          <c:yMode val="edge"/>
          <c:x val="0.29828330734625702"/>
          <c:y val="1.8176197482238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6396691740215993E-2"/>
          <c:y val="9.9372737253316107E-2"/>
          <c:w val="0.90871673210150194"/>
          <c:h val="0.747092613406157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Hoja1!$A$65</c:f>
              <c:strCache>
                <c:ptCount val="1"/>
                <c:pt idx="0">
                  <c:v>2014-10</c:v>
                </c:pt>
              </c:strCache>
            </c:strRef>
          </c:tx>
          <c:spPr>
            <a:solidFill>
              <a:srgbClr val="6633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Hoja1!$B$65:$D$65</c:f>
              <c:numCache>
                <c:formatCode>General</c:formatCode>
                <c:ptCount val="3"/>
                <c:pt idx="0">
                  <c:v>22.7</c:v>
                </c:pt>
                <c:pt idx="1">
                  <c:v>40.9</c:v>
                </c:pt>
                <c:pt idx="2">
                  <c:v>36.300000000000011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BF-40B6-A9CC-6C297E721518}"/>
            </c:ext>
          </c:extLst>
        </c:ser>
        <c:ser>
          <c:idx val="1"/>
          <c:order val="1"/>
          <c:tx>
            <c:strRef>
              <c:f>Hoja1!$A$66</c:f>
              <c:strCache>
                <c:ptCount val="1"/>
                <c:pt idx="0">
                  <c:v>2014-60</c:v>
                </c:pt>
              </c:strCache>
            </c:strRef>
          </c:tx>
          <c:spPr>
            <a:solidFill>
              <a:srgbClr val="FF6F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Hoja1!$B$66:$D$66</c:f>
              <c:numCache>
                <c:formatCode>General</c:formatCode>
                <c:ptCount val="3"/>
                <c:pt idx="0">
                  <c:v>27.2</c:v>
                </c:pt>
                <c:pt idx="1">
                  <c:v>63.6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BF-40B6-A9CC-6C297E721518}"/>
            </c:ext>
          </c:extLst>
        </c:ser>
        <c:ser>
          <c:idx val="2"/>
          <c:order val="2"/>
          <c:tx>
            <c:strRef>
              <c:f>Hoja1!$A$67</c:f>
              <c:strCache>
                <c:ptCount val="1"/>
                <c:pt idx="0">
                  <c:v>2015-10</c:v>
                </c:pt>
              </c:strCache>
            </c:strRef>
          </c:tx>
          <c:spPr>
            <a:solidFill>
              <a:srgbClr val="FFAE37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8.07830999210614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BF-40B6-A9CC-6C297E7215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Hoja1!$B$67:$D$67</c:f>
              <c:numCache>
                <c:formatCode>General</c:formatCode>
                <c:ptCount val="3"/>
                <c:pt idx="0">
                  <c:v>53.3</c:v>
                </c:pt>
                <c:pt idx="1">
                  <c:v>46.6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BF-40B6-A9CC-6C297E721518}"/>
            </c:ext>
          </c:extLst>
        </c:ser>
        <c:ser>
          <c:idx val="3"/>
          <c:order val="3"/>
          <c:tx>
            <c:strRef>
              <c:f>Hoja1!$A$68</c:f>
              <c:strCache>
                <c:ptCount val="1"/>
                <c:pt idx="0">
                  <c:v>2015-60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 i="0" baseline="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Hoja1!$B$68:$D$68</c:f>
              <c:numCache>
                <c:formatCode>General</c:formatCode>
                <c:ptCount val="3"/>
                <c:pt idx="0">
                  <c:v>30.7</c:v>
                </c:pt>
                <c:pt idx="1">
                  <c:v>69.2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BF-40B6-A9CC-6C297E721518}"/>
            </c:ext>
          </c:extLst>
        </c:ser>
        <c:ser>
          <c:idx val="4"/>
          <c:order val="4"/>
          <c:tx>
            <c:strRef>
              <c:f>Hoja1!$A$69</c:f>
              <c:strCache>
                <c:ptCount val="1"/>
                <c:pt idx="0">
                  <c:v>2016-10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Hoja1!$B$69:$D$69</c:f>
              <c:numCache>
                <c:formatCode>General</c:formatCode>
                <c:ptCount val="3"/>
                <c:pt idx="0">
                  <c:v>27.5</c:v>
                </c:pt>
                <c:pt idx="1">
                  <c:v>65.5</c:v>
                </c:pt>
                <c:pt idx="2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8BF-40B6-A9CC-6C297E721518}"/>
            </c:ext>
          </c:extLst>
        </c:ser>
        <c:ser>
          <c:idx val="5"/>
          <c:order val="5"/>
          <c:tx>
            <c:strRef>
              <c:f>Hoja1!$A$70</c:f>
              <c:strCache>
                <c:ptCount val="1"/>
                <c:pt idx="0">
                  <c:v>2016-60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Hoja1!$B$70:$D$70</c:f>
              <c:numCache>
                <c:formatCode>General</c:formatCode>
                <c:ptCount val="3"/>
                <c:pt idx="0">
                  <c:v>50</c:v>
                </c:pt>
                <c:pt idx="1">
                  <c:v>50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8BF-40B6-A9CC-6C297E721518}"/>
            </c:ext>
          </c:extLst>
        </c:ser>
        <c:ser>
          <c:idx val="6"/>
          <c:order val="6"/>
          <c:tx>
            <c:strRef>
              <c:f>Hoja1!$A$71</c:f>
              <c:strCache>
                <c:ptCount val="1"/>
                <c:pt idx="0">
                  <c:v>2017-10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Hoja1!$B$71:$D$71</c:f>
              <c:numCache>
                <c:formatCode>General</c:formatCode>
                <c:ptCount val="3"/>
                <c:pt idx="0">
                  <c:v>0</c:v>
                </c:pt>
                <c:pt idx="1">
                  <c:v>71.400000000000006</c:v>
                </c:pt>
                <c:pt idx="2">
                  <c:v>28.5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8BF-40B6-A9CC-6C297E721518}"/>
            </c:ext>
          </c:extLst>
        </c:ser>
        <c:ser>
          <c:idx val="7"/>
          <c:order val="7"/>
          <c:tx>
            <c:strRef>
              <c:f>Hoja1!$A$72</c:f>
              <c:strCache>
                <c:ptCount val="1"/>
                <c:pt idx="0">
                  <c:v>2017-60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Hoja1!$B$72:$D$72</c:f>
              <c:numCache>
                <c:formatCode>General</c:formatCode>
                <c:ptCount val="3"/>
                <c:pt idx="0">
                  <c:v>12.5</c:v>
                </c:pt>
                <c:pt idx="1">
                  <c:v>87.5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BF-40B6-A9CC-6C297E721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3158144"/>
        <c:axId val="1763147264"/>
      </c:barChart>
      <c:catAx>
        <c:axId val="1763158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47264"/>
        <c:crosses val="autoZero"/>
        <c:auto val="1"/>
        <c:lblAlgn val="ctr"/>
        <c:lblOffset val="100"/>
        <c:noMultiLvlLbl val="0"/>
      </c:catAx>
      <c:valAx>
        <c:axId val="176314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581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0737955021312696E-3"/>
          <c:y val="0.93185974352212897"/>
          <c:w val="0.98345721026007804"/>
          <c:h val="5.114202892469180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es-MX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s-MX" sz="2000"/>
              <a:t>Estudios</a:t>
            </a:r>
            <a:r>
              <a:rPr lang="es-MX" sz="2000" baseline="0"/>
              <a:t> Regionales (%)</a:t>
            </a:r>
            <a:endParaRPr lang="es-MX" sz="2000"/>
          </a:p>
        </c:rich>
      </c:tx>
      <c:layout>
        <c:manualLayout>
          <c:xMode val="edge"/>
          <c:yMode val="edge"/>
          <c:x val="0.355423571416212"/>
          <c:y val="2.220525700319949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6396691740215993E-2"/>
          <c:y val="9.5339164982625305E-2"/>
          <c:w val="0.90871673210150194"/>
          <c:h val="0.72751131920092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Hoja1!$A$76</c:f>
              <c:strCache>
                <c:ptCount val="1"/>
                <c:pt idx="0">
                  <c:v>2014-10</c:v>
                </c:pt>
              </c:strCache>
            </c:strRef>
          </c:tx>
          <c:spPr>
            <a:solidFill>
              <a:srgbClr val="663300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6.05873249407961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CF3-42EA-A58E-B5C5ADD3AA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Hoja1!$B$76:$D$76</c:f>
              <c:numCache>
                <c:formatCode>General</c:formatCode>
                <c:ptCount val="3"/>
                <c:pt idx="0">
                  <c:v>59</c:v>
                </c:pt>
                <c:pt idx="1">
                  <c:v>36.300000000000011</c:v>
                </c:pt>
                <c:pt idx="2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3-42EA-A58E-B5C5ADD3AA09}"/>
            </c:ext>
          </c:extLst>
        </c:ser>
        <c:ser>
          <c:idx val="1"/>
          <c:order val="1"/>
          <c:tx>
            <c:strRef>
              <c:f>Hoja1!$A$77</c:f>
              <c:strCache>
                <c:ptCount val="1"/>
                <c:pt idx="0">
                  <c:v>2014-60</c:v>
                </c:pt>
              </c:strCache>
            </c:strRef>
          </c:tx>
          <c:spPr>
            <a:solidFill>
              <a:srgbClr val="FF6F00"/>
            </a:solidFill>
          </c:spPr>
          <c:invertIfNegative val="0"/>
          <c:dLbls>
            <c:dLbl>
              <c:idx val="0"/>
              <c:layout>
                <c:manualLayout>
                  <c:x val="-2.6855693367478699E-17"/>
                  <c:y val="1.009788749013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CF3-42EA-A58E-B5C5ADD3AA09}"/>
                </c:ext>
              </c:extLst>
            </c:dLbl>
            <c:dLbl>
              <c:idx val="1"/>
              <c:layout>
                <c:manualLayout>
                  <c:x val="1.4648729240040099E-3"/>
                  <c:y val="8.078309992106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CF3-42EA-A58E-B5C5ADD3AA09}"/>
                </c:ext>
              </c:extLst>
            </c:dLbl>
            <c:dLbl>
              <c:idx val="2"/>
              <c:layout>
                <c:manualLayout>
                  <c:x val="0"/>
                  <c:y val="1.61566199842122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CF3-42EA-A58E-B5C5ADD3AA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Hoja1!$B$77:$D$77</c:f>
              <c:numCache>
                <c:formatCode>General</c:formatCode>
                <c:ptCount val="3"/>
                <c:pt idx="0">
                  <c:v>9</c:v>
                </c:pt>
                <c:pt idx="1">
                  <c:v>54.5</c:v>
                </c:pt>
                <c:pt idx="2">
                  <c:v>36.300000000000011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F3-42EA-A58E-B5C5ADD3AA09}"/>
            </c:ext>
          </c:extLst>
        </c:ser>
        <c:ser>
          <c:idx val="2"/>
          <c:order val="2"/>
          <c:tx>
            <c:strRef>
              <c:f>Hoja1!$A$78</c:f>
              <c:strCache>
                <c:ptCount val="1"/>
                <c:pt idx="0">
                  <c:v>2015-10</c:v>
                </c:pt>
              </c:strCache>
            </c:strRef>
          </c:tx>
          <c:spPr>
            <a:solidFill>
              <a:srgbClr val="FFAE3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Hoja1!$B$78:$D$78</c:f>
              <c:numCache>
                <c:formatCode>General</c:formatCode>
                <c:ptCount val="3"/>
                <c:pt idx="0">
                  <c:v>40</c:v>
                </c:pt>
                <c:pt idx="1">
                  <c:v>60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F3-42EA-A58E-B5C5ADD3AA09}"/>
            </c:ext>
          </c:extLst>
        </c:ser>
        <c:ser>
          <c:idx val="3"/>
          <c:order val="3"/>
          <c:tx>
            <c:strRef>
              <c:f>Hoja1!$A$79</c:f>
              <c:strCache>
                <c:ptCount val="1"/>
                <c:pt idx="0">
                  <c:v>2015-60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 i="0" baseline="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Hoja1!$B$79:$D$79</c:f>
              <c:numCache>
                <c:formatCode>General</c:formatCode>
                <c:ptCount val="3"/>
                <c:pt idx="0">
                  <c:v>15.3</c:v>
                </c:pt>
                <c:pt idx="1">
                  <c:v>53.8</c:v>
                </c:pt>
                <c:pt idx="2">
                  <c:v>30.7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CF3-42EA-A58E-B5C5ADD3AA09}"/>
            </c:ext>
          </c:extLst>
        </c:ser>
        <c:ser>
          <c:idx val="4"/>
          <c:order val="4"/>
          <c:tx>
            <c:strRef>
              <c:f>Hoja1!$A$80</c:f>
              <c:strCache>
                <c:ptCount val="1"/>
                <c:pt idx="0">
                  <c:v>2016-10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Hoja1!$B$80:$D$80</c:f>
              <c:numCache>
                <c:formatCode>General</c:formatCode>
                <c:ptCount val="3"/>
                <c:pt idx="0">
                  <c:v>31</c:v>
                </c:pt>
                <c:pt idx="1">
                  <c:v>58.6</c:v>
                </c:pt>
                <c:pt idx="2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F3-42EA-A58E-B5C5ADD3AA09}"/>
            </c:ext>
          </c:extLst>
        </c:ser>
        <c:ser>
          <c:idx val="5"/>
          <c:order val="5"/>
          <c:tx>
            <c:strRef>
              <c:f>Hoja1!$A$81</c:f>
              <c:strCache>
                <c:ptCount val="1"/>
                <c:pt idx="0">
                  <c:v>2016-60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Hoja1!$B$81:$D$81</c:f>
              <c:numCache>
                <c:formatCode>General</c:formatCode>
                <c:ptCount val="3"/>
                <c:pt idx="0">
                  <c:v>37.5</c:v>
                </c:pt>
                <c:pt idx="1">
                  <c:v>50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CF3-42EA-A58E-B5C5ADD3AA09}"/>
            </c:ext>
          </c:extLst>
        </c:ser>
        <c:ser>
          <c:idx val="6"/>
          <c:order val="6"/>
          <c:tx>
            <c:strRef>
              <c:f>Hoja1!$A$82</c:f>
              <c:strCache>
                <c:ptCount val="1"/>
                <c:pt idx="0">
                  <c:v>2017-10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1.07436950195301E-16"/>
                  <c:y val="4.03731945512716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5CF3-42EA-A58E-B5C5ADD3AA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Hoja1!$B$82:$D$82</c:f>
              <c:numCache>
                <c:formatCode>General</c:formatCode>
                <c:ptCount val="3"/>
                <c:pt idx="0">
                  <c:v>0</c:v>
                </c:pt>
                <c:pt idx="1">
                  <c:v>85.7</c:v>
                </c:pt>
                <c:pt idx="2">
                  <c:v>14.2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CF3-42EA-A58E-B5C5ADD3AA09}"/>
            </c:ext>
          </c:extLst>
        </c:ser>
        <c:ser>
          <c:idx val="7"/>
          <c:order val="7"/>
          <c:tx>
            <c:strRef>
              <c:f>Hoja1!$A$83</c:f>
              <c:strCache>
                <c:ptCount val="1"/>
                <c:pt idx="0">
                  <c:v>2017-60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Hoja1!$B$83:$D$83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CF3-42EA-A58E-B5C5ADD3A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3143456"/>
        <c:axId val="1763150528"/>
      </c:barChart>
      <c:catAx>
        <c:axId val="1763143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50528"/>
        <c:crosses val="autoZero"/>
        <c:auto val="1"/>
        <c:lblAlgn val="ctr"/>
        <c:lblOffset val="100"/>
        <c:noMultiLvlLbl val="0"/>
      </c:catAx>
      <c:valAx>
        <c:axId val="1763150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s-MX"/>
          </a:p>
        </c:txPr>
        <c:crossAx val="17631434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90900889031967003"/>
          <c:w val="0.98181541318905696"/>
          <c:h val="6.8502351403316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 baseline="0"/>
          </a:pPr>
          <a:endParaRPr lang="es-MX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0.07188</cdr:x>
      <cdr:y>0.01747</cdr:y>
    </cdr:from>
    <cdr:to>
      <cdr:x>0.98332</cdr:x>
      <cdr:y>0.08702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623068" y="109922"/>
          <a:ext cx="7900863" cy="43756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s-MX" sz="2000" b="1"/>
            <a:t>Política, Teoría y Metodología de las Relaciones Internacionales (%)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0.07649</cdr:x>
      <cdr:y>0.01874</cdr:y>
    </cdr:from>
    <cdr:to>
      <cdr:x>0.98793</cdr:x>
      <cdr:y>0.08829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663089" y="117926"/>
          <a:ext cx="7900863" cy="43756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s-MX" sz="1900" b="1"/>
            <a:t>Derecho, instituciones, organismos y economía política internacionales (%)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1.jpg"/>
          <p:cNvPicPr>
            <a:picLocks noChangeAspect="1"/>
          </p:cNvPicPr>
          <p:nvPr/>
        </p:nvPicPr>
        <p:blipFill>
          <a:blip r:embed="rId2"/>
          <a:srcRect r="15331"/>
          <a:stretch>
            <a:fillRect/>
          </a:stretch>
        </p:blipFill>
        <p:spPr>
          <a:xfrm>
            <a:off x="0" y="-4312"/>
            <a:ext cx="9144000" cy="68623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4936" y="2130427"/>
            <a:ext cx="5406366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TITULO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64936" y="3600451"/>
            <a:ext cx="3200400" cy="862177"/>
          </a:xfrm>
        </p:spPr>
        <p:txBody>
          <a:bodyPr/>
          <a:lstStyle>
            <a:lvl1pPr marL="0" indent="0" algn="l">
              <a:buNone/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90389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DE138E-F12E-495D-8749-84B92E4343D2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B2967D3-D607-4D60-9ACA-383546593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5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DE138E-F12E-495D-8749-84B92E4343D2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B2967D3-D607-4D60-9ACA-383546593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76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DE138E-F12E-495D-8749-84B92E4343D2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B2967D3-D607-4D60-9ACA-383546593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0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DE138E-F12E-495D-8749-84B92E4343D2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B2967D3-D607-4D60-9ACA-383546593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86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DE138E-F12E-495D-8749-84B92E4343D2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B2967D3-D607-4D60-9ACA-383546593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7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DE138E-F12E-495D-8749-84B92E4343D2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B2967D3-D607-4D60-9ACA-383546593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53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DE138E-F12E-495D-8749-84B92E4343D2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B2967D3-D607-4D60-9ACA-383546593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68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DE138E-F12E-495D-8749-84B92E4343D2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B2967D3-D607-4D60-9ACA-383546593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3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DE138E-F12E-495D-8749-84B92E4343D2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B2967D3-D607-4D60-9ACA-383546593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54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DE138E-F12E-495D-8749-84B92E4343D2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B2967D3-D607-4D60-9ACA-383546593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4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2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2"/>
            <a:ext cx="9144000" cy="68357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91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15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ia.ruiz@anahuac.mx" TargetMode="External"/><Relationship Id="rId2" Type="http://schemas.openxmlformats.org/officeDocument/2006/relationships/hyperlink" Target="mailto:yoanna.shubich@anahuac.m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24343" y="963518"/>
            <a:ext cx="468901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3600" b="1" dirty="0">
                <a:solidFill>
                  <a:schemeClr val="bg1"/>
                </a:solidFill>
                <a:latin typeface="Arial Narrow" pitchFamily="34" charset="0"/>
              </a:rPr>
              <a:t>Bienvenidos</a:t>
            </a:r>
          </a:p>
          <a:p>
            <a:pPr>
              <a:defRPr/>
            </a:pPr>
            <a:r>
              <a:rPr lang="es-MX" sz="3600" b="1" dirty="0" err="1">
                <a:solidFill>
                  <a:schemeClr val="bg1"/>
                </a:solidFill>
                <a:latin typeface="Arial Narrow" pitchFamily="34" charset="0"/>
              </a:rPr>
              <a:t>Welcome</a:t>
            </a:r>
            <a:endParaRPr lang="es-MX" sz="3600" b="1" dirty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s-MX" sz="3600" b="1" dirty="0" err="1">
                <a:solidFill>
                  <a:schemeClr val="bg1"/>
                </a:solidFill>
                <a:latin typeface="Arial Narrow" pitchFamily="34" charset="0"/>
              </a:rPr>
              <a:t>Bienvenue</a:t>
            </a:r>
            <a:endParaRPr lang="es-MX" sz="3600" b="1" dirty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s-MX" sz="3600" b="1" dirty="0" err="1">
                <a:solidFill>
                  <a:schemeClr val="bg1"/>
                </a:solidFill>
                <a:latin typeface="Arial Narrow" pitchFamily="34" charset="0"/>
              </a:rPr>
              <a:t>Benvenuti</a:t>
            </a:r>
            <a:endParaRPr lang="es-MX" sz="3600" b="1" dirty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s-MX" sz="3600" b="1" dirty="0" err="1">
                <a:solidFill>
                  <a:schemeClr val="bg1"/>
                </a:solidFill>
                <a:latin typeface="Arial Narrow" pitchFamily="34" charset="0"/>
              </a:rPr>
              <a:t>Willkommen</a:t>
            </a:r>
            <a:endParaRPr lang="es-MX" sz="3600" b="1" dirty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ja-JP" altLang="es-ES" sz="3600" b="1" dirty="0">
                <a:solidFill>
                  <a:schemeClr val="bg1"/>
                </a:solidFill>
              </a:rPr>
              <a:t>歡迎</a:t>
            </a:r>
            <a:endParaRPr lang="es-MX" sz="36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defRPr/>
            </a:pPr>
            <a:endParaRPr lang="es-E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626" y="3783295"/>
            <a:ext cx="1617708" cy="13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86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0" y="463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3600" b="1" dirty="0">
                <a:solidFill>
                  <a:srgbClr val="E46C0A"/>
                </a:solidFill>
              </a:rPr>
              <a:t>	Investigación (logros 2017-60)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4" name="Rectángulo 3"/>
          <p:cNvSpPr/>
          <p:nvPr/>
        </p:nvSpPr>
        <p:spPr>
          <a:xfrm>
            <a:off x="224366" y="961928"/>
            <a:ext cx="846243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sz="15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b="1" dirty="0"/>
              <a:t>Artículo científico: </a:t>
            </a:r>
            <a:r>
              <a:rPr lang="es-ES" sz="1500" dirty="0"/>
              <a:t>De Alba Ulloa, Jessica, et Martha Tarasco (2017). La </a:t>
            </a:r>
            <a:r>
              <a:rPr lang="es-ES" sz="1500" dirty="0" err="1"/>
              <a:t>Bioéthique</a:t>
            </a:r>
            <a:r>
              <a:rPr lang="es-ES" sz="1500" dirty="0"/>
              <a:t> </a:t>
            </a:r>
            <a:r>
              <a:rPr lang="es-ES" sz="1500" dirty="0" err="1"/>
              <a:t>au</a:t>
            </a:r>
            <a:r>
              <a:rPr lang="es-ES" sz="1500" dirty="0"/>
              <a:t> </a:t>
            </a:r>
            <a:r>
              <a:rPr lang="es-ES" sz="1500" dirty="0" err="1"/>
              <a:t>Mexique</a:t>
            </a:r>
            <a:r>
              <a:rPr lang="es-ES" sz="1500" dirty="0"/>
              <a:t> : </a:t>
            </a:r>
            <a:r>
              <a:rPr lang="es-ES" sz="1500" dirty="0" err="1"/>
              <a:t>Histoire</a:t>
            </a:r>
            <a:r>
              <a:rPr lang="es-ES" sz="1500" dirty="0"/>
              <a:t> et </a:t>
            </a:r>
            <a:r>
              <a:rPr lang="es-ES" sz="1500" dirty="0" err="1"/>
              <a:t>Derniers</a:t>
            </a:r>
            <a:r>
              <a:rPr lang="es-ES" sz="1500" dirty="0"/>
              <a:t> </a:t>
            </a:r>
            <a:r>
              <a:rPr lang="es-ES" sz="1500" dirty="0" err="1"/>
              <a:t>Développements</a:t>
            </a:r>
            <a:r>
              <a:rPr lang="es-ES" sz="1500" dirty="0"/>
              <a:t>. </a:t>
            </a:r>
            <a:r>
              <a:rPr lang="es-ES" sz="1500" i="1" dirty="0" err="1"/>
              <a:t>Journal</a:t>
            </a:r>
            <a:r>
              <a:rPr lang="es-ES" sz="1500" i="1" dirty="0"/>
              <a:t> de </a:t>
            </a:r>
            <a:r>
              <a:rPr lang="es-ES" sz="1500" i="1" dirty="0" err="1"/>
              <a:t>Médecine</a:t>
            </a:r>
            <a:r>
              <a:rPr lang="es-ES" sz="1500" i="1" dirty="0"/>
              <a:t> légale, 60</a:t>
            </a:r>
            <a:r>
              <a:rPr lang="es-ES" sz="1500" dirty="0"/>
              <a:t>(1), 67-79. </a:t>
            </a:r>
            <a:r>
              <a:rPr lang="es-ES" sz="1500" dirty="0" err="1"/>
              <a:t>Droit</a:t>
            </a:r>
            <a:r>
              <a:rPr lang="es-ES" sz="1500" dirty="0"/>
              <a:t>, </a:t>
            </a:r>
            <a:r>
              <a:rPr lang="es-ES" sz="1500" dirty="0" err="1"/>
              <a:t>Santé</a:t>
            </a:r>
            <a:r>
              <a:rPr lang="es-ES" sz="1500" dirty="0"/>
              <a:t> et Société. ISSN 0999-9809. ISBN 978-2-7472-2696-7</a:t>
            </a:r>
            <a:r>
              <a:rPr lang="es-ES" sz="15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1" dirty="0" err="1" smtClean="0"/>
              <a:t>Capítulo</a:t>
            </a:r>
            <a:r>
              <a:rPr lang="en-US" sz="1500" b="1" dirty="0" smtClean="0"/>
              <a:t> </a:t>
            </a:r>
            <a:r>
              <a:rPr lang="en-US" sz="1500" b="1" dirty="0"/>
              <a:t>de </a:t>
            </a:r>
            <a:r>
              <a:rPr lang="en-US" sz="1500" b="1" dirty="0" err="1"/>
              <a:t>libro</a:t>
            </a:r>
            <a:r>
              <a:rPr lang="en-US" sz="1500" b="1" dirty="0"/>
              <a:t>:</a:t>
            </a:r>
            <a:r>
              <a:rPr lang="en-US" sz="1500" dirty="0"/>
              <a:t> </a:t>
            </a:r>
            <a:r>
              <a:rPr lang="es-MX" sz="1500" dirty="0" err="1"/>
              <a:t>Arellanes</a:t>
            </a:r>
            <a:r>
              <a:rPr lang="es-MX" sz="1500" dirty="0"/>
              <a:t>, J. (2017). </a:t>
            </a:r>
            <a:r>
              <a:rPr lang="es-MX" sz="1500" dirty="0" err="1"/>
              <a:t>Extractivismo</a:t>
            </a:r>
            <a:r>
              <a:rPr lang="es-MX" sz="1500" dirty="0"/>
              <a:t>, metabolismo capitalista y límites del crecimiento: los derechos humanos en una era de decrecimiento. En: Daniel Dávalos y Juan Carlos Villalobos (</a:t>
            </a:r>
            <a:r>
              <a:rPr lang="es-MX" sz="1500" dirty="0" err="1"/>
              <a:t>Coords</a:t>
            </a:r>
            <a:r>
              <a:rPr lang="es-MX" sz="1500" dirty="0"/>
              <a:t>.). </a:t>
            </a:r>
            <a:r>
              <a:rPr lang="es-MX" sz="1500" i="1" dirty="0"/>
              <a:t>Memoria del Foro Internacional sobre Derechos Humanos en el contexto de las actividades empresariales y el desarrollo sostenible</a:t>
            </a:r>
            <a:r>
              <a:rPr lang="es-MX" sz="1500" dirty="0"/>
              <a:t> (pp. 243-269). México: Comisión Nacional de los Derechos Humanos</a:t>
            </a:r>
            <a:r>
              <a:rPr lang="en-US" sz="15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 smtClean="0"/>
              <a:t>Seminario y congreso internacional</a:t>
            </a:r>
            <a:r>
              <a:rPr lang="es-MX" sz="1500" dirty="0" smtClean="0"/>
              <a:t>: La </a:t>
            </a:r>
            <a:r>
              <a:rPr lang="es-MX" sz="1500" dirty="0"/>
              <a:t>Mtra. </a:t>
            </a:r>
            <a:r>
              <a:rPr lang="es-MX" sz="1500" dirty="0" err="1"/>
              <a:t>Pavlina</a:t>
            </a:r>
            <a:r>
              <a:rPr lang="es-MX" sz="1500" dirty="0"/>
              <a:t> </a:t>
            </a:r>
            <a:r>
              <a:rPr lang="es-MX" sz="1500" dirty="0" err="1"/>
              <a:t>Miteva</a:t>
            </a:r>
            <a:r>
              <a:rPr lang="es-MX" sz="1500" dirty="0"/>
              <a:t> participó en el seminario sobre el incremento de la seguridad alimentaria a través de tecnologías sustentables, así como en el congreso internacional </a:t>
            </a:r>
            <a:r>
              <a:rPr lang="es-MX" sz="1500" dirty="0" err="1"/>
              <a:t>Agritechnika</a:t>
            </a:r>
            <a:r>
              <a:rPr lang="es-MX" sz="1500" dirty="0"/>
              <a:t> 2017. El seminario y el congreso se llevaron a cabo del 6 hasta el 19 de noviembre de 2017 en la Universidad de </a:t>
            </a:r>
            <a:r>
              <a:rPr lang="es-MX" sz="1500" dirty="0" err="1"/>
              <a:t>Goettingen</a:t>
            </a:r>
            <a:r>
              <a:rPr lang="es-MX" sz="1500" dirty="0"/>
              <a:t> y luego en Hannover. </a:t>
            </a:r>
            <a:endParaRPr lang="es-MX" sz="15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/>
              <a:t>Council of </a:t>
            </a:r>
            <a:r>
              <a:rPr lang="es-MX" sz="1500" b="1" dirty="0" err="1" smtClean="0"/>
              <a:t>Councils</a:t>
            </a:r>
            <a:r>
              <a:rPr lang="es-MX" sz="1500" dirty="0" smtClean="0"/>
              <a:t>: Participación </a:t>
            </a:r>
            <a:r>
              <a:rPr lang="es-MX" sz="1500" dirty="0"/>
              <a:t>de la Dra. Jessica De Alba Ulloa en representación del </a:t>
            </a:r>
            <a:r>
              <a:rPr lang="es-MX" sz="1500" dirty="0" smtClean="0"/>
              <a:t>COMEXI. Organizado </a:t>
            </a:r>
            <a:r>
              <a:rPr lang="es-MX" sz="1500" dirty="0"/>
              <a:t>por Council </a:t>
            </a:r>
            <a:r>
              <a:rPr lang="es-MX" sz="1500" dirty="0" err="1"/>
              <a:t>on</a:t>
            </a:r>
            <a:r>
              <a:rPr lang="es-MX" sz="1500" dirty="0"/>
              <a:t> </a:t>
            </a:r>
            <a:r>
              <a:rPr lang="es-MX" sz="1500" dirty="0" err="1"/>
              <a:t>Foreign</a:t>
            </a:r>
            <a:r>
              <a:rPr lang="es-MX" sz="1500" dirty="0"/>
              <a:t> </a:t>
            </a:r>
            <a:r>
              <a:rPr lang="es-MX" sz="1500" dirty="0" err="1"/>
              <a:t>Relations</a:t>
            </a:r>
            <a:r>
              <a:rPr lang="es-MX" sz="1500" dirty="0"/>
              <a:t> (CFR) &amp; </a:t>
            </a:r>
            <a:r>
              <a:rPr lang="es-MX" sz="1500" dirty="0" err="1"/>
              <a:t>Argentine</a:t>
            </a:r>
            <a:r>
              <a:rPr lang="es-MX" sz="1500" dirty="0"/>
              <a:t> Council </a:t>
            </a:r>
            <a:r>
              <a:rPr lang="es-MX" sz="1500" dirty="0" err="1"/>
              <a:t>for</a:t>
            </a:r>
            <a:r>
              <a:rPr lang="es-MX" sz="1500" dirty="0"/>
              <a:t> International </a:t>
            </a:r>
            <a:r>
              <a:rPr lang="es-MX" sz="1500" dirty="0" err="1"/>
              <a:t>Relations</a:t>
            </a:r>
            <a:r>
              <a:rPr lang="es-MX" sz="1500" dirty="0"/>
              <a:t> (CARI), en Buenos Aires, Argentina</a:t>
            </a:r>
            <a:r>
              <a:rPr lang="es-MX" sz="15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b="1" dirty="0"/>
              <a:t>AMEI: </a:t>
            </a:r>
            <a:r>
              <a:rPr lang="es-ES" sz="1500" dirty="0"/>
              <a:t>La Facultad de Estudios Globales tuvo una destacada participación en el XXXI Congreso Anual de la Asociación Mexicana de Estudios Internacionales, presentando 19 ponencias (5 del Campus Sur y 14 del Campus Norte), destacando la organización de 3 mesas con la participación de estudiantes de posgrado (1 mesa de alumnos de la especialidad en Política y Seguridad Internacional y 2 mesas de alumnos del Doctorado en Seguridad Internacional</a:t>
            </a:r>
            <a:r>
              <a:rPr lang="es-ES" sz="1500" dirty="0" smtClean="0"/>
              <a:t>).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350891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4" name="Rectángulo 3"/>
          <p:cNvSpPr/>
          <p:nvPr/>
        </p:nvSpPr>
        <p:spPr>
          <a:xfrm>
            <a:off x="224366" y="1307567"/>
            <a:ext cx="86952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Presencia en medios de comunicación: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ADN40, </a:t>
            </a:r>
            <a:r>
              <a:rPr lang="es-MX" sz="2000" dirty="0" err="1"/>
              <a:t>Russia</a:t>
            </a:r>
            <a:r>
              <a:rPr lang="es-MX" sz="2000" dirty="0"/>
              <a:t> </a:t>
            </a:r>
            <a:r>
              <a:rPr lang="es-MX" sz="2000" dirty="0" err="1"/>
              <a:t>Today</a:t>
            </a:r>
            <a:r>
              <a:rPr lang="es-MX" sz="2000" dirty="0"/>
              <a:t>, SBS Radio (Australia), Enfoque Noticias Primera Emisión, Milenio Diario, Vértice Internacional (Canal del Congreso), Foro Global Noticieros Televisa, Once Noticias, Excélsior, TV UNAM, El Financiero, etc.</a:t>
            </a:r>
          </a:p>
          <a:p>
            <a:endParaRPr lang="es-MX" sz="2000" b="1" dirty="0"/>
          </a:p>
          <a:p>
            <a:r>
              <a:rPr lang="es-MX" sz="2000" b="1" dirty="0"/>
              <a:t>Artículos de difusión: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5 </a:t>
            </a:r>
            <a:r>
              <a:rPr lang="es-MX" sz="2000" dirty="0"/>
              <a:t>artículos en </a:t>
            </a:r>
            <a:r>
              <a:rPr lang="es-MX" sz="2000" dirty="0" smtClean="0"/>
              <a:t>la revista electrónica </a:t>
            </a:r>
            <a:r>
              <a:rPr lang="es-MX" sz="2000" i="1" dirty="0" err="1"/>
              <a:t>Foreign</a:t>
            </a:r>
            <a:r>
              <a:rPr lang="es-MX" sz="2000" i="1" dirty="0"/>
              <a:t> </a:t>
            </a:r>
            <a:r>
              <a:rPr lang="es-MX" sz="2000" i="1" dirty="0" err="1"/>
              <a:t>Affairs</a:t>
            </a:r>
            <a:r>
              <a:rPr lang="es-MX" sz="2000" i="1" dirty="0"/>
              <a:t> Latinoamérica</a:t>
            </a:r>
            <a:r>
              <a:rPr lang="es-MX" sz="2000" dirty="0"/>
              <a:t> </a:t>
            </a:r>
            <a:r>
              <a:rPr lang="es-MX" sz="2000" dirty="0" smtClean="0"/>
              <a:t>(20 </a:t>
            </a:r>
            <a:r>
              <a:rPr lang="es-MX" sz="2000" dirty="0"/>
              <a:t>desde que se inició la </a:t>
            </a:r>
            <a:r>
              <a:rPr lang="es-MX" sz="2000" dirty="0" smtClean="0"/>
              <a:t>colaboración en marzo de 2016)</a:t>
            </a:r>
            <a:endParaRPr lang="es-MX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Colaboración mensual permanente con la revista </a:t>
            </a:r>
            <a:r>
              <a:rPr lang="es-MX" sz="2000" i="1" dirty="0"/>
              <a:t>Consultoría, Industria del Conocimiento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Colaboración semana permanente en </a:t>
            </a:r>
            <a:r>
              <a:rPr lang="es-MX" sz="2000" i="1" dirty="0"/>
              <a:t>Excélsior</a:t>
            </a:r>
            <a:r>
              <a:rPr lang="es-MX" sz="2000" dirty="0"/>
              <a:t> </a:t>
            </a:r>
            <a:r>
              <a:rPr lang="es-MX" sz="2000" dirty="0" smtClean="0"/>
              <a:t>(ininterrumpida </a:t>
            </a:r>
            <a:r>
              <a:rPr lang="es-MX" sz="2000" dirty="0"/>
              <a:t>desde noviembre de 2009)</a:t>
            </a:r>
            <a:endParaRPr lang="es-MX" sz="2000" i="1" dirty="0"/>
          </a:p>
          <a:p>
            <a:endParaRPr lang="es-MX" sz="2000" b="1" dirty="0"/>
          </a:p>
          <a:p>
            <a:r>
              <a:rPr lang="es-MX" sz="2000" b="1" dirty="0"/>
              <a:t>Participaciones programadas para </a:t>
            </a:r>
            <a:r>
              <a:rPr lang="es-MX" sz="2000" b="1" dirty="0" smtClean="0"/>
              <a:t>2018-10</a:t>
            </a:r>
            <a:r>
              <a:rPr lang="es-MX" sz="2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Concurso de carteles científicos para alumnos (campus norte y sur</a:t>
            </a:r>
            <a:r>
              <a:rPr lang="es-MX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Nueva gestión de la investigación en la Universidad Anáhuac México</a:t>
            </a:r>
            <a:endParaRPr lang="es-MX" sz="2000" dirty="0"/>
          </a:p>
        </p:txBody>
      </p:sp>
      <p:sp>
        <p:nvSpPr>
          <p:cNvPr id="5" name="7 Título"/>
          <p:cNvSpPr>
            <a:spLocks noGrp="1"/>
          </p:cNvSpPr>
          <p:nvPr>
            <p:ph type="title"/>
          </p:nvPr>
        </p:nvSpPr>
        <p:spPr>
          <a:xfrm>
            <a:off x="0" y="463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3600" b="1" dirty="0">
                <a:solidFill>
                  <a:srgbClr val="E46C0A"/>
                </a:solidFill>
              </a:rPr>
              <a:t>	Investigación (logros 2017-60)</a:t>
            </a:r>
          </a:p>
        </p:txBody>
      </p:sp>
    </p:spTree>
    <p:extLst>
      <p:ext uri="{BB962C8B-B14F-4D97-AF65-F5344CB8AC3E}">
        <p14:creationId xmlns:p14="http://schemas.microsoft.com/office/powerpoint/2010/main" val="8984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Examen General de Egreso de la Licenciatura</a:t>
            </a:r>
            <a:endParaRPr lang="es-MX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8 Marcador de contenido"/>
          <p:cNvSpPr>
            <a:spLocks noGrp="1"/>
          </p:cNvSpPr>
          <p:nvPr>
            <p:ph idx="1"/>
          </p:nvPr>
        </p:nvSpPr>
        <p:spPr>
          <a:xfrm>
            <a:off x="805219" y="1417638"/>
            <a:ext cx="7169160" cy="4532786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/>
              <a:t>Evaluación externa e independiente, realizada por el CENEVAL, para medir los conocimientos y habilidades esenciales para iniciar el ejercicio profesional.</a:t>
            </a:r>
          </a:p>
          <a:p>
            <a:pPr lvl="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/>
              <a:t>Se aplica en 18 carreras de la Universidad. </a:t>
            </a:r>
          </a:p>
          <a:p>
            <a:pPr lvl="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/>
              <a:t>La aprobación del EGEL es un requisito de titulación.</a:t>
            </a:r>
          </a:p>
          <a:p>
            <a:pPr lvl="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/>
              <a:t>Próxima fecha: </a:t>
            </a:r>
            <a:r>
              <a:rPr lang="es-MX" dirty="0" smtClean="0"/>
              <a:t>Mayo 2018 (Mtro</a:t>
            </a:r>
            <a:r>
              <a:rPr lang="es-MX" dirty="0"/>
              <a:t>. </a:t>
            </a:r>
            <a:r>
              <a:rPr lang="es-MX" dirty="0" err="1"/>
              <a:t>Arellanes</a:t>
            </a:r>
            <a:r>
              <a:rPr lang="es-MX" dirty="0"/>
              <a:t> y Mtra. Ruiz).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8798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8295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Resultados EGEL 2017-60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13</a:t>
            </a:fld>
            <a:endParaRPr lang="es-ES_tradnl"/>
          </a:p>
        </p:txBody>
      </p:sp>
      <p:graphicFrame>
        <p:nvGraphicFramePr>
          <p:cNvPr id="5" name="1 Gráfico"/>
          <p:cNvGraphicFramePr>
            <a:graphicFrameLocks noGrp="1"/>
          </p:cNvGraphicFramePr>
          <p:nvPr>
            <p:extLst/>
          </p:nvPr>
        </p:nvGraphicFramePr>
        <p:xfrm>
          <a:off x="237725" y="914400"/>
          <a:ext cx="8533742" cy="544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799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8295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Resultados EGEL 2017-60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14</a:t>
            </a:fld>
            <a:endParaRPr lang="es-ES_tradnl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extLst/>
          </p:nvPr>
        </p:nvGraphicFramePr>
        <p:xfrm>
          <a:off x="237725" y="914400"/>
          <a:ext cx="8668550" cy="5441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684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8295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Resultados EGEL 2017-60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15</a:t>
            </a:fld>
            <a:endParaRPr lang="es-ES_tradnl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extLst/>
          </p:nvPr>
        </p:nvGraphicFramePr>
        <p:xfrm>
          <a:off x="237725" y="863600"/>
          <a:ext cx="8668550" cy="5393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920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8295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Resultados EGEL 2017-60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16</a:t>
            </a:fld>
            <a:endParaRPr lang="es-ES_tradnl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extLst/>
          </p:nvPr>
        </p:nvGraphicFramePr>
        <p:xfrm>
          <a:off x="237725" y="668867"/>
          <a:ext cx="8668550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182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8295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Resultados EGEL 2017-60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17</a:t>
            </a:fld>
            <a:endParaRPr lang="es-ES_tradnl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extLst/>
          </p:nvPr>
        </p:nvGraphicFramePr>
        <p:xfrm>
          <a:off x="237725" y="618067"/>
          <a:ext cx="8668550" cy="564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995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700" b="1" dirty="0"/>
              <a:t>	</a:t>
            </a:r>
            <a:r>
              <a:rPr lang="es-MX" sz="2700" b="1" dirty="0">
                <a:solidFill>
                  <a:schemeClr val="accent6">
                    <a:lumMod val="75000"/>
                  </a:schemeClr>
                </a:solidFill>
              </a:rPr>
              <a:t>Bolsa de trabajo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791570" y="1303852"/>
            <a:ext cx="7642746" cy="4547531"/>
          </a:xfrm>
        </p:spPr>
        <p:txBody>
          <a:bodyPr>
            <a:normAutofit/>
          </a:bodyPr>
          <a:lstStyle/>
          <a:p>
            <a:r>
              <a:rPr lang="es-MX" sz="2100" b="1" dirty="0"/>
              <a:t>La Universidad cuenta con un servicio centralizado de Bolsa de Trabajo</a:t>
            </a:r>
          </a:p>
          <a:p>
            <a:pPr marL="0" indent="0">
              <a:buNone/>
            </a:pPr>
            <a:r>
              <a:rPr lang="es-MX" sz="1500" dirty="0"/>
              <a:t>El acceso es a través de la página web de la Universidad, en el link de Alumnos y allí se busca la opción </a:t>
            </a:r>
            <a:r>
              <a:rPr lang="es-MX" sz="1500" dirty="0">
                <a:solidFill>
                  <a:schemeClr val="accent6">
                    <a:lumMod val="75000"/>
                  </a:schemeClr>
                </a:solidFill>
              </a:rPr>
              <a:t>Bolsa de Trabajo-Contacto Anáhuac</a:t>
            </a:r>
            <a:r>
              <a:rPr lang="es-MX" sz="1500" dirty="0"/>
              <a:t>.</a:t>
            </a:r>
          </a:p>
          <a:p>
            <a:pPr marL="0" indent="0">
              <a:buNone/>
            </a:pPr>
            <a:endParaRPr lang="es-MX" sz="1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18</a:t>
            </a:fld>
            <a:endParaRPr lang="es-ES_trad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486" y="2643780"/>
            <a:ext cx="4640717" cy="37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4815027" y="5241610"/>
            <a:ext cx="270030" cy="1080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</p:spTree>
    <p:extLst>
      <p:ext uri="{BB962C8B-B14F-4D97-AF65-F5344CB8AC3E}">
        <p14:creationId xmlns:p14="http://schemas.microsoft.com/office/powerpoint/2010/main" val="395705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700" b="1" dirty="0"/>
              <a:t>	</a:t>
            </a:r>
            <a:r>
              <a:rPr lang="es-MX" sz="2700" b="1" dirty="0">
                <a:solidFill>
                  <a:schemeClr val="accent6">
                    <a:lumMod val="75000"/>
                  </a:schemeClr>
                </a:solidFill>
              </a:rPr>
              <a:t>Bolsa de trabajo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859809" y="1417638"/>
            <a:ext cx="7465325" cy="4655616"/>
          </a:xfrm>
        </p:spPr>
        <p:txBody>
          <a:bodyPr>
            <a:normAutofit/>
          </a:bodyPr>
          <a:lstStyle/>
          <a:p>
            <a:r>
              <a:rPr lang="es-MX" sz="2000" b="1" dirty="0"/>
              <a:t>La Facultad de Estudios Globales ofrece apoyo adicional de Bolsa de Trabajo</a:t>
            </a:r>
          </a:p>
          <a:p>
            <a:pPr lvl="1"/>
            <a:r>
              <a:rPr lang="es-MX" sz="1600" dirty="0"/>
              <a:t>La responsable es la Mtra. </a:t>
            </a:r>
            <a:r>
              <a:rPr lang="es-MX" sz="1600" dirty="0" err="1"/>
              <a:t>Yoanna</a:t>
            </a:r>
            <a:r>
              <a:rPr lang="es-MX" sz="1600" dirty="0"/>
              <a:t> </a:t>
            </a:r>
            <a:r>
              <a:rPr lang="es-MX" sz="1600" dirty="0" err="1"/>
              <a:t>Shubich</a:t>
            </a:r>
            <a:r>
              <a:rPr lang="es-MX" sz="1600" dirty="0"/>
              <a:t> / Mtra. Patricia Ruiz</a:t>
            </a:r>
          </a:p>
          <a:p>
            <a:r>
              <a:rPr lang="es-MX" sz="2000" b="1" dirty="0"/>
              <a:t>Cada semestre se imparte un taller sobre elaboración de CV y preparación de entrevista laboral (6º semestre)</a:t>
            </a:r>
          </a:p>
          <a:p>
            <a:r>
              <a:rPr lang="es-MX" sz="2000" b="1" dirty="0"/>
              <a:t>Para mejorar el servicio de Bolsa de Trabajo se necesita de su colaboración: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s-MX" sz="1600" dirty="0"/>
              <a:t>Cuando envíen un CV marquen copia al coordinador responsable </a:t>
            </a:r>
            <a:r>
              <a:rPr lang="es-MX" sz="1600" dirty="0">
                <a:hlinkClick r:id="rId2"/>
              </a:rPr>
              <a:t>yoanna.shubich@anahuac.mx</a:t>
            </a:r>
            <a:r>
              <a:rPr lang="es-MX" sz="1600" dirty="0"/>
              <a:t>; </a:t>
            </a:r>
            <a:r>
              <a:rPr lang="es-MX" sz="1600" dirty="0">
                <a:hlinkClick r:id="rId3"/>
              </a:rPr>
              <a:t>patricia.ruiz@anahuac.mx</a:t>
            </a:r>
            <a:r>
              <a:rPr lang="es-MX" sz="1600" dirty="0"/>
              <a:t>; 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s-MX" sz="1600" dirty="0"/>
              <a:t>Sobre cartas de recomendación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s-MX" sz="1600" dirty="0"/>
              <a:t>Cada vez que se presentan a una entrevista se convierten en la imagen de la Universidad Anáhuac y de la Facultad de Estudios Globales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s-MX" sz="1600" dirty="0"/>
              <a:t>Cualquiera que sea el resultado </a:t>
            </a:r>
            <a:r>
              <a:rPr lang="es-MX" sz="1600" dirty="0">
                <a:solidFill>
                  <a:srgbClr val="C00000"/>
                </a:solidFill>
              </a:rPr>
              <a:t>den aviso</a:t>
            </a:r>
            <a:r>
              <a:rPr lang="es-MX" sz="1600" dirty="0"/>
              <a:t> a la coordinadora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730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>
                <a:solidFill>
                  <a:schemeClr val="accent6"/>
                </a:solidFill>
              </a:rPr>
              <a:t>	</a:t>
            </a:r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Orden del día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655093" y="1417638"/>
            <a:ext cx="6617207" cy="4532786"/>
          </a:xfrm>
        </p:spPr>
        <p:txBody>
          <a:bodyPr>
            <a:noAutofit/>
          </a:bodyPr>
          <a:lstStyle/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/>
              <a:t>Bienvenida a cargo del Director</a:t>
            </a:r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/>
              <a:t>Presentación coordinadores</a:t>
            </a:r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/>
              <a:t>Cátedras Especiales</a:t>
            </a:r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/>
              <a:t>Eventos de la Facultad </a:t>
            </a:r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/>
              <a:t>Evaluaciones colegiadas</a:t>
            </a:r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/>
              <a:t>Investigación CAIRI</a:t>
            </a:r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/>
              <a:t>EGEL</a:t>
            </a:r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/>
              <a:t>Bolsa de trabajo</a:t>
            </a:r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 smtClean="0"/>
              <a:t>Internalización </a:t>
            </a:r>
            <a:r>
              <a:rPr lang="es-MX" sz="2200" dirty="0"/>
              <a:t>y Modelos de NN.UU.</a:t>
            </a:r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/>
              <a:t>Logros de </a:t>
            </a:r>
            <a:r>
              <a:rPr lang="es-MX" sz="2200" dirty="0" smtClean="0"/>
              <a:t>alumnos y egresados</a:t>
            </a:r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 smtClean="0"/>
              <a:t>Varios</a:t>
            </a:r>
            <a:endParaRPr lang="es-MX" sz="2200" dirty="0"/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/>
              <a:t>Anuncios de la Sociedad de Alumnos</a:t>
            </a:r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r>
              <a:rPr lang="es-MX" sz="2200" dirty="0"/>
              <a:t>ASUA</a:t>
            </a:r>
          </a:p>
        </p:txBody>
      </p:sp>
    </p:spTree>
    <p:extLst>
      <p:ext uri="{BB962C8B-B14F-4D97-AF65-F5344CB8AC3E}">
        <p14:creationId xmlns:p14="http://schemas.microsoft.com/office/powerpoint/2010/main" val="308569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1" y="0"/>
            <a:ext cx="8229600" cy="695325"/>
          </a:xfrm>
        </p:spPr>
        <p:txBody>
          <a:bodyPr/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Internacionalización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6BD74-AF93-428C-998C-915841396E20}"/>
              </a:ext>
            </a:extLst>
          </p:cNvPr>
          <p:cNvSpPr/>
          <p:nvPr/>
        </p:nvSpPr>
        <p:spPr>
          <a:xfrm>
            <a:off x="361949" y="695325"/>
            <a:ext cx="76676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200" dirty="0"/>
              <a:t>Se celebró el 4° simposio sobre América del Norte, Puebla, 5-7 octubre, junto con la Universidad de Calgary y la Universidad Estatal de Arizona (ASU). Responsables: </a:t>
            </a:r>
            <a:r>
              <a:rPr lang="es-MX" sz="2200" b="1" dirty="0"/>
              <a:t>Mtro. Carlos Camacho </a:t>
            </a:r>
            <a:r>
              <a:rPr lang="es-MX" sz="2200" dirty="0"/>
              <a:t>y </a:t>
            </a:r>
            <a:r>
              <a:rPr lang="es-MX" sz="2200" b="1" dirty="0"/>
              <a:t>Dra. Jessica De Alba</a:t>
            </a:r>
            <a:r>
              <a:rPr lang="es-MX" sz="2200" dirty="0"/>
              <a:t>.</a:t>
            </a:r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22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200" dirty="0"/>
              <a:t>Intercambios: Reuniones informativas en marzo (revisar los carteles). Revisar nuevos convenios y requisitos en la página de la Universidad. Responsable: Dra. Jessica De Alba Ulloa (norte); Mtra. Patricia Ruiz (sur).</a:t>
            </a:r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22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1492D58-80F0-40D3-A3E6-6D4C7047D86F}"/>
              </a:ext>
            </a:extLst>
          </p:cNvPr>
          <p:cNvSpPr txBox="1">
            <a:spLocks/>
          </p:cNvSpPr>
          <p:nvPr/>
        </p:nvSpPr>
        <p:spPr>
          <a:xfrm>
            <a:off x="347661" y="4171950"/>
            <a:ext cx="8229600" cy="695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15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Modelos Naciones Unidas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88931-C94C-46F1-9532-768655BE5DAF}"/>
              </a:ext>
            </a:extLst>
          </p:cNvPr>
          <p:cNvSpPr/>
          <p:nvPr/>
        </p:nvSpPr>
        <p:spPr>
          <a:xfrm>
            <a:off x="361949" y="4867275"/>
            <a:ext cx="84343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s-MX" sz="2200" dirty="0"/>
              <a:t>La Delegación de la FEG sigue activa y asiste a los diferentes modelos de NN.UU. 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s-MX" sz="2200" dirty="0"/>
              <a:t>Organización del 2° Modelo de NN.UU. de la FEG (norte), 15-17 marzo. Informes: Secretaria General, Paola Ruiz.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705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700" b="1" dirty="0">
                <a:solidFill>
                  <a:schemeClr val="accent6">
                    <a:lumMod val="75000"/>
                  </a:schemeClr>
                </a:solidFill>
              </a:rPr>
              <a:t>Logros de </a:t>
            </a:r>
            <a:r>
              <a:rPr lang="es-MX" sz="2700" b="1" dirty="0" smtClean="0">
                <a:solidFill>
                  <a:schemeClr val="accent6">
                    <a:lumMod val="75000"/>
                  </a:schemeClr>
                </a:solidFill>
              </a:rPr>
              <a:t>alumnos y egresados</a:t>
            </a:r>
            <a:endParaRPr lang="es-MX" sz="2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DD36-B8F3-4CBF-BA32-34BBFBE0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Mtra. María Andrea Mendizábal Nava y el Mtro. Juan Antonio Bazán Martínez, obtuvieron el grado de maestría en la London </a:t>
            </a:r>
            <a:r>
              <a:rPr lang="es-MX" dirty="0" err="1" smtClean="0"/>
              <a:t>School</a:t>
            </a:r>
            <a:r>
              <a:rPr lang="es-MX" dirty="0" smtClean="0"/>
              <a:t> of </a:t>
            </a:r>
            <a:r>
              <a:rPr lang="es-MX" dirty="0" err="1" smtClean="0"/>
              <a:t>Economics</a:t>
            </a:r>
            <a:r>
              <a:rPr lang="es-MX" dirty="0" smtClean="0"/>
              <a:t>. 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Creciente número de egresados que trabajan en el ámbito de las Relaciones Internacionales.</a:t>
            </a:r>
          </a:p>
          <a:p>
            <a:pPr algn="just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026739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700" b="1" dirty="0" smtClean="0">
                <a:solidFill>
                  <a:schemeClr val="accent6">
                    <a:lumMod val="75000"/>
                  </a:schemeClr>
                </a:solidFill>
              </a:rPr>
              <a:t>Varios</a:t>
            </a:r>
            <a:endParaRPr lang="es-MX" sz="2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859809" y="1417638"/>
            <a:ext cx="7465325" cy="4655616"/>
          </a:xfrm>
        </p:spPr>
        <p:txBody>
          <a:bodyPr>
            <a:normAutofit/>
          </a:bodyPr>
          <a:lstStyle/>
          <a:p>
            <a:pPr algn="just"/>
            <a:r>
              <a:rPr lang="es-MX" sz="2800" dirty="0" smtClean="0"/>
              <a:t>La materia de Historia Diplomática de México 1 es semipresencial y no volverá a ofertarse, por lo que deberán inscribirla quienes la tengan pendiente. </a:t>
            </a:r>
            <a:endParaRPr lang="es-MX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8198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700" b="1" dirty="0"/>
              <a:t>	</a:t>
            </a:r>
            <a:r>
              <a:rPr lang="es-MX" sz="2700" b="1" dirty="0">
                <a:solidFill>
                  <a:schemeClr val="accent6">
                    <a:lumMod val="75000"/>
                  </a:schemeClr>
                </a:solidFill>
              </a:rPr>
              <a:t>Comentarios y dudas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23</a:t>
            </a:fld>
            <a:endParaRPr lang="es-ES_tradnl"/>
          </a:p>
        </p:txBody>
      </p:sp>
      <p:pic>
        <p:nvPicPr>
          <p:cNvPr id="4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23" y="1882808"/>
            <a:ext cx="5333682" cy="3504440"/>
          </a:xfrm>
        </p:spPr>
      </p:pic>
    </p:spTree>
    <p:extLst>
      <p:ext uri="{BB962C8B-B14F-4D97-AF65-F5344CB8AC3E}">
        <p14:creationId xmlns:p14="http://schemas.microsoft.com/office/powerpoint/2010/main" val="1885753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s-MX" sz="2700" b="1" dirty="0">
                <a:solidFill>
                  <a:schemeClr val="accent6">
                    <a:lumMod val="75000"/>
                  </a:schemeClr>
                </a:solidFill>
              </a:rPr>
              <a:t>Anuncios  de la Sociedad de Alumnos</a:t>
            </a:r>
          </a:p>
        </p:txBody>
      </p:sp>
    </p:spTree>
    <p:extLst>
      <p:ext uri="{BB962C8B-B14F-4D97-AF65-F5344CB8AC3E}">
        <p14:creationId xmlns:p14="http://schemas.microsoft.com/office/powerpoint/2010/main" val="378408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700" b="1" dirty="0">
                <a:solidFill>
                  <a:schemeClr val="accent6">
                    <a:lumMod val="75000"/>
                  </a:schemeClr>
                </a:solidFill>
              </a:rPr>
              <a:t>ASUA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84759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97624" y="512869"/>
            <a:ext cx="468901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Gracias</a:t>
            </a:r>
            <a:b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</a:t>
            </a:r>
            <a: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Merci</a:t>
            </a:r>
            <a: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Gratzie</a:t>
            </a:r>
            <a: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Danke</a:t>
            </a:r>
            <a: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ko-KR" alt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감사</a:t>
            </a:r>
            <a: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zh-CN" alt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谢谢</a:t>
            </a:r>
            <a:endParaRPr lang="es-E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46" y="4037179"/>
            <a:ext cx="2156944" cy="17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15153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chemeClr val="accent6">
                    <a:lumMod val="75000"/>
                  </a:schemeClr>
                </a:solidFill>
              </a:rPr>
              <a:t>	Bienvenida</a:t>
            </a:r>
          </a:p>
        </p:txBody>
      </p:sp>
      <p:sp>
        <p:nvSpPr>
          <p:cNvPr id="6" name="8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s-MX" sz="2800" b="1" dirty="0"/>
              <a:t>	</a:t>
            </a:r>
          </a:p>
          <a:p>
            <a:pPr lvl="0" algn="ctr">
              <a:buNone/>
            </a:pPr>
            <a:endParaRPr lang="es-MX" sz="2800" b="1" dirty="0"/>
          </a:p>
          <a:p>
            <a:pPr lvl="0" algn="ctr">
              <a:buNone/>
            </a:pPr>
            <a:r>
              <a:rPr lang="es-MX" sz="2800" b="1" dirty="0"/>
              <a:t>Mtro. Carlos Camacho Gaos</a:t>
            </a:r>
            <a:endParaRPr lang="es-MX" dirty="0"/>
          </a:p>
          <a:p>
            <a:pPr lvl="0" algn="ctr">
              <a:buNone/>
            </a:pPr>
            <a:r>
              <a:rPr lang="es-MX" sz="2800" b="1" dirty="0"/>
              <a:t>	Director</a:t>
            </a:r>
          </a:p>
          <a:p>
            <a:pPr lvl="0" algn="ctr">
              <a:buNone/>
            </a:pPr>
            <a:endParaRPr lang="es-MX" sz="2800" b="1" dirty="0"/>
          </a:p>
          <a:p>
            <a:pPr lvl="0" algn="ctr">
              <a:spcBef>
                <a:spcPts val="0"/>
              </a:spcBef>
              <a:buNone/>
            </a:pPr>
            <a:r>
              <a:rPr lang="es-MX" sz="2800" b="1" dirty="0"/>
              <a:t>	Facultad de Estudios </a:t>
            </a:r>
          </a:p>
          <a:p>
            <a:pPr lvl="0" algn="ctr">
              <a:spcBef>
                <a:spcPts val="0"/>
              </a:spcBef>
              <a:buNone/>
            </a:pPr>
            <a:r>
              <a:rPr lang="es-MX" sz="2800" b="1" dirty="0"/>
              <a:t>Globales</a:t>
            </a:r>
          </a:p>
        </p:txBody>
      </p:sp>
    </p:spTree>
    <p:extLst>
      <p:ext uri="{BB962C8B-B14F-4D97-AF65-F5344CB8AC3E}">
        <p14:creationId xmlns:p14="http://schemas.microsoft.com/office/powerpoint/2010/main" val="41720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Coordinación Académica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1692" y="128071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2000" b="1" dirty="0">
              <a:solidFill>
                <a:prstClr val="black"/>
              </a:solidFill>
            </a:endParaRPr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>
                <a:solidFill>
                  <a:prstClr val="black"/>
                </a:solidFill>
              </a:rPr>
              <a:t>Mtro. Juan </a:t>
            </a:r>
            <a:r>
              <a:rPr lang="es-MX" sz="2000" b="1" dirty="0" err="1">
                <a:solidFill>
                  <a:prstClr val="black"/>
                </a:solidFill>
              </a:rPr>
              <a:t>Arellanes</a:t>
            </a:r>
            <a:r>
              <a:rPr lang="es-MX" sz="2000" b="1" dirty="0">
                <a:solidFill>
                  <a:prstClr val="black"/>
                </a:solidFill>
              </a:rPr>
              <a:t> </a:t>
            </a:r>
            <a:r>
              <a:rPr lang="es-MX" sz="2000" b="1" dirty="0" err="1">
                <a:solidFill>
                  <a:prstClr val="black"/>
                </a:solidFill>
              </a:rPr>
              <a:t>Arellanes</a:t>
            </a:r>
            <a:r>
              <a:rPr lang="es-MX" sz="2000" b="1" dirty="0">
                <a:solidFill>
                  <a:prstClr val="black"/>
                </a:solidFill>
              </a:rPr>
              <a:t>. </a:t>
            </a:r>
            <a:r>
              <a:rPr lang="es-MX" sz="2000" dirty="0">
                <a:solidFill>
                  <a:prstClr val="black"/>
                </a:solidFill>
              </a:rPr>
              <a:t>Estudios Regionales</a:t>
            </a:r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 smtClean="0"/>
              <a:t>Mtra</a:t>
            </a:r>
            <a:r>
              <a:rPr lang="es-MX" sz="2000" b="1" dirty="0"/>
              <a:t>. Almendra Ortiz de Zárate. </a:t>
            </a:r>
            <a:r>
              <a:rPr lang="es-MX" sz="2000" dirty="0" smtClean="0"/>
              <a:t>Estudios Históricos</a:t>
            </a:r>
            <a:endParaRPr lang="es-MX" sz="2000" dirty="0"/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 smtClean="0"/>
              <a:t>Mtra</a:t>
            </a:r>
            <a:r>
              <a:rPr lang="es-MX" sz="2000" b="1" dirty="0"/>
              <a:t>. Almendra Ortiz de Zárate. </a:t>
            </a:r>
            <a:r>
              <a:rPr lang="es-MX" sz="2000" dirty="0"/>
              <a:t>Teórico-Metodológica </a:t>
            </a:r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Mtra. Catherine </a:t>
            </a:r>
            <a:r>
              <a:rPr lang="es-MX" sz="2000" b="1" dirty="0" err="1"/>
              <a:t>Prati</a:t>
            </a:r>
            <a:r>
              <a:rPr lang="es-MX" sz="2000" b="1" dirty="0"/>
              <a:t> </a:t>
            </a:r>
            <a:r>
              <a:rPr lang="es-MX" sz="2000" b="1" dirty="0" err="1"/>
              <a:t>Rousselet</a:t>
            </a:r>
            <a:r>
              <a:rPr lang="es-MX" sz="2000" b="1" dirty="0"/>
              <a:t>. </a:t>
            </a:r>
            <a:r>
              <a:rPr lang="es-MX" sz="2000" dirty="0"/>
              <a:t>Jurídicas</a:t>
            </a: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>
                <a:solidFill>
                  <a:prstClr val="black"/>
                </a:solidFill>
              </a:rPr>
              <a:t>Mtra. Patricia Eugenia Ruiz Ortega. </a:t>
            </a:r>
            <a:r>
              <a:rPr lang="es-MX" sz="2000" dirty="0" smtClean="0">
                <a:solidFill>
                  <a:prstClr val="black"/>
                </a:solidFill>
              </a:rPr>
              <a:t>Estudios</a:t>
            </a:r>
            <a:r>
              <a:rPr lang="es-MX" sz="2000" b="1" dirty="0" smtClean="0">
                <a:solidFill>
                  <a:prstClr val="black"/>
                </a:solidFill>
              </a:rPr>
              <a:t> </a:t>
            </a:r>
            <a:r>
              <a:rPr lang="es-MX" sz="2000" dirty="0" smtClean="0">
                <a:solidFill>
                  <a:prstClr val="black"/>
                </a:solidFill>
              </a:rPr>
              <a:t>Sociales</a:t>
            </a:r>
            <a:endParaRPr lang="es-MX" sz="2000" b="1" dirty="0">
              <a:solidFill>
                <a:prstClr val="black"/>
              </a:solidFill>
            </a:endParaRP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>
                <a:solidFill>
                  <a:prstClr val="black"/>
                </a:solidFill>
              </a:rPr>
              <a:t>Mtra. </a:t>
            </a:r>
            <a:r>
              <a:rPr lang="es-MX" sz="2000" b="1" dirty="0" err="1">
                <a:solidFill>
                  <a:prstClr val="black"/>
                </a:solidFill>
              </a:rPr>
              <a:t>Yoanna</a:t>
            </a:r>
            <a:r>
              <a:rPr lang="es-MX" sz="2000" b="1" dirty="0">
                <a:solidFill>
                  <a:prstClr val="black"/>
                </a:solidFill>
              </a:rPr>
              <a:t> </a:t>
            </a:r>
            <a:r>
              <a:rPr lang="es-MX" sz="2000" b="1" dirty="0" err="1">
                <a:solidFill>
                  <a:prstClr val="black"/>
                </a:solidFill>
              </a:rPr>
              <a:t>Shubich</a:t>
            </a:r>
            <a:r>
              <a:rPr lang="es-MX" sz="2000" b="1" dirty="0">
                <a:solidFill>
                  <a:prstClr val="black"/>
                </a:solidFill>
              </a:rPr>
              <a:t> Green. </a:t>
            </a:r>
            <a:r>
              <a:rPr lang="es-MX" sz="2000" dirty="0">
                <a:solidFill>
                  <a:prstClr val="black"/>
                </a:solidFill>
              </a:rPr>
              <a:t>Política Internacional</a:t>
            </a: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Mtro. Gerardo Trujano Velásquez. </a:t>
            </a:r>
            <a:r>
              <a:rPr lang="es-MX" sz="2000" dirty="0"/>
              <a:t>Economía</a:t>
            </a: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2000" b="1" dirty="0"/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Mtra. Catherine </a:t>
            </a:r>
            <a:r>
              <a:rPr lang="es-MX" sz="2000" b="1" dirty="0" err="1"/>
              <a:t>Prati</a:t>
            </a:r>
            <a:r>
              <a:rPr lang="es-MX" sz="2000" b="1" dirty="0"/>
              <a:t> </a:t>
            </a:r>
            <a:r>
              <a:rPr lang="es-MX" sz="2000" b="1" dirty="0" err="1"/>
              <a:t>Rousselet</a:t>
            </a:r>
            <a:r>
              <a:rPr lang="es-MX" sz="2000" b="1" dirty="0"/>
              <a:t>. </a:t>
            </a:r>
            <a:r>
              <a:rPr lang="es-MX" sz="2000" dirty="0"/>
              <a:t>Coordinadora de Posgrado y Educación Continua</a:t>
            </a: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2000" b="1" dirty="0"/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Dra. Jessica De Alba Ulloa. </a:t>
            </a:r>
            <a:r>
              <a:rPr lang="es-MX" sz="2000" dirty="0"/>
              <a:t>Investigadora SNI 1. </a:t>
            </a:r>
            <a:endParaRPr lang="es-MX" sz="2000" dirty="0" smtClean="0"/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2000" dirty="0"/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Mtra. Ana Lourdes Álvarez </a:t>
            </a:r>
            <a:r>
              <a:rPr lang="es-MX" sz="2000" b="1" dirty="0" err="1"/>
              <a:t>Polledo</a:t>
            </a:r>
            <a:r>
              <a:rPr lang="es-MX" sz="2000" b="1" dirty="0"/>
              <a:t>. </a:t>
            </a:r>
            <a:r>
              <a:rPr lang="es-MX" sz="2000" dirty="0"/>
              <a:t>Coordinadora </a:t>
            </a:r>
            <a:r>
              <a:rPr lang="es-MX" sz="2000" dirty="0" smtClean="0"/>
              <a:t>administrativa</a:t>
            </a: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2000" dirty="0"/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Mtra. Mariana González Araujo. </a:t>
            </a:r>
            <a:r>
              <a:rPr lang="es-MX" sz="2000" dirty="0"/>
              <a:t>Coordinadora administrativa de Posgrado y Educación Continua</a:t>
            </a:r>
          </a:p>
        </p:txBody>
      </p:sp>
    </p:spTree>
    <p:extLst>
      <p:ext uri="{BB962C8B-B14F-4D97-AF65-F5344CB8AC3E}">
        <p14:creationId xmlns:p14="http://schemas.microsoft.com/office/powerpoint/2010/main" val="117404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	Cátedras Especiales y de Vinculación</a:t>
            </a:r>
          </a:p>
        </p:txBody>
      </p:sp>
      <p:sp>
        <p:nvSpPr>
          <p:cNvPr id="10" name="8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sz="2300" b="1" dirty="0"/>
              <a:t>Cátedra A.G. Leventis – Anáhuac en estudios de Chipre</a:t>
            </a:r>
          </a:p>
          <a:p>
            <a:pPr algn="just">
              <a:buFont typeface="Arial" pitchFamily="34" charset="0"/>
              <a:buChar char="•"/>
            </a:pPr>
            <a:r>
              <a:rPr lang="es-MX" sz="2300" dirty="0"/>
              <a:t>Prácticas profesionales en la Embajada de Chipre </a:t>
            </a:r>
          </a:p>
          <a:p>
            <a:pPr algn="just">
              <a:buFont typeface="Arial" pitchFamily="34" charset="0"/>
              <a:buChar char="•"/>
            </a:pPr>
            <a:r>
              <a:rPr lang="es-MX" sz="2300" dirty="0"/>
              <a:t>Pláticas sobre Chipre en diversos foros</a:t>
            </a:r>
          </a:p>
          <a:p>
            <a:pPr algn="just">
              <a:buFont typeface="Arial" pitchFamily="34" charset="0"/>
              <a:buChar char="•"/>
            </a:pPr>
            <a:r>
              <a:rPr lang="es-MX" sz="2300" dirty="0"/>
              <a:t>Titular: Dra. Yael Siman</a:t>
            </a:r>
          </a:p>
          <a:p>
            <a:pPr algn="just">
              <a:buFont typeface="Arial" pitchFamily="34" charset="0"/>
              <a:buChar char="•"/>
            </a:pPr>
            <a:endParaRPr lang="es-MX" sz="2300" dirty="0"/>
          </a:p>
          <a:p>
            <a:pPr marL="0" indent="0" algn="just">
              <a:buNone/>
            </a:pPr>
            <a:r>
              <a:rPr lang="es-MX" sz="2300" b="1" dirty="0"/>
              <a:t>Cátedra BP – Anáhuac en Estudios Estratégicos</a:t>
            </a:r>
          </a:p>
          <a:p>
            <a:pPr algn="just"/>
            <a:r>
              <a:rPr lang="es-MX" sz="2300" dirty="0"/>
              <a:t>Investigación y difusión en temas de Energía e Industria del Petróleo</a:t>
            </a:r>
          </a:p>
          <a:p>
            <a:pPr algn="just"/>
            <a:r>
              <a:rPr lang="es-MX" sz="2300" dirty="0"/>
              <a:t>Titular: Mtro. Santiago Fernández Sordo</a:t>
            </a:r>
          </a:p>
          <a:p>
            <a:pPr algn="just"/>
            <a:endParaRPr lang="es-MX" sz="2300" dirty="0"/>
          </a:p>
          <a:p>
            <a:pPr marL="0" indent="0" algn="just">
              <a:buNone/>
            </a:pPr>
            <a:r>
              <a:rPr lang="es-MX" sz="2300" b="1" dirty="0"/>
              <a:t>Cátedra de Vinculación </a:t>
            </a:r>
            <a:r>
              <a:rPr lang="es-MX" sz="2300" b="1" dirty="0" err="1"/>
              <a:t>ProMéxico</a:t>
            </a:r>
            <a:endParaRPr lang="es-MX" sz="2300" b="1" dirty="0"/>
          </a:p>
          <a:p>
            <a:pPr algn="just">
              <a:buFont typeface="Arial" pitchFamily="34" charset="0"/>
              <a:buChar char="•"/>
            </a:pPr>
            <a:r>
              <a:rPr lang="es-MX" sz="2300" dirty="0"/>
              <a:t>Titular: Dra. Jessica De Alba Ulloa</a:t>
            </a:r>
          </a:p>
          <a:p>
            <a:pPr marL="0" indent="0" algn="just">
              <a:buNone/>
            </a:pPr>
            <a:endParaRPr lang="es-MX" sz="2300" dirty="0"/>
          </a:p>
          <a:p>
            <a:pPr marL="0" indent="0" algn="just">
              <a:buNone/>
            </a:pPr>
            <a:r>
              <a:rPr lang="es-MX" sz="2300" b="1" dirty="0"/>
              <a:t>Cátedra American </a:t>
            </a:r>
            <a:r>
              <a:rPr lang="es-MX" sz="2300" b="1" dirty="0" err="1"/>
              <a:t>Chamber</a:t>
            </a:r>
            <a:r>
              <a:rPr lang="es-MX" sz="2300" b="1" dirty="0"/>
              <a:t> of Commerce</a:t>
            </a:r>
          </a:p>
          <a:p>
            <a:pPr algn="just"/>
            <a:r>
              <a:rPr lang="es-MX" sz="2300" dirty="0"/>
              <a:t>Titular: Mtra. Almendra Ortiz de Zárate</a:t>
            </a:r>
          </a:p>
          <a:p>
            <a:pPr algn="just"/>
            <a:r>
              <a:rPr lang="es-MX" sz="2300" dirty="0"/>
              <a:t>Prácticas profesionales, actividades académicas.</a:t>
            </a:r>
          </a:p>
          <a:p>
            <a:pPr algn="just"/>
            <a:endParaRPr lang="es-MX" sz="2400" dirty="0"/>
          </a:p>
          <a:p>
            <a:pPr algn="just">
              <a:buFont typeface="Arial" pitchFamily="34" charset="0"/>
              <a:buChar char="•"/>
            </a:pPr>
            <a:endParaRPr lang="es-MX" sz="2400" b="1" dirty="0"/>
          </a:p>
          <a:p>
            <a:pPr algn="just">
              <a:buFont typeface="Arial" pitchFamily="34" charset="0"/>
              <a:buChar char="•"/>
            </a:pPr>
            <a:endParaRPr lang="es-MX" sz="2400" b="1" dirty="0"/>
          </a:p>
          <a:p>
            <a:pPr algn="just">
              <a:buFont typeface="Arial" pitchFamily="34" charset="0"/>
              <a:buChar char="•"/>
            </a:pPr>
            <a:endParaRPr lang="es-MX" sz="2400" dirty="0"/>
          </a:p>
          <a:p>
            <a:pPr marL="0" indent="0" algn="just">
              <a:buNone/>
            </a:pPr>
            <a:endParaRPr lang="es-MX" sz="2400" dirty="0"/>
          </a:p>
          <a:p>
            <a:pPr algn="just">
              <a:buFont typeface="Arial" pitchFamily="34" charset="0"/>
              <a:buChar char="•"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468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Eventos de la Facultad Campus Norte</a:t>
            </a:r>
          </a:p>
        </p:txBody>
      </p:sp>
      <p:sp>
        <p:nvSpPr>
          <p:cNvPr id="6" name="8 Marcador de contenido"/>
          <p:cNvSpPr>
            <a:spLocks noGrp="1"/>
          </p:cNvSpPr>
          <p:nvPr>
            <p:ph idx="1"/>
          </p:nvPr>
        </p:nvSpPr>
        <p:spPr>
          <a:xfrm>
            <a:off x="457200" y="1590805"/>
            <a:ext cx="8229600" cy="4020856"/>
          </a:xfrm>
        </p:spPr>
        <p:txBody>
          <a:bodyPr>
            <a:normAutofit fontScale="70000" lnSpcReduction="20000"/>
          </a:bodyPr>
          <a:lstStyle/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FIA I. Cátedra Leventis. </a:t>
            </a:r>
            <a:r>
              <a:rPr lang="es-MX" sz="2400" dirty="0" smtClean="0"/>
              <a:t>Sobrevivencia en el Holocausto: Una historia de Refugio en Chipre. 30 de enero, 13:00-14:30 </a:t>
            </a:r>
            <a:r>
              <a:rPr lang="es-MX" sz="2400" dirty="0" err="1" smtClean="0"/>
              <a:t>hrs</a:t>
            </a:r>
            <a:r>
              <a:rPr lang="es-MX" sz="2400" dirty="0" smtClean="0"/>
              <a:t>. Auditorio FEG</a:t>
            </a:r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Cátedra </a:t>
            </a:r>
            <a:r>
              <a:rPr lang="es-MX" sz="2400" b="1" dirty="0"/>
              <a:t>Prima: </a:t>
            </a:r>
            <a:r>
              <a:rPr lang="es-MX" sz="2400" dirty="0"/>
              <a:t>Dra. Natalia Saltalamacchia, 31 de </a:t>
            </a:r>
            <a:r>
              <a:rPr lang="es-MX" sz="2400" dirty="0" smtClean="0"/>
              <a:t>enero, Auditorio Rectoría.</a:t>
            </a:r>
            <a:endParaRPr lang="es-MX" sz="2400" dirty="0"/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FIA II. Embajadora de Noruega. Conferencia sobre energía. </a:t>
            </a:r>
            <a:r>
              <a:rPr lang="es-MX" sz="2400" dirty="0" smtClean="0"/>
              <a:t>7 de febrero</a:t>
            </a:r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FIA III. </a:t>
            </a:r>
            <a:r>
              <a:rPr lang="es-MX" sz="2400" dirty="0"/>
              <a:t>Presentación de </a:t>
            </a:r>
            <a:r>
              <a:rPr lang="es-MX" sz="2400" dirty="0" smtClean="0"/>
              <a:t>libro. Por confirmar.</a:t>
            </a:r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FIA V. </a:t>
            </a:r>
            <a:r>
              <a:rPr lang="es-MX" sz="2400" dirty="0"/>
              <a:t>Política exterior, partidos políticos, fecha tentativa: 3 de abril </a:t>
            </a:r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Medalla </a:t>
            </a:r>
            <a:r>
              <a:rPr lang="es-MX" sz="2400" b="1" dirty="0"/>
              <a:t>de Liderazgo Anáhuac. </a:t>
            </a:r>
            <a:r>
              <a:rPr lang="es-MX" sz="2400" dirty="0"/>
              <a:t>Por confirmar (Semana Anáhuac</a:t>
            </a:r>
            <a:r>
              <a:rPr lang="es-MX" sz="2400" dirty="0" smtClean="0"/>
              <a:t>).</a:t>
            </a:r>
            <a:endParaRPr lang="es-MX" sz="2400" dirty="0"/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/>
              <a:t>Medalla Anáhuac en Relaciones Internacionales</a:t>
            </a:r>
            <a:r>
              <a:rPr lang="es-MX" sz="2400" dirty="0"/>
              <a:t>. Por </a:t>
            </a:r>
            <a:r>
              <a:rPr lang="es-MX" sz="2400" dirty="0" smtClean="0"/>
              <a:t>definir.</a:t>
            </a:r>
            <a:endParaRPr lang="es-MX" sz="2400" dirty="0"/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/>
              <a:t>Modelo de Naciones Unidas. </a:t>
            </a:r>
            <a:r>
              <a:rPr lang="es-MX" sz="2400" dirty="0"/>
              <a:t>15-17 de marzo</a:t>
            </a:r>
            <a:endParaRPr lang="es-MX" sz="1500" dirty="0"/>
          </a:p>
          <a:p>
            <a:pPr marL="685800" lvl="2" algn="just"/>
            <a:endParaRPr lang="es-MX" sz="2000" dirty="0"/>
          </a:p>
          <a:p>
            <a:pPr marL="285750" lvl="1"/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62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/>
              <a:t>	</a:t>
            </a:r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Eventos Campus Sur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2356-BCC6-4314-8A6B-55BD705D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b="1" dirty="0"/>
              <a:t>Encuentro de la Comunidad:</a:t>
            </a:r>
          </a:p>
          <a:p>
            <a:pPr marL="80010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dirty="0"/>
              <a:t>Martes 16 de enero, 16:00 </a:t>
            </a:r>
            <a:r>
              <a:rPr lang="es-MX" dirty="0" err="1"/>
              <a:t>hrs</a:t>
            </a:r>
            <a:r>
              <a:rPr lang="es-MX" dirty="0"/>
              <a:t>. Lugar: </a:t>
            </a:r>
            <a:r>
              <a:rPr lang="es-MX" i="1" dirty="0"/>
              <a:t>Por confirmar.</a:t>
            </a:r>
          </a:p>
          <a:p>
            <a:pPr marL="742950" lvl="2" indent="-28575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s-MX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b="1" dirty="0"/>
              <a:t>FIA I. Presentación del libro: </a:t>
            </a:r>
            <a:r>
              <a:rPr lang="es-MX" sz="1800" b="1" dirty="0" err="1" smtClean="0"/>
              <a:t>Holloway</a:t>
            </a:r>
            <a:r>
              <a:rPr lang="es-MX" sz="1800" b="1" dirty="0" smtClean="0"/>
              <a:t>, J. </a:t>
            </a:r>
            <a:r>
              <a:rPr lang="es-MX" sz="1800" b="1" i="1" dirty="0" smtClean="0"/>
              <a:t>Tomar </a:t>
            </a:r>
            <a:r>
              <a:rPr lang="es-MX" sz="1800" b="1" i="1" dirty="0"/>
              <a:t>el Poder sin cambiar el mundo</a:t>
            </a:r>
          </a:p>
          <a:p>
            <a:pPr marL="74295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dirty="0"/>
              <a:t>Martes 13 de marzo, 16:00 </a:t>
            </a:r>
            <a:r>
              <a:rPr lang="es-MX" dirty="0" err="1"/>
              <a:t>hrs</a:t>
            </a:r>
            <a:r>
              <a:rPr lang="es-MX" dirty="0"/>
              <a:t>. Lugar: </a:t>
            </a:r>
            <a:r>
              <a:rPr lang="es-MX" i="1" dirty="0"/>
              <a:t>Por confirmar.</a:t>
            </a:r>
            <a:br>
              <a:rPr lang="es-MX" i="1" dirty="0"/>
            </a:br>
            <a:endParaRPr lang="es-MX" i="1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b="1" dirty="0"/>
              <a:t>Semana Anáhuac: Conversatorio sobre el Día Internacional de la Mujer</a:t>
            </a:r>
          </a:p>
          <a:p>
            <a:pPr marL="74295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dirty="0"/>
              <a:t>Jueves 15 de marzo</a:t>
            </a:r>
            <a:endParaRPr lang="es-MX" i="1" dirty="0"/>
          </a:p>
          <a:p>
            <a:pPr marL="74295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s-MX" i="1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900" b="1" dirty="0" smtClean="0"/>
              <a:t>FIA II. </a:t>
            </a:r>
            <a:r>
              <a:rPr lang="es-MX" sz="1900" b="1" dirty="0" err="1" smtClean="0"/>
              <a:t>Conferecia</a:t>
            </a:r>
            <a:r>
              <a:rPr lang="es-MX" sz="1900" b="1" dirty="0" smtClean="0"/>
              <a:t> </a:t>
            </a:r>
            <a:r>
              <a:rPr lang="es-MX" sz="1900" b="1" dirty="0" err="1" smtClean="0"/>
              <a:t>Srio</a:t>
            </a:r>
            <a:r>
              <a:rPr lang="es-MX" sz="1900" b="1" dirty="0" smtClean="0"/>
              <a:t>. Pedro </a:t>
            </a:r>
            <a:r>
              <a:rPr lang="es-MX" sz="1900" b="1" dirty="0" err="1" smtClean="0"/>
              <a:t>Joaqúín</a:t>
            </a:r>
            <a:r>
              <a:rPr lang="es-MX" sz="1900" b="1" dirty="0" smtClean="0"/>
              <a:t> </a:t>
            </a:r>
            <a:r>
              <a:rPr lang="es-MX" sz="1900" b="1" dirty="0" err="1" smtClean="0"/>
              <a:t>Coldwell</a:t>
            </a:r>
            <a:r>
              <a:rPr lang="es-MX" sz="1900" b="1" dirty="0" smtClean="0"/>
              <a:t>. </a:t>
            </a:r>
            <a:r>
              <a:rPr lang="es-MX" sz="1900" dirty="0" smtClean="0"/>
              <a:t>22 de marzo, 10:00 </a:t>
            </a:r>
            <a:r>
              <a:rPr lang="es-MX" sz="1900" dirty="0" err="1" smtClean="0"/>
              <a:t>hrs</a:t>
            </a:r>
            <a:r>
              <a:rPr lang="es-MX" sz="1900" dirty="0" smtClean="0"/>
              <a:t>.</a:t>
            </a:r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s-MX" sz="1900" b="1" dirty="0" smtClean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900" b="1" dirty="0" smtClean="0"/>
              <a:t>UASMUN </a:t>
            </a:r>
            <a:r>
              <a:rPr lang="es-MX" sz="1900" b="1" dirty="0"/>
              <a:t>2018: </a:t>
            </a:r>
            <a:r>
              <a:rPr lang="es-MX" sz="1900" dirty="0"/>
              <a:t>17 al 19 de abril, 08:00 – 18:00 </a:t>
            </a:r>
            <a:r>
              <a:rPr lang="es-MX" sz="1900" dirty="0" err="1"/>
              <a:t>hrs</a:t>
            </a:r>
            <a:r>
              <a:rPr lang="es-MX" sz="1900" dirty="0"/>
              <a:t>.</a:t>
            </a:r>
            <a:endParaRPr lang="es-MX" sz="1900" b="1" dirty="0"/>
          </a:p>
          <a:p>
            <a:pPr marL="400050" lvl="2" indent="0" algn="just">
              <a:buClr>
                <a:schemeClr val="accent6">
                  <a:lumMod val="75000"/>
                </a:schemeClr>
              </a:buClr>
              <a:buNone/>
            </a:pPr>
            <a:endParaRPr lang="es-MX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b="1" dirty="0"/>
              <a:t>FIA </a:t>
            </a:r>
            <a:r>
              <a:rPr lang="es-MX" sz="1800" b="1" dirty="0" smtClean="0"/>
              <a:t>III. </a:t>
            </a:r>
            <a:r>
              <a:rPr lang="es-MX" sz="1800" b="1" dirty="0"/>
              <a:t>La Geopolítica de Pakistán, su papel en el Comercio Internacional</a:t>
            </a:r>
          </a:p>
          <a:p>
            <a:pPr marL="74295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dirty="0"/>
              <a:t>Abril, 11:30 </a:t>
            </a:r>
            <a:r>
              <a:rPr lang="es-MX" dirty="0" err="1"/>
              <a:t>hrs</a:t>
            </a:r>
            <a:r>
              <a:rPr lang="es-MX" dirty="0"/>
              <a:t>. Lugar: </a:t>
            </a:r>
            <a:r>
              <a:rPr lang="es-MX" i="1" dirty="0"/>
              <a:t>Por confirmar.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700" b="1" dirty="0"/>
              <a:t>	</a:t>
            </a:r>
            <a:r>
              <a:rPr lang="es-MX" sz="2700" b="1" dirty="0">
                <a:solidFill>
                  <a:schemeClr val="accent6">
                    <a:lumMod val="75000"/>
                  </a:schemeClr>
                </a:solidFill>
              </a:rPr>
              <a:t>Normas de asistencia a eventos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682388" y="1555845"/>
            <a:ext cx="7109062" cy="409432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La asistencia a los eventos es obligatoria para todos los alumnos.</a:t>
            </a:r>
          </a:p>
          <a:p>
            <a:pPr marL="0" indent="0" algn="just">
              <a:buNone/>
            </a:pPr>
            <a:endParaRPr lang="es-MX" sz="800" dirty="0"/>
          </a:p>
          <a:p>
            <a:pPr algn="just"/>
            <a:r>
              <a:rPr lang="es-MX" dirty="0"/>
              <a:t>Los alumnos de la tarde únicamente están exentos de asistir a los eventos que se lleven a cabo en la mañana en caso de que trabajen, salvo el Encuentro de la Comunidad, la Cátedra Prima y la Medalla.</a:t>
            </a:r>
          </a:p>
          <a:p>
            <a:pPr algn="just"/>
            <a:endParaRPr lang="es-MX" sz="800" dirty="0"/>
          </a:p>
          <a:p>
            <a:pPr algn="just"/>
            <a:r>
              <a:rPr lang="es-MX" dirty="0"/>
              <a:t>En Campus Norte, el justificante laboral se debe entregar a la Mtra. Ana Lourdes Álvarez máximo 48 horas hábiles después del evento.</a:t>
            </a:r>
          </a:p>
          <a:p>
            <a:pPr algn="just"/>
            <a:endParaRPr lang="es-MX" dirty="0"/>
          </a:p>
          <a:p>
            <a:pPr algn="just"/>
            <a:endParaRPr lang="es-MX" sz="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88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/>
              <a:t>	</a:t>
            </a:r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Evaluaciones Colegiadas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800" dirty="0"/>
              <a:t>Homologación de contenidos.</a:t>
            </a:r>
          </a:p>
          <a:p>
            <a:pPr algn="just"/>
            <a:r>
              <a:rPr lang="es-MX" sz="2800" dirty="0"/>
              <a:t>Misma modalidad de evaluación final.</a:t>
            </a:r>
          </a:p>
          <a:p>
            <a:pPr algn="just"/>
            <a:r>
              <a:rPr lang="es-MX" sz="2800" dirty="0"/>
              <a:t>Mismo examen final con los mismos reactivos.</a:t>
            </a:r>
          </a:p>
          <a:p>
            <a:pPr algn="just"/>
            <a:r>
              <a:rPr lang="es-MX" sz="2800" dirty="0"/>
              <a:t>Si es trabajo final utiliza una rúbrica hecha en conjunto para calificar el trabajo final.</a:t>
            </a:r>
          </a:p>
          <a:p>
            <a:pPr algn="just"/>
            <a:endParaRPr lang="es-MX" sz="2800" dirty="0"/>
          </a:p>
          <a:p>
            <a:pPr algn="just"/>
            <a:r>
              <a:rPr lang="es-MX" sz="2800" b="1" u="sng" dirty="0"/>
              <a:t>Evaluaciones de medio término para todas las materias </a:t>
            </a:r>
            <a:r>
              <a:rPr lang="es-MX" sz="2800" b="1" u="sng" dirty="0" smtClean="0"/>
              <a:t>(3-10 de marzo).</a:t>
            </a:r>
            <a:endParaRPr lang="es-MX" sz="2800" b="1" u="sng" dirty="0"/>
          </a:p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1329780"/>
      </p:ext>
    </p:extLst>
  </p:cSld>
  <p:clrMapOvr>
    <a:masterClrMapping/>
  </p:clrMapOvr>
</p:sld>
</file>

<file path=ppt/theme/theme1.xml><?xml version="1.0" encoding="utf-8"?>
<a:theme xmlns:a="http://schemas.openxmlformats.org/drawingml/2006/main" name="Anáhuac Méxi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áhuac México" id="{66673DE1-9F35-4FDA-8DE5-432ABEA4E4D0}" vid="{1819D17B-6F9A-4E30-A4BD-DCB98BD057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Anáhuac México</Template>
  <TotalTime>1143</TotalTime>
  <Words>1446</Words>
  <Application>Microsoft Office PowerPoint</Application>
  <PresentationFormat>Presentación en pantalla (4:3)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맑은 고딕</vt:lpstr>
      <vt:lpstr>ＭＳ Ｐゴシック</vt:lpstr>
      <vt:lpstr>宋体</vt:lpstr>
      <vt:lpstr>Arial</vt:lpstr>
      <vt:lpstr>Arial Narrow</vt:lpstr>
      <vt:lpstr>Calibri</vt:lpstr>
      <vt:lpstr>Helvetica</vt:lpstr>
      <vt:lpstr>Helvetica Light</vt:lpstr>
      <vt:lpstr>Wingdings</vt:lpstr>
      <vt:lpstr>Anáhuac México</vt:lpstr>
      <vt:lpstr>Presentación de PowerPoint</vt:lpstr>
      <vt:lpstr> Orden del día</vt:lpstr>
      <vt:lpstr> Bienvenida</vt:lpstr>
      <vt:lpstr>Coordinación Académica</vt:lpstr>
      <vt:lpstr> Cátedras Especiales y de Vinculación</vt:lpstr>
      <vt:lpstr>Eventos de la Facultad Campus Norte</vt:lpstr>
      <vt:lpstr> Eventos Campus Sur</vt:lpstr>
      <vt:lpstr> Normas de asistencia a eventos</vt:lpstr>
      <vt:lpstr> Evaluaciones Colegiadas</vt:lpstr>
      <vt:lpstr> Investigación (logros 2017-60)</vt:lpstr>
      <vt:lpstr> Investigación (logros 2017-60)</vt:lpstr>
      <vt:lpstr>Examen General de Egreso de la Licenciatura</vt:lpstr>
      <vt:lpstr>Resultados EGEL 2017-60</vt:lpstr>
      <vt:lpstr>Resultados EGEL 2017-60</vt:lpstr>
      <vt:lpstr>Resultados EGEL 2017-60</vt:lpstr>
      <vt:lpstr>Resultados EGEL 2017-60</vt:lpstr>
      <vt:lpstr>Resultados EGEL 2017-60</vt:lpstr>
      <vt:lpstr> Bolsa de trabajo</vt:lpstr>
      <vt:lpstr> Bolsa de trabajo</vt:lpstr>
      <vt:lpstr>Internacionalización</vt:lpstr>
      <vt:lpstr>Logros de alumnos y egresados</vt:lpstr>
      <vt:lpstr>Varios</vt:lpstr>
      <vt:lpstr> Comentarios y dudas</vt:lpstr>
      <vt:lpstr>Anuncios  de la Sociedad de Alumnos</vt:lpstr>
      <vt:lpstr>ASUA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Ortiz de Zárate Almendra</dc:creator>
  <cp:lastModifiedBy>Ortiz de Zárate Almendra</cp:lastModifiedBy>
  <cp:revision>60</cp:revision>
  <dcterms:created xsi:type="dcterms:W3CDTF">2017-01-10T14:01:15Z</dcterms:created>
  <dcterms:modified xsi:type="dcterms:W3CDTF">2018-01-17T17:36:01Z</dcterms:modified>
</cp:coreProperties>
</file>