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56" r:id="rId4"/>
    <p:sldId id="258" r:id="rId5"/>
    <p:sldId id="257" r:id="rId6"/>
    <p:sldId id="259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2C9FE-0D7A-41CA-9E1E-6A8448308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45E436-C240-4598-8AF3-8C7C73D74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6EA97B-087D-4B69-810A-60ED03AF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DDA4-B022-4D13-A672-CC4D891E352D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799724-8782-497E-BBCB-DDC59414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ECE9C1-4A51-42AE-8FF8-F444D76D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0244-8459-4DF7-B8E1-6F7398974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325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41D20-4E20-4AC8-A6A0-C1EA9EF4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E5830B-615C-48D8-8848-B66AF8C64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A5F22E-3E7D-43AB-AE63-E73C04D6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DDA4-B022-4D13-A672-CC4D891E352D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A81EAE-0A9D-491C-9A0D-4F50F94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BEDC1-2A00-4D14-9E0F-E6E1AC21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0244-8459-4DF7-B8E1-6F7398974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730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8079E4-9E67-46CD-81C0-852D1628A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7852A7-01D8-4025-8D03-625943147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7EE35C-E5DF-4B7F-9565-B94B1783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DDA4-B022-4D13-A672-CC4D891E352D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388F48-3DB6-4ABD-8F8C-4CECC293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9999C2-DEC3-4E27-91A2-5F0058C5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0244-8459-4DF7-B8E1-6F7398974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831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DD676-B6C0-4E4D-A0B9-A228018C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46C90F-DC68-4624-8090-ABCF50FBD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9494BC-ADFA-4914-BEE6-6BB9D843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DDA4-B022-4D13-A672-CC4D891E352D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22498A-0D35-46B8-AF89-C2A930B1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D6B0F9-0A8E-4DC9-84F8-3B1B2AF0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0244-8459-4DF7-B8E1-6F7398974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7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5906E-679C-475E-834E-3E8DFB7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FBEFE6-FDD5-4199-B6CF-F280E0F2F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2F80CE-63E3-4D01-975D-1BD9F6EE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DDA4-B022-4D13-A672-CC4D891E352D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D05A09-0AE1-488C-9373-E773FF43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C52FF-197E-4D9D-96A8-3FB73195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0244-8459-4DF7-B8E1-6F7398974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894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31231-FCCE-489B-A922-79B2A3C1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017C5-86EC-46F4-9645-0EF2B52DD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A7CBDA-E29D-49AD-9FC7-9E34C4043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D5A762-B293-4F45-B7E4-3CF095E3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DDA4-B022-4D13-A672-CC4D891E352D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93ECCA-4CE2-463B-9B58-A16B2791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976AE4-9D16-4011-94E4-E18E8C16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0244-8459-4DF7-B8E1-6F7398974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08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BD9C1-962A-4634-B4FF-F9B94A83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5751A7-3B4E-4AD9-8009-DCF0A0CF7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9021EE-7FC1-4C41-B07E-6584E947F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A928A2-6446-4559-86D8-24D034847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561DE8-D702-412A-8C36-E7708B4A0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0E2140-8520-4B6D-B9DD-F35FDE51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DDA4-B022-4D13-A672-CC4D891E352D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8C6F8A-6E08-4CA2-865E-F24A2274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B174A4-29C5-43F8-9A54-D59C4950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0244-8459-4DF7-B8E1-6F7398974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35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19D40-6B3E-4E15-A1DE-3969ACCA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407D52-7B4D-4E31-B16A-3317960E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DDA4-B022-4D13-A672-CC4D891E352D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770A6C-76ED-4DD0-954D-8B60D095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C5391D-294F-485E-B9CF-EF7D4339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0244-8459-4DF7-B8E1-6F7398974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51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54FEC2-E068-435C-A2FF-CB507553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DDA4-B022-4D13-A672-CC4D891E352D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049DD6-ED8D-4D54-BC7A-EF774AE2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BCA5B9-37C1-4491-93FA-D25BB89C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0244-8459-4DF7-B8E1-6F7398974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500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D7382-30AD-4BD2-B263-51F80D53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96D2AE-1373-48CF-B74C-DBD22E54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C4CEB7-BC52-4906-82CF-2EFC99613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FD8FE4-675A-4C3A-AD58-71184AD4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DDA4-B022-4D13-A672-CC4D891E352D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D06E79-5573-4566-86E6-844CE728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F2F00A-5DEB-4657-AFDF-EDEB020F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0244-8459-4DF7-B8E1-6F7398974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210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90E7-DC3F-4CC8-A316-0E92910B5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217157-8137-464E-AF14-2DE60ECA3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29E180-7808-461F-8895-A7FDA2C02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E01DED-8DCE-45D9-BF31-8E8B7590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DDA4-B022-4D13-A672-CC4D891E352D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98CF31-472F-47AB-AA94-110EFB65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B966C0-5BDB-4B6A-8FC2-A498A3F5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0244-8459-4DF7-B8E1-6F7398974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707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5D6AFE-6254-4277-98BC-9AB7CEC8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D521DF-852F-4CBE-A3E0-07E244C24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0F54BD-1552-4B57-944E-07EF19687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2DDA4-B022-4D13-A672-CC4D891E352D}" type="datetimeFigureOut">
              <a:rPr lang="es-MX" smtClean="0"/>
              <a:t>14/03/2018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D96691-4D51-4A79-8265-B894388AD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213F8-9B9C-4ACD-B403-B77997EEF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20244-8459-4DF7-B8E1-6F7398974C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215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9FE9D65-D722-443A-BBC3-4ABD15B6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Global </a:t>
            </a:r>
            <a:r>
              <a:rPr lang="es-MX" dirty="0" err="1"/>
              <a:t>Reporting</a:t>
            </a:r>
            <a:r>
              <a:rPr lang="es-MX" dirty="0"/>
              <a:t> </a:t>
            </a:r>
            <a:r>
              <a:rPr lang="es-MX" dirty="0" err="1"/>
              <a:t>Initiative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Propuesta JAFRA México 2018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0BC80C-D017-437F-9651-E1CBE5A54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5ECB44-BBAD-4D29-BFDE-39C159F5E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4562475"/>
            <a:ext cx="4586514" cy="147423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04671C8-85B7-4846-8EF5-A73E99ACDA08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Picture 2" descr="Resultado de imagen para logo Jafra">
            <a:extLst>
              <a:ext uri="{FF2B5EF4-FFF2-40B4-BE49-F238E27FC236}">
                <a16:creationId xmlns:a16="http://schemas.microsoft.com/office/drawing/2014/main" id="{B81BD921-D909-4428-94B9-C47EEE962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30" y="240264"/>
            <a:ext cx="3207210" cy="107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81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583B458-6205-43A3-95A4-3FA6F9CC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Reporting Initiative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8E9B4B5-B0F4-493D-B0DD-B1FB7F2BF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38" y="3456682"/>
            <a:ext cx="10860006" cy="22019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>
                <a:latin typeface="Tw Cen MT" panose="020B0602020104020603" pitchFamily="34" charset="0"/>
              </a:rPr>
              <a:t>GRI ayuda a empresas y gobiernos de todo el mundo a </a:t>
            </a:r>
            <a:r>
              <a:rPr lang="es-MX" sz="2400" b="1" dirty="0">
                <a:latin typeface="Tw Cen MT" panose="020B0602020104020603" pitchFamily="34" charset="0"/>
              </a:rPr>
              <a:t>comprender y comunicar su impacto en cuestiones críticas de sostenibilidad,</a:t>
            </a:r>
            <a:r>
              <a:rPr lang="es-MX" sz="2400" dirty="0">
                <a:latin typeface="Tw Cen MT" panose="020B0602020104020603" pitchFamily="34" charset="0"/>
              </a:rPr>
              <a:t> como el cambio climático, los derechos humanos, la gobernanza y el bienestar social. Esto permite una acción real para crear beneficios sociales, ambientales y económicos para todos. Los Estándares de Informes de Sostenibilidad de GRI están desarrollados con verdaderas contribuciones de múltiples partes interesadas y arraigados en el interés público. (GRI, 2019)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1A5CA8D-8CE4-453C-8B49-B011424C3362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Resultado de imagen para logo Jafra">
            <a:extLst>
              <a:ext uri="{FF2B5EF4-FFF2-40B4-BE49-F238E27FC236}">
                <a16:creationId xmlns:a16="http://schemas.microsoft.com/office/drawing/2014/main" id="{2A60C7AF-2E0A-4A60-A9B4-86BEC7A14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30" y="240264"/>
            <a:ext cx="3207210" cy="107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6E9A6F-84F8-48E8-8851-5DB70236C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31" y="1491772"/>
            <a:ext cx="4586514" cy="147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1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583B458-6205-43A3-95A4-3FA6F9CC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Materialidad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8E9B4B5-B0F4-493D-B0DD-B1FB7F2BF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3" y="1789355"/>
            <a:ext cx="10515600" cy="1578459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MX" dirty="0">
                <a:latin typeface="Tw Cen MT" panose="020B0602020104020603" pitchFamily="34" charset="0"/>
              </a:rPr>
              <a:t>Proceso a través del cual se identifican aspectos económicos, sociales, ambientales y de comportamiento ético que son relevantes para la organización </a:t>
            </a:r>
            <a:r>
              <a:rPr lang="es-MX" i="1" dirty="0">
                <a:latin typeface="Tw Cen MT" panose="020B0602020104020603" pitchFamily="34" charset="0"/>
              </a:rPr>
              <a:t>(Global </a:t>
            </a:r>
            <a:r>
              <a:rPr lang="es-MX" i="1" dirty="0" err="1">
                <a:latin typeface="Tw Cen MT" panose="020B0602020104020603" pitchFamily="34" charset="0"/>
              </a:rPr>
              <a:t>Reporting</a:t>
            </a:r>
            <a:r>
              <a:rPr lang="es-MX" i="1" dirty="0">
                <a:latin typeface="Tw Cen MT" panose="020B0602020104020603" pitchFamily="34" charset="0"/>
              </a:rPr>
              <a:t> </a:t>
            </a:r>
            <a:r>
              <a:rPr lang="es-MX" i="1" dirty="0" err="1">
                <a:latin typeface="Tw Cen MT" panose="020B0602020104020603" pitchFamily="34" charset="0"/>
              </a:rPr>
              <a:t>Initiative</a:t>
            </a:r>
            <a:r>
              <a:rPr lang="es-MX" i="1" dirty="0">
                <a:latin typeface="Tw Cen MT" panose="020B0602020104020603" pitchFamily="34" charset="0"/>
              </a:rPr>
              <a:t>)</a:t>
            </a:r>
            <a:r>
              <a:rPr lang="es-MX" dirty="0">
                <a:latin typeface="Tw Cen MT" panose="020B0602020104020603" pitchFamily="34" charset="0"/>
              </a:rPr>
              <a:t> y para sus grupos de relación con los que tiene mayor nivel de influencia y un mayor nivel de interacción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3F52630-433E-480B-BE09-3D200807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78" y="3466481"/>
            <a:ext cx="4826055" cy="256370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01A5CA8D-8CE4-453C-8B49-B011424C3362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Resultado de imagen para logo Jafra">
            <a:extLst>
              <a:ext uri="{FF2B5EF4-FFF2-40B4-BE49-F238E27FC236}">
                <a16:creationId xmlns:a16="http://schemas.microsoft.com/office/drawing/2014/main" id="{2A60C7AF-2E0A-4A60-A9B4-86BEC7A14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30" y="240264"/>
            <a:ext cx="3207210" cy="107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94209AE-1F49-4C22-ACDE-C2D1B50AD81D}"/>
              </a:ext>
            </a:extLst>
          </p:cNvPr>
          <p:cNvSpPr txBox="1"/>
          <p:nvPr/>
        </p:nvSpPr>
        <p:spPr>
          <a:xfrm>
            <a:off x="8216348" y="5261113"/>
            <a:ext cx="109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206729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1EE14-8BA4-4C94-AC29-D2FB1AC5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286936"/>
            <a:ext cx="11473070" cy="1325563"/>
          </a:xfrm>
        </p:spPr>
        <p:txBody>
          <a:bodyPr/>
          <a:lstStyle/>
          <a:p>
            <a:r>
              <a:rPr lang="en-US" dirty="0"/>
              <a:t>Global Reporting Initiative GRI</a:t>
            </a:r>
            <a:br>
              <a:rPr lang="en-US" dirty="0"/>
            </a:b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8082B1-C624-41EB-8CC7-2BE0C0A70951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23C62A5-7B4D-4E64-8848-C0B66B4F852A}"/>
              </a:ext>
            </a:extLst>
          </p:cNvPr>
          <p:cNvSpPr/>
          <p:nvPr/>
        </p:nvSpPr>
        <p:spPr>
          <a:xfrm>
            <a:off x="9939132" y="946410"/>
            <a:ext cx="20601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Tw Cen MT" panose="020B0602020104020603" pitchFamily="34" charset="0"/>
              </a:rPr>
              <a:t>El </a:t>
            </a:r>
            <a:r>
              <a:rPr lang="es-MX" b="1" dirty="0">
                <a:latin typeface="Tw Cen MT" panose="020B0602020104020603" pitchFamily="34" charset="0"/>
              </a:rPr>
              <a:t>93% de las 250 corporaciones más grandes </a:t>
            </a:r>
            <a:r>
              <a:rPr lang="es-MX" dirty="0">
                <a:latin typeface="Tw Cen MT" panose="020B0602020104020603" pitchFamily="34" charset="0"/>
              </a:rPr>
              <a:t>del mundo informan sobre su desempeño en sostenibilidad. ( GRI, 2019)</a:t>
            </a:r>
          </a:p>
        </p:txBody>
      </p:sp>
      <p:pic>
        <p:nvPicPr>
          <p:cNvPr id="1026" name="Picture 2" descr="Resultado de imagen para Encuesta KPMG de Informes de Responsabilidad Corporativa 2017">
            <a:extLst>
              <a:ext uri="{FF2B5EF4-FFF2-40B4-BE49-F238E27FC236}">
                <a16:creationId xmlns:a16="http://schemas.microsoft.com/office/drawing/2014/main" id="{7D089387-BA7D-468E-85BC-2A760E32DD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1"/>
          <a:stretch/>
        </p:blipFill>
        <p:spPr bwMode="auto">
          <a:xfrm>
            <a:off x="225288" y="1154878"/>
            <a:ext cx="9594574" cy="498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AC2848C-607F-413B-8F8E-4CE76689CDF9}"/>
              </a:ext>
            </a:extLst>
          </p:cNvPr>
          <p:cNvSpPr/>
          <p:nvPr/>
        </p:nvSpPr>
        <p:spPr>
          <a:xfrm>
            <a:off x="9939411" y="3267275"/>
            <a:ext cx="20601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Tw Cen MT" panose="020B0602020104020603" pitchFamily="34" charset="0"/>
              </a:rPr>
              <a:t>Competencia con informes GRI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Tw Cen MT" panose="020B0602020104020603" pitchFamily="34" charset="0"/>
              </a:rPr>
              <a:t>Natura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err="1">
                <a:latin typeface="Tw Cen MT" panose="020B0602020104020603" pitchFamily="34" charset="0"/>
              </a:rPr>
              <a:t>Loreal</a:t>
            </a:r>
            <a:r>
              <a:rPr lang="es-MX" dirty="0">
                <a:latin typeface="Tw Cen MT" panose="020B0602020104020603" pitchFamily="34" charset="0"/>
              </a:rPr>
              <a:t> </a:t>
            </a:r>
          </a:p>
          <a:p>
            <a:pPr algn="just"/>
            <a:endParaRPr lang="es-MX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para logo Jafra">
            <a:extLst>
              <a:ext uri="{FF2B5EF4-FFF2-40B4-BE49-F238E27FC236}">
                <a16:creationId xmlns:a16="http://schemas.microsoft.com/office/drawing/2014/main" id="{5E50D027-6E2A-4C3B-907A-D43A4E5C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30" y="240264"/>
            <a:ext cx="3207210" cy="107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3F2BBFC-AAAE-4CE4-9A8B-6A7E6FCDD5E0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49963A0-420B-4313-A346-85A32181230D}"/>
              </a:ext>
            </a:extLst>
          </p:cNvPr>
          <p:cNvSpPr/>
          <p:nvPr/>
        </p:nvSpPr>
        <p:spPr>
          <a:xfrm>
            <a:off x="1044307" y="592045"/>
            <a:ext cx="30762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latin typeface="+mj-lt"/>
                <a:ea typeface="+mj-ea"/>
                <a:cs typeface="+mj-cs"/>
              </a:rPr>
              <a:t>Metodología</a:t>
            </a:r>
            <a:endParaRPr lang="es-MX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BB07E3-BDDE-4F72-9558-711B55C2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6" y="1361486"/>
            <a:ext cx="8346593" cy="479372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710AEDA-E8DB-4845-8A88-6AA7FB1AAF82}"/>
              </a:ext>
            </a:extLst>
          </p:cNvPr>
          <p:cNvSpPr txBox="1"/>
          <p:nvPr/>
        </p:nvSpPr>
        <p:spPr>
          <a:xfrm>
            <a:off x="9462052" y="5896429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Parte 1</a:t>
            </a:r>
          </a:p>
        </p:txBody>
      </p:sp>
    </p:spTree>
    <p:extLst>
      <p:ext uri="{BB962C8B-B14F-4D97-AF65-F5344CB8AC3E}">
        <p14:creationId xmlns:p14="http://schemas.microsoft.com/office/powerpoint/2010/main" val="296661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D057677-18C1-4169-8C23-DB0D7CD0F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71" y="1206361"/>
            <a:ext cx="8507972" cy="488963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7624EA6A-B070-4D75-B832-72C0E7743C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Picture 2" descr="Resultado de imagen para logo Jafra">
            <a:extLst>
              <a:ext uri="{FF2B5EF4-FFF2-40B4-BE49-F238E27FC236}">
                <a16:creationId xmlns:a16="http://schemas.microsoft.com/office/drawing/2014/main" id="{D956096B-1A7A-4C9E-AF6F-B72B933B9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30" y="240264"/>
            <a:ext cx="3207210" cy="107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4B8A987-A0F6-4F46-89DA-09C37CD96F91}"/>
              </a:ext>
            </a:extLst>
          </p:cNvPr>
          <p:cNvSpPr/>
          <p:nvPr/>
        </p:nvSpPr>
        <p:spPr>
          <a:xfrm>
            <a:off x="872028" y="391990"/>
            <a:ext cx="30762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latin typeface="+mj-lt"/>
                <a:ea typeface="+mj-ea"/>
                <a:cs typeface="+mj-cs"/>
              </a:rPr>
              <a:t>Metodología</a:t>
            </a:r>
            <a:endParaRPr lang="es-MX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BEB7ED-C13E-41A3-BB1E-E7C884C7F39C}"/>
              </a:ext>
            </a:extLst>
          </p:cNvPr>
          <p:cNvSpPr txBox="1"/>
          <p:nvPr/>
        </p:nvSpPr>
        <p:spPr>
          <a:xfrm>
            <a:off x="9462052" y="5896429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Parte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213C900-D738-4766-91CD-770F0A741E15}"/>
              </a:ext>
            </a:extLst>
          </p:cNvPr>
          <p:cNvSpPr/>
          <p:nvPr/>
        </p:nvSpPr>
        <p:spPr>
          <a:xfrm>
            <a:off x="5910470" y="1669774"/>
            <a:ext cx="2266121" cy="596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63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624EA6A-B070-4D75-B832-72C0E7743C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Picture 2" descr="Resultado de imagen para logo Jafra">
            <a:extLst>
              <a:ext uri="{FF2B5EF4-FFF2-40B4-BE49-F238E27FC236}">
                <a16:creationId xmlns:a16="http://schemas.microsoft.com/office/drawing/2014/main" id="{D956096B-1A7A-4C9E-AF6F-B72B933B9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30" y="240264"/>
            <a:ext cx="3207210" cy="107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4B8A987-A0F6-4F46-89DA-09C37CD96F91}"/>
              </a:ext>
            </a:extLst>
          </p:cNvPr>
          <p:cNvSpPr/>
          <p:nvPr/>
        </p:nvSpPr>
        <p:spPr>
          <a:xfrm>
            <a:off x="638193" y="187841"/>
            <a:ext cx="52722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latin typeface="Tw Cen MT" panose="020B0602020104020603" pitchFamily="34" charset="0"/>
                <a:ea typeface="+mj-ea"/>
                <a:cs typeface="+mj-cs"/>
              </a:rPr>
              <a:t>Contenido</a:t>
            </a:r>
            <a:r>
              <a:rPr lang="en-US" sz="4400" dirty="0">
                <a:latin typeface="Tw Cen MT" panose="020B0602020104020603" pitchFamily="34" charset="0"/>
                <a:ea typeface="+mj-ea"/>
                <a:cs typeface="+mj-cs"/>
              </a:rPr>
              <a:t> del </a:t>
            </a:r>
            <a:r>
              <a:rPr lang="en-US" sz="4400" dirty="0" err="1">
                <a:latin typeface="Tw Cen MT" panose="020B0602020104020603" pitchFamily="34" charset="0"/>
                <a:ea typeface="+mj-ea"/>
                <a:cs typeface="+mj-cs"/>
              </a:rPr>
              <a:t>informe</a:t>
            </a:r>
            <a:endParaRPr lang="es-MX" sz="4400" dirty="0">
              <a:latin typeface="Tw Cen MT" panose="020B0602020104020603" pitchFamily="34" charset="0"/>
              <a:ea typeface="+mj-ea"/>
              <a:cs typeface="+mj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213C900-D738-4766-91CD-770F0A741E15}"/>
              </a:ext>
            </a:extLst>
          </p:cNvPr>
          <p:cNvSpPr/>
          <p:nvPr/>
        </p:nvSpPr>
        <p:spPr>
          <a:xfrm>
            <a:off x="5910470" y="1669774"/>
            <a:ext cx="2266121" cy="596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D4AC8FF-CAC4-40E2-A654-A39DB7ADFA04}"/>
              </a:ext>
            </a:extLst>
          </p:cNvPr>
          <p:cNvSpPr/>
          <p:nvPr/>
        </p:nvSpPr>
        <p:spPr>
          <a:xfrm>
            <a:off x="460166" y="868459"/>
            <a:ext cx="6096000" cy="55861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b="1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Carta del Presidente</a:t>
            </a:r>
            <a:endParaRPr lang="en-US" b="1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Acerca de JAFRA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Nuestros Grupos de interés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Nuestro Código de Ética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Nuestro Modelo de Responsabilidad Social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600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b="1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 1 Liderazgo 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i="1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“El valor de embellecer historias”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Formando Líderes 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Empoderamiento de la mujer 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Fortalezas del modelo de negocio JAFRA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de las Familias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redes 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Casos de éxito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Linaje Socialmente </a:t>
            </a:r>
            <a:r>
              <a:rPr lang="es-MX" dirty="0" err="1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Responsible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900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b="1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 2 Belleza con Responsabilidad 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Nuestro compromiso con el desempeño de nuestros productos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Comercialización ética de Nuestros Productos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Innovación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Comunicación Responsable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A4E9D2A-B04C-4313-917C-3C16BA3D4248}"/>
              </a:ext>
            </a:extLst>
          </p:cNvPr>
          <p:cNvSpPr/>
          <p:nvPr/>
        </p:nvSpPr>
        <p:spPr>
          <a:xfrm>
            <a:off x="6661140" y="1235493"/>
            <a:ext cx="53320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b="1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 3 Educación 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i="1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“El poder de transformar vidas Educando”</a:t>
            </a:r>
          </a:p>
          <a:p>
            <a:pPr algn="just">
              <a:spcAft>
                <a:spcPts val="0"/>
              </a:spcAft>
            </a:pPr>
            <a:r>
              <a:rPr lang="es-MX" b="1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Fundación JAFRA</a:t>
            </a:r>
            <a:endParaRPr lang="en-US" b="1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b="1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Operación Responsable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JAFRA </a:t>
            </a:r>
            <a:r>
              <a:rPr lang="es-MX" dirty="0" err="1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Manufacturing</a:t>
            </a:r>
            <a:r>
              <a:rPr lang="es-MX" i="1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“Calidad de México para el mundo”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Condiciones Laborales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Nuestro compromiso Ambiental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Comunidad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 err="1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Serviday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Condiciones Laborales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Nuestro compromiso Ambiental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Comunidad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Carta de </a:t>
            </a:r>
            <a:r>
              <a:rPr lang="en-US" dirty="0" err="1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validación</a:t>
            </a:r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</a:t>
            </a:r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</a:t>
            </a:r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Universidad </a:t>
            </a:r>
            <a:r>
              <a:rPr lang="en-US" dirty="0" err="1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Anáhuac</a:t>
            </a:r>
            <a:endParaRPr lang="en-US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0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624EA6A-B070-4D75-B832-72C0E7743C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Picture 2" descr="Resultado de imagen para logo Jafra">
            <a:extLst>
              <a:ext uri="{FF2B5EF4-FFF2-40B4-BE49-F238E27FC236}">
                <a16:creationId xmlns:a16="http://schemas.microsoft.com/office/drawing/2014/main" id="{D956096B-1A7A-4C9E-AF6F-B72B933B9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30" y="240264"/>
            <a:ext cx="3207210" cy="107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4B8A987-A0F6-4F46-89DA-09C37CD96F91}"/>
              </a:ext>
            </a:extLst>
          </p:cNvPr>
          <p:cNvSpPr/>
          <p:nvPr/>
        </p:nvSpPr>
        <p:spPr>
          <a:xfrm>
            <a:off x="638193" y="187841"/>
            <a:ext cx="50615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dirty="0">
                <a:latin typeface="Tw Cen MT" panose="020B0602020104020603" pitchFamily="34" charset="0"/>
                <a:ea typeface="+mj-ea"/>
                <a:cs typeface="+mj-cs"/>
              </a:rPr>
              <a:t>Propuesta</a:t>
            </a:r>
            <a:r>
              <a:rPr lang="en-US" sz="4400" dirty="0">
                <a:latin typeface="Tw Cen MT" panose="020B0602020104020603" pitchFamily="34" charset="0"/>
                <a:ea typeface="+mj-ea"/>
                <a:cs typeface="+mj-cs"/>
              </a:rPr>
              <a:t> </a:t>
            </a:r>
            <a:r>
              <a:rPr lang="es-MX" sz="4400" dirty="0">
                <a:latin typeface="Tw Cen MT" panose="020B0602020104020603" pitchFamily="34" charset="0"/>
                <a:ea typeface="+mj-ea"/>
                <a:cs typeface="+mj-cs"/>
              </a:rPr>
              <a:t>económica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213C900-D738-4766-91CD-770F0A741E15}"/>
              </a:ext>
            </a:extLst>
          </p:cNvPr>
          <p:cNvSpPr/>
          <p:nvPr/>
        </p:nvSpPr>
        <p:spPr>
          <a:xfrm>
            <a:off x="5910470" y="1669774"/>
            <a:ext cx="2266121" cy="596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D4AC8FF-CAC4-40E2-A654-A39DB7ADFA04}"/>
              </a:ext>
            </a:extLst>
          </p:cNvPr>
          <p:cNvSpPr/>
          <p:nvPr/>
        </p:nvSpPr>
        <p:spPr>
          <a:xfrm>
            <a:off x="1253374" y="1857207"/>
            <a:ext cx="963991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>
                <a:latin typeface="Tw Cen MT" panose="020B06020201040206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Redacción del Informe de sustentabilidad incluyendo la materialidad y bajo los requerimientos del GRI</a:t>
            </a:r>
            <a:r>
              <a:rPr lang="es-MX" sz="2800" i="1" dirty="0">
                <a:latin typeface="Tw Cen MT" panose="020B06020201040206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s-MX" sz="2800" dirty="0">
                <a:latin typeface="Tw Cen MT" panose="020B06020201040206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G4 (</a:t>
            </a:r>
            <a:r>
              <a:rPr lang="es-MX" sz="2800" i="1" dirty="0">
                <a:latin typeface="Tw Cen MT" panose="020B06020201040206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Global </a:t>
            </a:r>
            <a:r>
              <a:rPr lang="es-MX" sz="2800" i="1" dirty="0" err="1">
                <a:latin typeface="Tw Cen MT" panose="020B06020201040206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Reporting</a:t>
            </a:r>
            <a:r>
              <a:rPr lang="es-MX" sz="2800" i="1" dirty="0">
                <a:latin typeface="Tw Cen MT" panose="020B06020201040206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s-MX" sz="2800" i="1" dirty="0" err="1">
                <a:latin typeface="Tw Cen MT" panose="020B06020201040206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Initiative</a:t>
            </a:r>
            <a:r>
              <a:rPr lang="es-MX" sz="2800" i="1" dirty="0">
                <a:latin typeface="Tw Cen MT" panose="020B06020201040206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)</a:t>
            </a:r>
            <a:endParaRPr lang="es-MX" sz="2800" dirty="0">
              <a:latin typeface="Tw Cen MT" panose="020B0602020104020603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sz="3200" b="1" dirty="0">
                <a:latin typeface="Tw Cen MT" panose="020B06020201040206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$</a:t>
            </a:r>
            <a:r>
              <a:rPr lang="es-MX" sz="3200" b="1" dirty="0" smtClean="0">
                <a:latin typeface="Tw Cen MT" panose="020B06020201040206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160,000.00 </a:t>
            </a:r>
            <a:r>
              <a:rPr lang="es-MX" sz="3200" b="1" dirty="0">
                <a:latin typeface="Tw Cen MT" panose="020B06020201040206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MXN</a:t>
            </a:r>
          </a:p>
          <a:p>
            <a:pPr algn="just">
              <a:spcAft>
                <a:spcPts val="0"/>
              </a:spcAft>
            </a:pPr>
            <a:endParaRPr lang="es-MX" sz="2800" dirty="0">
              <a:latin typeface="Tw Cen MT" panose="020B0602020104020603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es-MX" sz="2800" dirty="0" smtClean="0">
                <a:latin typeface="Tw Cen MT" panose="020B06020201040206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*El diseño </a:t>
            </a:r>
            <a:r>
              <a:rPr lang="es-MX" sz="2800" dirty="0">
                <a:latin typeface="Tw Cen MT" panose="020B06020201040206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se elaborará interno</a:t>
            </a:r>
          </a:p>
          <a:p>
            <a:pPr algn="r">
              <a:spcAft>
                <a:spcPts val="0"/>
              </a:spcAft>
            </a:pPr>
            <a:r>
              <a:rPr lang="es-MX" sz="2800" dirty="0">
                <a:latin typeface="Tw Cen MT" panose="020B0602020104020603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*El  contrato se firmará con la Universidad Anáhuac</a:t>
            </a:r>
          </a:p>
        </p:txBody>
      </p:sp>
    </p:spTree>
    <p:extLst>
      <p:ext uri="{BB962C8B-B14F-4D97-AF65-F5344CB8AC3E}">
        <p14:creationId xmlns:p14="http://schemas.microsoft.com/office/powerpoint/2010/main" val="144581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Resultado de imagen para logo Jafra">
            <a:extLst>
              <a:ext uri="{FF2B5EF4-FFF2-40B4-BE49-F238E27FC236}">
                <a16:creationId xmlns:a16="http://schemas.microsoft.com/office/drawing/2014/main" id="{E91BA6B3-9149-43BE-89A0-9607B82C9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1604986"/>
            <a:ext cx="10905066" cy="364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53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270</Words>
  <Application>Microsoft Office PowerPoint</Application>
  <PresentationFormat>Panorámica</PresentationFormat>
  <Paragraphs>57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Yu Gothic</vt:lpstr>
      <vt:lpstr>Arial</vt:lpstr>
      <vt:lpstr>Calibri</vt:lpstr>
      <vt:lpstr>Calibri Light</vt:lpstr>
      <vt:lpstr>Times New Roman</vt:lpstr>
      <vt:lpstr>Tw Cen MT</vt:lpstr>
      <vt:lpstr>Tema de Office</vt:lpstr>
      <vt:lpstr>Global Reporting Initiative Propuesta JAFRA México 2018</vt:lpstr>
      <vt:lpstr>Global Reporting Initiative</vt:lpstr>
      <vt:lpstr>Materialidad</vt:lpstr>
      <vt:lpstr>Global Reporting Initiative GRI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Materialidad</dc:title>
  <dc:creator>Mariana</dc:creator>
  <cp:lastModifiedBy>Elizalde Durán Martha</cp:lastModifiedBy>
  <cp:revision>6</cp:revision>
  <dcterms:created xsi:type="dcterms:W3CDTF">2018-03-05T22:44:16Z</dcterms:created>
  <dcterms:modified xsi:type="dcterms:W3CDTF">2018-03-15T00:11:49Z</dcterms:modified>
</cp:coreProperties>
</file>