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7010400" cy="92964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238" autoAdjust="0"/>
    <p:restoredTop sz="96192" autoAdjust="0"/>
  </p:normalViewPr>
  <p:slideViewPr>
    <p:cSldViewPr snapToGrid="0" snapToObjects="1">
      <p:cViewPr varScale="1">
        <p:scale>
          <a:sx n="109" d="100"/>
          <a:sy n="109" d="100"/>
        </p:scale>
        <p:origin x="2364" y="1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400" d="100"/>
        <a:sy n="4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C037B-31BB-7E4B-8238-7B43421EB823}" type="datetimeFigureOut">
              <a:rPr lang="es-ES" smtClean="0"/>
              <a:t>13/03/2018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63529-06FF-5843-B5C2-5B6FD0924D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989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C037B-31BB-7E4B-8238-7B43421EB823}" type="datetimeFigureOut">
              <a:rPr lang="es-ES" smtClean="0"/>
              <a:t>13/03/2018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63529-06FF-5843-B5C2-5B6FD0924D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5095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C037B-31BB-7E4B-8238-7B43421EB823}" type="datetimeFigureOut">
              <a:rPr lang="es-ES" smtClean="0"/>
              <a:t>13/03/2018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63529-06FF-5843-B5C2-5B6FD0924D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9581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C037B-31BB-7E4B-8238-7B43421EB823}" type="datetimeFigureOut">
              <a:rPr lang="es-ES" smtClean="0"/>
              <a:t>13/03/2018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63529-06FF-5843-B5C2-5B6FD0924D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5058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C037B-31BB-7E4B-8238-7B43421EB823}" type="datetimeFigureOut">
              <a:rPr lang="es-ES" smtClean="0"/>
              <a:t>13/03/2018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63529-06FF-5843-B5C2-5B6FD0924D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7255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C037B-31BB-7E4B-8238-7B43421EB823}" type="datetimeFigureOut">
              <a:rPr lang="es-ES" smtClean="0"/>
              <a:t>13/03/2018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63529-06FF-5843-B5C2-5B6FD0924D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1247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C037B-31BB-7E4B-8238-7B43421EB823}" type="datetimeFigureOut">
              <a:rPr lang="es-ES" smtClean="0"/>
              <a:t>13/03/2018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63529-06FF-5843-B5C2-5B6FD0924D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6963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C037B-31BB-7E4B-8238-7B43421EB823}" type="datetimeFigureOut">
              <a:rPr lang="es-ES" smtClean="0"/>
              <a:t>13/03/2018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63529-06FF-5843-B5C2-5B6FD0924D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3374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C037B-31BB-7E4B-8238-7B43421EB823}" type="datetimeFigureOut">
              <a:rPr lang="es-ES" smtClean="0"/>
              <a:t>13/03/2018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63529-06FF-5843-B5C2-5B6FD0924D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6549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C037B-31BB-7E4B-8238-7B43421EB823}" type="datetimeFigureOut">
              <a:rPr lang="es-ES" smtClean="0"/>
              <a:t>13/03/2018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63529-06FF-5843-B5C2-5B6FD0924D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1869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C037B-31BB-7E4B-8238-7B43421EB823}" type="datetimeFigureOut">
              <a:rPr lang="es-ES" smtClean="0"/>
              <a:t>13/03/2018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63529-06FF-5843-B5C2-5B6FD0924D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7309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8C037B-31BB-7E4B-8238-7B43421EB823}" type="datetimeFigureOut">
              <a:rPr lang="es-ES" smtClean="0"/>
              <a:t>13/03/2018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63529-06FF-5843-B5C2-5B6FD0924D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9406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bre 3"/>
          <p:cNvSpPr/>
          <p:nvPr/>
        </p:nvSpPr>
        <p:spPr>
          <a:xfrm rot="7465650">
            <a:off x="632154" y="4140782"/>
            <a:ext cx="941032" cy="3840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19204"/>
                </a:moveTo>
                <a:lnTo>
                  <a:pt x="941032" y="19204"/>
                </a:lnTo>
              </a:path>
            </a:pathLst>
          </a:custGeom>
          <a:noFill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" name="Forma libre 5"/>
          <p:cNvSpPr/>
          <p:nvPr/>
        </p:nvSpPr>
        <p:spPr>
          <a:xfrm rot="1748652">
            <a:off x="2554234" y="4025196"/>
            <a:ext cx="2325041" cy="3840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19204"/>
                </a:moveTo>
                <a:lnTo>
                  <a:pt x="2325041" y="19204"/>
                </a:lnTo>
              </a:path>
            </a:pathLst>
          </a:custGeom>
          <a:noFill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Forma libre 6"/>
          <p:cNvSpPr/>
          <p:nvPr/>
        </p:nvSpPr>
        <p:spPr>
          <a:xfrm rot="21357755">
            <a:off x="2398924" y="2889318"/>
            <a:ext cx="2267790" cy="3840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19204"/>
                </a:moveTo>
                <a:lnTo>
                  <a:pt x="2267790" y="19204"/>
                </a:lnTo>
              </a:path>
            </a:pathLst>
          </a:custGeom>
          <a:noFill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Forma libre 7"/>
          <p:cNvSpPr/>
          <p:nvPr/>
        </p:nvSpPr>
        <p:spPr>
          <a:xfrm rot="19890184">
            <a:off x="2410954" y="2143395"/>
            <a:ext cx="2090595" cy="3840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19204"/>
                </a:moveTo>
                <a:lnTo>
                  <a:pt x="2090595" y="19204"/>
                </a:lnTo>
              </a:path>
            </a:pathLst>
          </a:custGeom>
          <a:noFill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Forma libre 8"/>
          <p:cNvSpPr/>
          <p:nvPr/>
        </p:nvSpPr>
        <p:spPr>
          <a:xfrm rot="14513644">
            <a:off x="915308" y="2180906"/>
            <a:ext cx="938430" cy="3840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19204"/>
                </a:moveTo>
                <a:lnTo>
                  <a:pt x="938430" y="19204"/>
                </a:lnTo>
              </a:path>
            </a:pathLst>
          </a:custGeom>
          <a:noFill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" name="Elipse 9"/>
          <p:cNvSpPr/>
          <p:nvPr/>
        </p:nvSpPr>
        <p:spPr>
          <a:xfrm>
            <a:off x="893930" y="2245217"/>
            <a:ext cx="1954225" cy="1954225"/>
          </a:xfrm>
          <a:prstGeom prst="ellipse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000" r="-2000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Forma libre 10"/>
          <p:cNvSpPr/>
          <p:nvPr/>
        </p:nvSpPr>
        <p:spPr>
          <a:xfrm>
            <a:off x="277744" y="487280"/>
            <a:ext cx="1323651" cy="1172535"/>
          </a:xfrm>
          <a:custGeom>
            <a:avLst/>
            <a:gdLst>
              <a:gd name="connsiteX0" fmla="*/ 0 w 1323651"/>
              <a:gd name="connsiteY0" fmla="*/ 586268 h 1172535"/>
              <a:gd name="connsiteX1" fmla="*/ 661826 w 1323651"/>
              <a:gd name="connsiteY1" fmla="*/ 0 h 1172535"/>
              <a:gd name="connsiteX2" fmla="*/ 1323652 w 1323651"/>
              <a:gd name="connsiteY2" fmla="*/ 586268 h 1172535"/>
              <a:gd name="connsiteX3" fmla="*/ 661826 w 1323651"/>
              <a:gd name="connsiteY3" fmla="*/ 1172536 h 1172535"/>
              <a:gd name="connsiteX4" fmla="*/ 0 w 1323651"/>
              <a:gd name="connsiteY4" fmla="*/ 586268 h 1172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3651" h="1172535">
                <a:moveTo>
                  <a:pt x="0" y="586268"/>
                </a:moveTo>
                <a:cubicBezTo>
                  <a:pt x="0" y="262481"/>
                  <a:pt x="296310" y="0"/>
                  <a:pt x="661826" y="0"/>
                </a:cubicBezTo>
                <a:cubicBezTo>
                  <a:pt x="1027342" y="0"/>
                  <a:pt x="1323652" y="262481"/>
                  <a:pt x="1323652" y="586268"/>
                </a:cubicBezTo>
                <a:cubicBezTo>
                  <a:pt x="1323652" y="910055"/>
                  <a:pt x="1027342" y="1172536"/>
                  <a:pt x="661826" y="1172536"/>
                </a:cubicBezTo>
                <a:cubicBezTo>
                  <a:pt x="296310" y="1172536"/>
                  <a:pt x="0" y="910055"/>
                  <a:pt x="0" y="586268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02734" tIns="180604" rIns="202734" bIns="180604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ES" sz="1400" kern="1200" dirty="0" smtClean="0"/>
              <a:t>Área de Inducción</a:t>
            </a:r>
            <a:endParaRPr lang="es-ES" sz="1400" kern="1200" dirty="0"/>
          </a:p>
        </p:txBody>
      </p:sp>
      <p:sp>
        <p:nvSpPr>
          <p:cNvPr id="12" name="Forma libre 11"/>
          <p:cNvSpPr/>
          <p:nvPr/>
        </p:nvSpPr>
        <p:spPr>
          <a:xfrm>
            <a:off x="1689317" y="531764"/>
            <a:ext cx="1985477" cy="1172535"/>
          </a:xfrm>
          <a:custGeom>
            <a:avLst/>
            <a:gdLst>
              <a:gd name="connsiteX0" fmla="*/ 0 w 1985477"/>
              <a:gd name="connsiteY0" fmla="*/ 0 h 1172535"/>
              <a:gd name="connsiteX1" fmla="*/ 1985477 w 1985477"/>
              <a:gd name="connsiteY1" fmla="*/ 0 h 1172535"/>
              <a:gd name="connsiteX2" fmla="*/ 1985477 w 1985477"/>
              <a:gd name="connsiteY2" fmla="*/ 1172535 h 1172535"/>
              <a:gd name="connsiteX3" fmla="*/ 0 w 1985477"/>
              <a:gd name="connsiteY3" fmla="*/ 1172535 h 1172535"/>
              <a:gd name="connsiteX4" fmla="*/ 0 w 1985477"/>
              <a:gd name="connsiteY4" fmla="*/ 0 h 1172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85477" h="1172535">
                <a:moveTo>
                  <a:pt x="0" y="0"/>
                </a:moveTo>
                <a:lnTo>
                  <a:pt x="1985477" y="0"/>
                </a:lnTo>
                <a:lnTo>
                  <a:pt x="1985477" y="1172535"/>
                </a:lnTo>
                <a:lnTo>
                  <a:pt x="0" y="117253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57150" lvl="1" indent="-57150" algn="l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s-ES" sz="1100" kern="1200" dirty="0" smtClean="0"/>
              <a:t>Examen de cátedra</a:t>
            </a:r>
            <a:endParaRPr lang="es-ES" sz="1100" kern="1200" dirty="0"/>
          </a:p>
          <a:p>
            <a:pPr marL="57150" lvl="1" indent="-57150" algn="l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s-ES" sz="1100" kern="1200" dirty="0" smtClean="0"/>
              <a:t>Curso Introducción a la Misión Universitaria</a:t>
            </a:r>
            <a:endParaRPr lang="es-ES" sz="1100" kern="1200" dirty="0"/>
          </a:p>
          <a:p>
            <a:pPr marL="57150" lvl="1" indent="-57150" algn="l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s-ES" sz="1100" kern="1200" dirty="0" smtClean="0"/>
              <a:t>Curso Introducción a la didáctica por competencias y su evaluación</a:t>
            </a:r>
            <a:endParaRPr lang="es-ES" sz="1100" kern="1200" dirty="0"/>
          </a:p>
          <a:p>
            <a:pPr marL="57150" lvl="1" indent="-57150" algn="l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s-ES" sz="1100" kern="1200" dirty="0" smtClean="0"/>
              <a:t>Cursos </a:t>
            </a:r>
            <a:r>
              <a:rPr lang="es-ES" sz="1100" kern="1200" dirty="0" smtClean="0"/>
              <a:t>especiales para profesores que imparten por primera vez, primeros semestres o semestres avanzados.</a:t>
            </a:r>
            <a:endParaRPr lang="es-ES" sz="1100" kern="1200" dirty="0"/>
          </a:p>
          <a:p>
            <a:pPr marL="57150" lvl="1" indent="-57150" algn="l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s-ES" sz="1100" kern="1200" dirty="0" smtClean="0"/>
              <a:t>Formación de Asistentes de cátedra y </a:t>
            </a:r>
            <a:r>
              <a:rPr lang="es-ES" sz="1100" kern="1200" dirty="0" err="1" smtClean="0"/>
              <a:t>Teacher</a:t>
            </a:r>
            <a:r>
              <a:rPr lang="es-ES" sz="1100" kern="1200" dirty="0" smtClean="0"/>
              <a:t> </a:t>
            </a:r>
            <a:r>
              <a:rPr lang="es-ES" sz="1100" kern="1200" dirty="0" err="1" smtClean="0"/>
              <a:t>Assistant</a:t>
            </a:r>
            <a:r>
              <a:rPr lang="es-ES" sz="1100" kern="1200" dirty="0" smtClean="0"/>
              <a:t>.</a:t>
            </a:r>
            <a:endParaRPr lang="es-ES" sz="1100" kern="1200" dirty="0"/>
          </a:p>
        </p:txBody>
      </p:sp>
      <p:sp>
        <p:nvSpPr>
          <p:cNvPr id="13" name="Forma libre 12"/>
          <p:cNvSpPr/>
          <p:nvPr/>
        </p:nvSpPr>
        <p:spPr>
          <a:xfrm>
            <a:off x="4026604" y="122281"/>
            <a:ext cx="1420948" cy="1537534"/>
          </a:xfrm>
          <a:custGeom>
            <a:avLst/>
            <a:gdLst>
              <a:gd name="connsiteX0" fmla="*/ 0 w 1420948"/>
              <a:gd name="connsiteY0" fmla="*/ 768767 h 1537534"/>
              <a:gd name="connsiteX1" fmla="*/ 710474 w 1420948"/>
              <a:gd name="connsiteY1" fmla="*/ 0 h 1537534"/>
              <a:gd name="connsiteX2" fmla="*/ 1420948 w 1420948"/>
              <a:gd name="connsiteY2" fmla="*/ 768767 h 1537534"/>
              <a:gd name="connsiteX3" fmla="*/ 710474 w 1420948"/>
              <a:gd name="connsiteY3" fmla="*/ 1537534 h 1537534"/>
              <a:gd name="connsiteX4" fmla="*/ 0 w 1420948"/>
              <a:gd name="connsiteY4" fmla="*/ 768767 h 1537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0948" h="1537534">
                <a:moveTo>
                  <a:pt x="0" y="768767"/>
                </a:moveTo>
                <a:cubicBezTo>
                  <a:pt x="0" y="344189"/>
                  <a:pt x="318090" y="0"/>
                  <a:pt x="710474" y="0"/>
                </a:cubicBezTo>
                <a:cubicBezTo>
                  <a:pt x="1102858" y="0"/>
                  <a:pt x="1420948" y="344189"/>
                  <a:pt x="1420948" y="768767"/>
                </a:cubicBezTo>
                <a:cubicBezTo>
                  <a:pt x="1420948" y="1193345"/>
                  <a:pt x="1102858" y="1537534"/>
                  <a:pt x="710474" y="1537534"/>
                </a:cubicBezTo>
                <a:cubicBezTo>
                  <a:pt x="318090" y="1537534"/>
                  <a:pt x="0" y="1193345"/>
                  <a:pt x="0" y="768767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6348" tIns="233422" rIns="216348" bIns="233422" numCol="1" spcCol="1270" anchor="ctr" anchorCtr="0">
            <a:noAutofit/>
          </a:bodyPr>
          <a:lstStyle/>
          <a:p>
            <a:pPr lvl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ES" sz="1300" kern="1200" dirty="0" smtClean="0"/>
              <a:t>Área de capacitación en funciones académico institucionales</a:t>
            </a:r>
            <a:endParaRPr lang="es-ES" sz="1300" kern="1200" dirty="0"/>
          </a:p>
        </p:txBody>
      </p:sp>
      <p:sp>
        <p:nvSpPr>
          <p:cNvPr id="14" name="Forma libre 13"/>
          <p:cNvSpPr/>
          <p:nvPr/>
        </p:nvSpPr>
        <p:spPr>
          <a:xfrm>
            <a:off x="5505458" y="-117735"/>
            <a:ext cx="3146173" cy="1537534"/>
          </a:xfrm>
          <a:custGeom>
            <a:avLst/>
            <a:gdLst>
              <a:gd name="connsiteX0" fmla="*/ 0 w 2131423"/>
              <a:gd name="connsiteY0" fmla="*/ 0 h 1537534"/>
              <a:gd name="connsiteX1" fmla="*/ 2131423 w 2131423"/>
              <a:gd name="connsiteY1" fmla="*/ 0 h 1537534"/>
              <a:gd name="connsiteX2" fmla="*/ 2131423 w 2131423"/>
              <a:gd name="connsiteY2" fmla="*/ 1537534 h 1537534"/>
              <a:gd name="connsiteX3" fmla="*/ 0 w 2131423"/>
              <a:gd name="connsiteY3" fmla="*/ 1537534 h 1537534"/>
              <a:gd name="connsiteX4" fmla="*/ 0 w 2131423"/>
              <a:gd name="connsiteY4" fmla="*/ 0 h 1537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31423" h="1537534">
                <a:moveTo>
                  <a:pt x="0" y="0"/>
                </a:moveTo>
                <a:lnTo>
                  <a:pt x="2131423" y="0"/>
                </a:lnTo>
                <a:lnTo>
                  <a:pt x="2131423" y="1537534"/>
                </a:lnTo>
                <a:lnTo>
                  <a:pt x="0" y="153753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57150" lvl="1" indent="-57150" algn="l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s-ES" sz="1100" kern="1200" dirty="0" smtClean="0"/>
              <a:t> Capacitación de coordinadores</a:t>
            </a:r>
            <a:endParaRPr lang="es-ES" sz="1100" kern="1200" dirty="0"/>
          </a:p>
          <a:p>
            <a:pPr marL="57150" lvl="1" indent="-57150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s-ES" sz="1100" kern="1200" dirty="0" smtClean="0"/>
              <a:t> Apoyo en proyectos institucionales: </a:t>
            </a:r>
          </a:p>
          <a:p>
            <a:pPr marL="514350" lvl="2" indent="-57150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s-MX" sz="1100" dirty="0" smtClean="0"/>
              <a:t> Plan </a:t>
            </a:r>
            <a:r>
              <a:rPr lang="es-MX" sz="1100" dirty="0"/>
              <a:t>de evaluación: perfil de egreso y resultados de </a:t>
            </a:r>
            <a:r>
              <a:rPr lang="es-MX" sz="1100" dirty="0" smtClean="0"/>
              <a:t>aprendizaje (CPEL)</a:t>
            </a:r>
          </a:p>
          <a:p>
            <a:pPr marL="514350" lvl="2" indent="-57150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s-MX" sz="1100" dirty="0"/>
              <a:t> </a:t>
            </a:r>
            <a:r>
              <a:rPr lang="es-MX" sz="1100" dirty="0" smtClean="0"/>
              <a:t>Capacitación de exámenes colegiados (CTE)</a:t>
            </a:r>
            <a:endParaRPr lang="es-ES" sz="1100" kern="1200" dirty="0"/>
          </a:p>
        </p:txBody>
      </p:sp>
      <p:sp>
        <p:nvSpPr>
          <p:cNvPr id="15" name="Forma libre 14"/>
          <p:cNvSpPr/>
          <p:nvPr/>
        </p:nvSpPr>
        <p:spPr>
          <a:xfrm>
            <a:off x="3697562" y="2005425"/>
            <a:ext cx="1291711" cy="1172535"/>
          </a:xfrm>
          <a:custGeom>
            <a:avLst/>
            <a:gdLst>
              <a:gd name="connsiteX0" fmla="*/ 0 w 1291711"/>
              <a:gd name="connsiteY0" fmla="*/ 586268 h 1172535"/>
              <a:gd name="connsiteX1" fmla="*/ 645856 w 1291711"/>
              <a:gd name="connsiteY1" fmla="*/ 0 h 1172535"/>
              <a:gd name="connsiteX2" fmla="*/ 1291712 w 1291711"/>
              <a:gd name="connsiteY2" fmla="*/ 586268 h 1172535"/>
              <a:gd name="connsiteX3" fmla="*/ 645856 w 1291711"/>
              <a:gd name="connsiteY3" fmla="*/ 1172536 h 1172535"/>
              <a:gd name="connsiteX4" fmla="*/ 0 w 1291711"/>
              <a:gd name="connsiteY4" fmla="*/ 586268 h 1172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1711" h="1172535">
                <a:moveTo>
                  <a:pt x="0" y="586268"/>
                </a:moveTo>
                <a:cubicBezTo>
                  <a:pt x="0" y="262481"/>
                  <a:pt x="289160" y="0"/>
                  <a:pt x="645856" y="0"/>
                </a:cubicBezTo>
                <a:cubicBezTo>
                  <a:pt x="1002552" y="0"/>
                  <a:pt x="1291712" y="262481"/>
                  <a:pt x="1291712" y="586268"/>
                </a:cubicBezTo>
                <a:cubicBezTo>
                  <a:pt x="1291712" y="910055"/>
                  <a:pt x="1002552" y="1172536"/>
                  <a:pt x="645856" y="1172536"/>
                </a:cubicBezTo>
                <a:cubicBezTo>
                  <a:pt x="289160" y="1172536"/>
                  <a:pt x="0" y="910055"/>
                  <a:pt x="0" y="586268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8057" tIns="180604" rIns="198057" bIns="180604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ES" sz="1400" kern="1200" dirty="0" smtClean="0"/>
              <a:t>Área de formación </a:t>
            </a:r>
            <a:r>
              <a:rPr lang="es-ES" sz="1400" kern="1200" dirty="0" smtClean="0"/>
              <a:t>humanística</a:t>
            </a:r>
            <a:endParaRPr lang="es-ES" sz="800" kern="1200" dirty="0"/>
          </a:p>
        </p:txBody>
      </p:sp>
      <p:sp>
        <p:nvSpPr>
          <p:cNvPr id="16" name="Forma libre 15"/>
          <p:cNvSpPr/>
          <p:nvPr/>
        </p:nvSpPr>
        <p:spPr>
          <a:xfrm>
            <a:off x="5127255" y="1946410"/>
            <a:ext cx="2462304" cy="1172535"/>
          </a:xfrm>
          <a:custGeom>
            <a:avLst/>
            <a:gdLst>
              <a:gd name="connsiteX0" fmla="*/ 0 w 1937567"/>
              <a:gd name="connsiteY0" fmla="*/ 0 h 1172535"/>
              <a:gd name="connsiteX1" fmla="*/ 1937567 w 1937567"/>
              <a:gd name="connsiteY1" fmla="*/ 0 h 1172535"/>
              <a:gd name="connsiteX2" fmla="*/ 1937567 w 1937567"/>
              <a:gd name="connsiteY2" fmla="*/ 1172535 h 1172535"/>
              <a:gd name="connsiteX3" fmla="*/ 0 w 1937567"/>
              <a:gd name="connsiteY3" fmla="*/ 1172535 h 1172535"/>
              <a:gd name="connsiteX4" fmla="*/ 0 w 1937567"/>
              <a:gd name="connsiteY4" fmla="*/ 0 h 1172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37567" h="1172535">
                <a:moveTo>
                  <a:pt x="0" y="0"/>
                </a:moveTo>
                <a:lnTo>
                  <a:pt x="1937567" y="0"/>
                </a:lnTo>
                <a:lnTo>
                  <a:pt x="1937567" y="1172535"/>
                </a:lnTo>
                <a:lnTo>
                  <a:pt x="0" y="117253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1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s-MX" sz="1100" dirty="0" smtClean="0"/>
              <a:t>Cursos de:</a:t>
            </a:r>
          </a:p>
          <a:p>
            <a:pPr marL="171450" lvl="1" indent="-171450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s-MX" sz="1100" dirty="0" smtClean="0"/>
              <a:t>Artes</a:t>
            </a:r>
            <a:endParaRPr lang="es-MX" sz="1100" dirty="0"/>
          </a:p>
          <a:p>
            <a:pPr marL="171450" lvl="1" indent="-171450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s-MX" sz="1100" dirty="0"/>
              <a:t>Bioética</a:t>
            </a:r>
          </a:p>
          <a:p>
            <a:pPr marL="171450" lvl="1" indent="-171450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s-MX" sz="1100" dirty="0" smtClean="0"/>
              <a:t>Historia</a:t>
            </a:r>
            <a:endParaRPr lang="es-MX" sz="1100" dirty="0"/>
          </a:p>
          <a:p>
            <a:pPr marL="171450" lvl="1" indent="-171450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s-MX" sz="1100" dirty="0" smtClean="0"/>
              <a:t>Letras</a:t>
            </a:r>
            <a:endParaRPr lang="es-MX" sz="1100" dirty="0"/>
          </a:p>
          <a:p>
            <a:pPr marL="171450" lvl="1" indent="-171450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s-MX" sz="1100" dirty="0" smtClean="0"/>
              <a:t>Filosofía</a:t>
            </a:r>
            <a:endParaRPr lang="es-MX" sz="1100" dirty="0"/>
          </a:p>
          <a:p>
            <a:pPr marL="171450" lvl="1" indent="-171450" algn="l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s-MX" sz="1100" dirty="0" smtClean="0"/>
              <a:t>Psicología</a:t>
            </a:r>
          </a:p>
          <a:p>
            <a:pPr marL="171450" lvl="1" indent="-171450" algn="l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s-MX" sz="1100" dirty="0" smtClean="0"/>
              <a:t>Responsabilidad Social</a:t>
            </a:r>
          </a:p>
          <a:p>
            <a:pPr marL="171450" lvl="1" indent="-171450" algn="l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s-MX" sz="1100" dirty="0" smtClean="0"/>
              <a:t>Teología y Religiones</a:t>
            </a:r>
          </a:p>
          <a:p>
            <a:pPr marL="0" lvl="1" algn="l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es-ES" sz="1100" kern="1200" dirty="0"/>
          </a:p>
        </p:txBody>
      </p:sp>
      <p:sp>
        <p:nvSpPr>
          <p:cNvPr id="17" name="Forma libre 16"/>
          <p:cNvSpPr/>
          <p:nvPr/>
        </p:nvSpPr>
        <p:spPr>
          <a:xfrm>
            <a:off x="3706031" y="3834952"/>
            <a:ext cx="1422520" cy="1364467"/>
          </a:xfrm>
          <a:custGeom>
            <a:avLst/>
            <a:gdLst>
              <a:gd name="connsiteX0" fmla="*/ 0 w 1422520"/>
              <a:gd name="connsiteY0" fmla="*/ 682234 h 1364467"/>
              <a:gd name="connsiteX1" fmla="*/ 711260 w 1422520"/>
              <a:gd name="connsiteY1" fmla="*/ 0 h 1364467"/>
              <a:gd name="connsiteX2" fmla="*/ 1422520 w 1422520"/>
              <a:gd name="connsiteY2" fmla="*/ 682234 h 1364467"/>
              <a:gd name="connsiteX3" fmla="*/ 711260 w 1422520"/>
              <a:gd name="connsiteY3" fmla="*/ 1364468 h 1364467"/>
              <a:gd name="connsiteX4" fmla="*/ 0 w 1422520"/>
              <a:gd name="connsiteY4" fmla="*/ 682234 h 1364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2520" h="1364467">
                <a:moveTo>
                  <a:pt x="0" y="682234"/>
                </a:moveTo>
                <a:cubicBezTo>
                  <a:pt x="0" y="305447"/>
                  <a:pt x="318442" y="0"/>
                  <a:pt x="711260" y="0"/>
                </a:cubicBezTo>
                <a:cubicBezTo>
                  <a:pt x="1104078" y="0"/>
                  <a:pt x="1422520" y="305447"/>
                  <a:pt x="1422520" y="682234"/>
                </a:cubicBezTo>
                <a:cubicBezTo>
                  <a:pt x="1422520" y="1059021"/>
                  <a:pt x="1104078" y="1364468"/>
                  <a:pt x="711260" y="1364468"/>
                </a:cubicBezTo>
                <a:cubicBezTo>
                  <a:pt x="318442" y="1364468"/>
                  <a:pt x="0" y="1059021"/>
                  <a:pt x="0" y="682234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7213" tIns="208712" rIns="217213" bIns="208712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ES" sz="1400" kern="1200" dirty="0" smtClean="0"/>
              <a:t>Área de Intervención y </a:t>
            </a:r>
            <a:r>
              <a:rPr lang="es-ES" sz="1400" kern="1200" dirty="0" smtClean="0"/>
              <a:t>Actualización</a:t>
            </a:r>
            <a:endParaRPr lang="es-ES" sz="800" kern="1200" dirty="0"/>
          </a:p>
        </p:txBody>
      </p:sp>
      <p:sp>
        <p:nvSpPr>
          <p:cNvPr id="18" name="Forma libre 17"/>
          <p:cNvSpPr/>
          <p:nvPr/>
        </p:nvSpPr>
        <p:spPr>
          <a:xfrm>
            <a:off x="4899115" y="3464555"/>
            <a:ext cx="2133780" cy="1364467"/>
          </a:xfrm>
          <a:custGeom>
            <a:avLst/>
            <a:gdLst>
              <a:gd name="connsiteX0" fmla="*/ 0 w 2133780"/>
              <a:gd name="connsiteY0" fmla="*/ 0 h 1364467"/>
              <a:gd name="connsiteX1" fmla="*/ 2133780 w 2133780"/>
              <a:gd name="connsiteY1" fmla="*/ 0 h 1364467"/>
              <a:gd name="connsiteX2" fmla="*/ 2133780 w 2133780"/>
              <a:gd name="connsiteY2" fmla="*/ 1364467 h 1364467"/>
              <a:gd name="connsiteX3" fmla="*/ 0 w 2133780"/>
              <a:gd name="connsiteY3" fmla="*/ 1364467 h 1364467"/>
              <a:gd name="connsiteX4" fmla="*/ 0 w 2133780"/>
              <a:gd name="connsiteY4" fmla="*/ 0 h 1364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33780" h="1364467">
                <a:moveTo>
                  <a:pt x="0" y="0"/>
                </a:moveTo>
                <a:lnTo>
                  <a:pt x="2133780" y="0"/>
                </a:lnTo>
                <a:lnTo>
                  <a:pt x="2133780" y="1364467"/>
                </a:lnTo>
                <a:lnTo>
                  <a:pt x="0" y="136446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57150" lvl="1" indent="-57150" algn="l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s-ES" sz="1100" kern="1200" dirty="0" smtClean="0"/>
              <a:t>Asesoría Pedagógica Docente</a:t>
            </a:r>
            <a:endParaRPr lang="es-ES" sz="1100" kern="1200" dirty="0"/>
          </a:p>
          <a:p>
            <a:pPr marL="57150" lvl="1" indent="-57150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•"/>
            </a:pPr>
            <a:r>
              <a:rPr lang="es-ES" sz="1100" dirty="0"/>
              <a:t> Interpretación </a:t>
            </a:r>
            <a:r>
              <a:rPr lang="es-ES" sz="1100" dirty="0" smtClean="0"/>
              <a:t>y seguimiento </a:t>
            </a:r>
            <a:r>
              <a:rPr lang="es-ES" sz="1100" dirty="0"/>
              <a:t>los resultados del SEPRAD</a:t>
            </a:r>
          </a:p>
          <a:p>
            <a:pPr marL="171450" lvl="1" indent="-171450" algn="l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s-ES" sz="1100" kern="1200" dirty="0" smtClean="0"/>
              <a:t>Cursos de:</a:t>
            </a:r>
          </a:p>
          <a:p>
            <a:pPr marL="628650" lvl="2" indent="-171450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s-ES" sz="1100" kern="1200" dirty="0" smtClean="0"/>
              <a:t>Didáctica</a:t>
            </a:r>
          </a:p>
          <a:p>
            <a:pPr marL="628650" lvl="2" indent="-171450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s-ES" sz="1100" dirty="0" smtClean="0"/>
              <a:t>T</a:t>
            </a:r>
            <a:r>
              <a:rPr lang="es-ES" sz="1100" kern="1200" dirty="0" smtClean="0"/>
              <a:t>ecnológica</a:t>
            </a:r>
          </a:p>
          <a:p>
            <a:pPr marL="628650" lvl="2" indent="-171450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s-ES" sz="1100" kern="1200" dirty="0" smtClean="0"/>
              <a:t>Idiomas</a:t>
            </a:r>
            <a:endParaRPr lang="es-ES" sz="1100" dirty="0"/>
          </a:p>
          <a:p>
            <a:pPr marL="628650" lvl="2" indent="-171450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s-ES" sz="1100" kern="1200" dirty="0" err="1" smtClean="0"/>
              <a:t>Profesionalizantes</a:t>
            </a:r>
            <a:endParaRPr lang="es-ES" sz="1100" dirty="0"/>
          </a:p>
          <a:p>
            <a:pPr marL="628650" lvl="2" indent="-171450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s-ES" sz="1100" dirty="0" smtClean="0"/>
              <a:t>Actualización</a:t>
            </a:r>
            <a:endParaRPr lang="es-ES" sz="1100" kern="1200" dirty="0"/>
          </a:p>
        </p:txBody>
      </p:sp>
      <p:sp>
        <p:nvSpPr>
          <p:cNvPr id="19" name="Forma libre 18"/>
          <p:cNvSpPr/>
          <p:nvPr/>
        </p:nvSpPr>
        <p:spPr>
          <a:xfrm>
            <a:off x="169203" y="4594954"/>
            <a:ext cx="1378139" cy="1269351"/>
          </a:xfrm>
          <a:custGeom>
            <a:avLst/>
            <a:gdLst>
              <a:gd name="connsiteX0" fmla="*/ 0 w 1378139"/>
              <a:gd name="connsiteY0" fmla="*/ 634676 h 1269351"/>
              <a:gd name="connsiteX1" fmla="*/ 689070 w 1378139"/>
              <a:gd name="connsiteY1" fmla="*/ 0 h 1269351"/>
              <a:gd name="connsiteX2" fmla="*/ 1378140 w 1378139"/>
              <a:gd name="connsiteY2" fmla="*/ 634676 h 1269351"/>
              <a:gd name="connsiteX3" fmla="*/ 689070 w 1378139"/>
              <a:gd name="connsiteY3" fmla="*/ 1269352 h 1269351"/>
              <a:gd name="connsiteX4" fmla="*/ 0 w 1378139"/>
              <a:gd name="connsiteY4" fmla="*/ 634676 h 1269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8139" h="1269351">
                <a:moveTo>
                  <a:pt x="0" y="634676"/>
                </a:moveTo>
                <a:cubicBezTo>
                  <a:pt x="0" y="284154"/>
                  <a:pt x="308507" y="0"/>
                  <a:pt x="689070" y="0"/>
                </a:cubicBezTo>
                <a:cubicBezTo>
                  <a:pt x="1069633" y="0"/>
                  <a:pt x="1378140" y="284154"/>
                  <a:pt x="1378140" y="634676"/>
                </a:cubicBezTo>
                <a:cubicBezTo>
                  <a:pt x="1378140" y="985198"/>
                  <a:pt x="1069633" y="1269352"/>
                  <a:pt x="689070" y="1269352"/>
                </a:cubicBezTo>
                <a:cubicBezTo>
                  <a:pt x="308507" y="1269352"/>
                  <a:pt x="0" y="985198"/>
                  <a:pt x="0" y="634676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0714" tIns="194782" rIns="210714" bIns="194782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ES" sz="1400" kern="1200" dirty="0" smtClean="0"/>
              <a:t>Área de Investigación</a:t>
            </a:r>
            <a:endParaRPr lang="es-ES" sz="1400" kern="1200" dirty="0"/>
          </a:p>
        </p:txBody>
      </p:sp>
      <p:sp>
        <p:nvSpPr>
          <p:cNvPr id="20" name="Forma libre 19"/>
          <p:cNvSpPr/>
          <p:nvPr/>
        </p:nvSpPr>
        <p:spPr>
          <a:xfrm>
            <a:off x="1547342" y="4355798"/>
            <a:ext cx="2067209" cy="1269351"/>
          </a:xfrm>
          <a:custGeom>
            <a:avLst/>
            <a:gdLst>
              <a:gd name="connsiteX0" fmla="*/ 0 w 2067209"/>
              <a:gd name="connsiteY0" fmla="*/ 0 h 1269351"/>
              <a:gd name="connsiteX1" fmla="*/ 2067209 w 2067209"/>
              <a:gd name="connsiteY1" fmla="*/ 0 h 1269351"/>
              <a:gd name="connsiteX2" fmla="*/ 2067209 w 2067209"/>
              <a:gd name="connsiteY2" fmla="*/ 1269351 h 1269351"/>
              <a:gd name="connsiteX3" fmla="*/ 0 w 2067209"/>
              <a:gd name="connsiteY3" fmla="*/ 1269351 h 1269351"/>
              <a:gd name="connsiteX4" fmla="*/ 0 w 2067209"/>
              <a:gd name="connsiteY4" fmla="*/ 0 h 1269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7209" h="1269351">
                <a:moveTo>
                  <a:pt x="0" y="0"/>
                </a:moveTo>
                <a:lnTo>
                  <a:pt x="2067209" y="0"/>
                </a:lnTo>
                <a:lnTo>
                  <a:pt x="2067209" y="1269351"/>
                </a:lnTo>
                <a:lnTo>
                  <a:pt x="0" y="126935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57150" lvl="1" indent="-57150" algn="l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s-ES" sz="1100" kern="1200" dirty="0" smtClean="0"/>
              <a:t>Investigación Educativa</a:t>
            </a:r>
            <a:endParaRPr lang="es-ES" sz="1100" kern="1200" dirty="0"/>
          </a:p>
          <a:p>
            <a:pPr marL="57150" lvl="1" indent="-57150" algn="l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s-ES" sz="1100" kern="1200" dirty="0" smtClean="0"/>
              <a:t>Cursos del área de Investigación</a:t>
            </a:r>
            <a:endParaRPr lang="es-ES" sz="1100" kern="1200" dirty="0"/>
          </a:p>
        </p:txBody>
      </p:sp>
      <p:sp>
        <p:nvSpPr>
          <p:cNvPr id="2" name="Rectángulo 1"/>
          <p:cNvSpPr/>
          <p:nvPr/>
        </p:nvSpPr>
        <p:spPr>
          <a:xfrm>
            <a:off x="1384523" y="3359730"/>
            <a:ext cx="871927" cy="404037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dirty="0" smtClean="0">
                <a:solidFill>
                  <a:schemeClr val="bg1"/>
                </a:solidFill>
              </a:rPr>
              <a:t>2018</a:t>
            </a:r>
            <a:endParaRPr lang="es-MX" sz="2400" b="1" dirty="0">
              <a:solidFill>
                <a:schemeClr val="bg1"/>
              </a:solidFill>
            </a:endParaRPr>
          </a:p>
        </p:txBody>
      </p:sp>
      <p:sp>
        <p:nvSpPr>
          <p:cNvPr id="3" name="Flecha abajo 2"/>
          <p:cNvSpPr/>
          <p:nvPr/>
        </p:nvSpPr>
        <p:spPr>
          <a:xfrm>
            <a:off x="2448929" y="5195797"/>
            <a:ext cx="182880" cy="199505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redondeado 4"/>
          <p:cNvSpPr/>
          <p:nvPr/>
        </p:nvSpPr>
        <p:spPr>
          <a:xfrm>
            <a:off x="1486467" y="5460823"/>
            <a:ext cx="2332491" cy="806963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b="1" dirty="0" smtClean="0">
                <a:solidFill>
                  <a:schemeClr val="tx1"/>
                </a:solidFill>
              </a:rPr>
              <a:t>Diplomado en Investigación: Información y herramientas digitales para el desarrollo académico </a:t>
            </a:r>
            <a:r>
              <a:rPr lang="es-MX" sz="800" dirty="0" smtClean="0">
                <a:solidFill>
                  <a:schemeClr val="tx1"/>
                </a:solidFill>
              </a:rPr>
              <a:t>(100 </a:t>
            </a:r>
            <a:r>
              <a:rPr lang="es-MX" sz="800" dirty="0" err="1" smtClean="0">
                <a:solidFill>
                  <a:schemeClr val="tx1"/>
                </a:solidFill>
              </a:rPr>
              <a:t>hrs</a:t>
            </a:r>
            <a:r>
              <a:rPr lang="es-MX" sz="800" dirty="0" smtClean="0">
                <a:solidFill>
                  <a:schemeClr val="tx1"/>
                </a:solidFill>
              </a:rPr>
              <a:t>.)</a:t>
            </a:r>
            <a:endParaRPr lang="es-MX" sz="800" dirty="0">
              <a:solidFill>
                <a:schemeClr val="tx1"/>
              </a:solidFill>
            </a:endParaRPr>
          </a:p>
        </p:txBody>
      </p:sp>
      <p:sp>
        <p:nvSpPr>
          <p:cNvPr id="21" name="Flecha abajo 20"/>
          <p:cNvSpPr/>
          <p:nvPr/>
        </p:nvSpPr>
        <p:spPr>
          <a:xfrm rot="16200000">
            <a:off x="6133569" y="2165754"/>
            <a:ext cx="275223" cy="343935"/>
          </a:xfrm>
          <a:prstGeom prst="down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Rectángulo redondeado 21"/>
          <p:cNvSpPr/>
          <p:nvPr/>
        </p:nvSpPr>
        <p:spPr>
          <a:xfrm>
            <a:off x="6581130" y="1502472"/>
            <a:ext cx="2292821" cy="1540756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100" b="1" dirty="0">
                <a:solidFill>
                  <a:schemeClr val="tx1"/>
                </a:solidFill>
              </a:rPr>
              <a:t>Master en filosofía </a:t>
            </a:r>
            <a:r>
              <a:rPr lang="es-MX" sz="1100" dirty="0">
                <a:solidFill>
                  <a:schemeClr val="tx1"/>
                </a:solidFill>
              </a:rPr>
              <a:t>(320 hrs)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100" b="1" dirty="0">
                <a:solidFill>
                  <a:schemeClr val="tx1"/>
                </a:solidFill>
              </a:rPr>
              <a:t>Master en Teología </a:t>
            </a:r>
            <a:r>
              <a:rPr lang="es-MX" sz="1100" dirty="0">
                <a:solidFill>
                  <a:schemeClr val="tx1"/>
                </a:solidFill>
              </a:rPr>
              <a:t>(320 hrs.)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100" b="1" dirty="0" smtClean="0">
                <a:solidFill>
                  <a:schemeClr val="tx1"/>
                </a:solidFill>
              </a:rPr>
              <a:t>Diplomado </a:t>
            </a:r>
            <a:r>
              <a:rPr lang="es-MX" sz="1100" b="1" dirty="0" smtClean="0">
                <a:solidFill>
                  <a:schemeClr val="tx1"/>
                </a:solidFill>
              </a:rPr>
              <a:t>en Identidad y misión Anáhuac </a:t>
            </a:r>
            <a:r>
              <a:rPr lang="es-MX" sz="1100" dirty="0" smtClean="0">
                <a:solidFill>
                  <a:schemeClr val="tx1"/>
                </a:solidFill>
              </a:rPr>
              <a:t>(100 hrs)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100" b="1" dirty="0" smtClean="0">
                <a:solidFill>
                  <a:schemeClr val="tx1"/>
                </a:solidFill>
              </a:rPr>
              <a:t>Diplomado en bioética </a:t>
            </a:r>
            <a:r>
              <a:rPr lang="es-MX" sz="1100" dirty="0" smtClean="0">
                <a:solidFill>
                  <a:schemeClr val="tx1"/>
                </a:solidFill>
              </a:rPr>
              <a:t>(100 </a:t>
            </a:r>
            <a:r>
              <a:rPr lang="es-MX" sz="1100" dirty="0" err="1" smtClean="0">
                <a:solidFill>
                  <a:schemeClr val="tx1"/>
                </a:solidFill>
              </a:rPr>
              <a:t>hrs</a:t>
            </a:r>
            <a:r>
              <a:rPr lang="es-MX" sz="1100" dirty="0" smtClean="0">
                <a:solidFill>
                  <a:schemeClr val="tx1"/>
                </a:solidFill>
              </a:rPr>
              <a:t>.)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100" b="1" dirty="0" smtClean="0">
                <a:solidFill>
                  <a:schemeClr val="tx1"/>
                </a:solidFill>
              </a:rPr>
              <a:t>Diplomado: El tutor Anáhuac como formador </a:t>
            </a:r>
            <a:r>
              <a:rPr lang="es-MX" sz="1100" dirty="0" smtClean="0">
                <a:solidFill>
                  <a:schemeClr val="tx1"/>
                </a:solidFill>
              </a:rPr>
              <a:t>(105 hrs</a:t>
            </a:r>
            <a:r>
              <a:rPr lang="es-MX" sz="1100" dirty="0" smtClean="0">
                <a:solidFill>
                  <a:schemeClr val="tx1"/>
                </a:solidFill>
              </a:rPr>
              <a:t>.)</a:t>
            </a:r>
            <a:endParaRPr lang="es-MX" sz="1100" dirty="0" smtClean="0">
              <a:solidFill>
                <a:schemeClr val="tx1"/>
              </a:solidFill>
            </a:endParaRPr>
          </a:p>
        </p:txBody>
      </p:sp>
      <p:sp>
        <p:nvSpPr>
          <p:cNvPr id="23" name="Flecha abajo 22"/>
          <p:cNvSpPr/>
          <p:nvPr/>
        </p:nvSpPr>
        <p:spPr>
          <a:xfrm>
            <a:off x="5795930" y="4980631"/>
            <a:ext cx="275223" cy="314918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Rectángulo redondeado 23"/>
          <p:cNvSpPr/>
          <p:nvPr/>
        </p:nvSpPr>
        <p:spPr>
          <a:xfrm>
            <a:off x="4800054" y="5466962"/>
            <a:ext cx="3851577" cy="1172733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100" b="1" dirty="0" smtClean="0">
                <a:solidFill>
                  <a:schemeClr val="tx1"/>
                </a:solidFill>
              </a:rPr>
              <a:t>Master en formación docente y habilidades para la enseñanza universitaria </a:t>
            </a:r>
            <a:r>
              <a:rPr lang="es-MX" sz="1100" dirty="0" smtClean="0">
                <a:solidFill>
                  <a:schemeClr val="tx1"/>
                </a:solidFill>
              </a:rPr>
              <a:t>(320 </a:t>
            </a:r>
            <a:r>
              <a:rPr lang="es-MX" sz="1100" dirty="0" err="1" smtClean="0">
                <a:solidFill>
                  <a:schemeClr val="tx1"/>
                </a:solidFill>
              </a:rPr>
              <a:t>hrs</a:t>
            </a:r>
            <a:r>
              <a:rPr lang="es-MX" sz="1100" dirty="0" smtClean="0">
                <a:solidFill>
                  <a:schemeClr val="tx1"/>
                </a:solidFill>
              </a:rPr>
              <a:t>.)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100" b="1" dirty="0">
                <a:solidFill>
                  <a:schemeClr val="tx1"/>
                </a:solidFill>
              </a:rPr>
              <a:t>Diplomado en docencia </a:t>
            </a:r>
            <a:r>
              <a:rPr lang="es-MX" sz="1100" dirty="0" smtClean="0">
                <a:solidFill>
                  <a:schemeClr val="tx1"/>
                </a:solidFill>
              </a:rPr>
              <a:t>(</a:t>
            </a:r>
            <a:r>
              <a:rPr lang="es-MX" sz="1100" dirty="0">
                <a:solidFill>
                  <a:schemeClr val="tx1"/>
                </a:solidFill>
              </a:rPr>
              <a:t>120 </a:t>
            </a:r>
            <a:r>
              <a:rPr lang="es-MX" sz="1100" dirty="0" err="1">
                <a:solidFill>
                  <a:schemeClr val="tx1"/>
                </a:solidFill>
              </a:rPr>
              <a:t>hrs</a:t>
            </a:r>
            <a:r>
              <a:rPr lang="es-MX" sz="1100" dirty="0" smtClean="0">
                <a:solidFill>
                  <a:schemeClr val="tx1"/>
                </a:solidFill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100" b="1" dirty="0" smtClean="0">
                <a:solidFill>
                  <a:schemeClr val="tx1"/>
                </a:solidFill>
              </a:rPr>
              <a:t>Diplomado en Metodologías Activas </a:t>
            </a:r>
            <a:r>
              <a:rPr lang="es-MX" sz="1100" dirty="0" smtClean="0">
                <a:solidFill>
                  <a:schemeClr val="tx1"/>
                </a:solidFill>
              </a:rPr>
              <a:t>(120 </a:t>
            </a:r>
            <a:r>
              <a:rPr lang="es-MX" sz="1100" dirty="0" err="1" smtClean="0">
                <a:solidFill>
                  <a:schemeClr val="tx1"/>
                </a:solidFill>
              </a:rPr>
              <a:t>hrs</a:t>
            </a:r>
            <a:r>
              <a:rPr lang="es-MX" sz="1100" dirty="0" smtClean="0">
                <a:solidFill>
                  <a:schemeClr val="tx1"/>
                </a:solidFill>
              </a:rPr>
              <a:t>.)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100" b="1" dirty="0" smtClean="0">
                <a:solidFill>
                  <a:schemeClr val="tx1"/>
                </a:solidFill>
              </a:rPr>
              <a:t>Diplomado en Innovaciones Tecnológicas para el profesor </a:t>
            </a:r>
            <a:r>
              <a:rPr lang="es-MX" sz="1100" b="1" dirty="0" smtClean="0">
                <a:solidFill>
                  <a:schemeClr val="tx1"/>
                </a:solidFill>
              </a:rPr>
              <a:t>del </a:t>
            </a:r>
            <a:r>
              <a:rPr lang="es-MX" sz="1100" b="1" dirty="0" smtClean="0">
                <a:solidFill>
                  <a:schemeClr val="tx1"/>
                </a:solidFill>
              </a:rPr>
              <a:t>siglo XXI </a:t>
            </a:r>
            <a:r>
              <a:rPr lang="es-MX" sz="1100" dirty="0" smtClean="0">
                <a:solidFill>
                  <a:schemeClr val="tx1"/>
                </a:solidFill>
              </a:rPr>
              <a:t>(100 hrs.)</a:t>
            </a:r>
          </a:p>
        </p:txBody>
      </p:sp>
    </p:spTree>
    <p:extLst>
      <p:ext uri="{BB962C8B-B14F-4D97-AF65-F5344CB8AC3E}">
        <p14:creationId xmlns:p14="http://schemas.microsoft.com/office/powerpoint/2010/main" val="1366539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</TotalTime>
  <Words>241</Words>
  <Application>Microsoft Office PowerPoint</Application>
  <PresentationFormat>Presentación en pantalla (4:3)</PresentationFormat>
  <Paragraphs>44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Analee Barrera González</dc:creator>
  <cp:lastModifiedBy>Barrera González Analee</cp:lastModifiedBy>
  <cp:revision>29</cp:revision>
  <cp:lastPrinted>2018-03-13T17:54:25Z</cp:lastPrinted>
  <dcterms:created xsi:type="dcterms:W3CDTF">2017-09-07T05:14:10Z</dcterms:created>
  <dcterms:modified xsi:type="dcterms:W3CDTF">2018-03-13T17:54:29Z</dcterms:modified>
</cp:coreProperties>
</file>