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7" r:id="rId2"/>
    <p:sldId id="299" r:id="rId3"/>
    <p:sldId id="341" r:id="rId4"/>
    <p:sldId id="372" r:id="rId5"/>
    <p:sldId id="367" r:id="rId6"/>
    <p:sldId id="373" r:id="rId7"/>
    <p:sldId id="302" r:id="rId8"/>
    <p:sldId id="304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52" r:id="rId22"/>
    <p:sldId id="368" r:id="rId23"/>
    <p:sldId id="370" r:id="rId24"/>
    <p:sldId id="371" r:id="rId25"/>
  </p:sldIdLst>
  <p:sldSz cx="9144000" cy="6858000" type="screen4x3"/>
  <p:notesSz cx="7010400" cy="92964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DCF"/>
    <a:srgbClr val="FDE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77" autoAdjust="0"/>
  </p:normalViewPr>
  <p:slideViewPr>
    <p:cSldViewPr snapToGrid="0" snapToObjects="1" showGuides="1">
      <p:cViewPr>
        <p:scale>
          <a:sx n="100" d="100"/>
          <a:sy n="100" d="100"/>
        </p:scale>
        <p:origin x="1470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D47BE-467A-4AA7-A161-1DE38EA6072C}" type="datetimeFigureOut">
              <a:rPr lang="es-MX" smtClean="0"/>
              <a:t>26/03/2018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D2A05-AEC8-4F0E-8B80-895ED0B36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863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14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17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96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3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5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8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5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0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3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13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7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5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15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1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ECBF-4F80-4CA0-9E57-5DA0BA6EBCE3}" type="slidenum">
              <a:rPr lang="en-US" altLang="es-MX">
                <a:solidFill>
                  <a:srgbClr val="000000"/>
                </a:solidFill>
                <a:latin typeface="Calibri" panose="020F0502020204030204" pitchFamily="34" charset="0"/>
              </a:rPr>
              <a:pPr/>
              <a:t>16</a:t>
            </a:fld>
            <a:endParaRPr lang="en-US" altLang="es-MX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7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1.jpg"/>
          <p:cNvPicPr>
            <a:picLocks noChangeAspect="1"/>
          </p:cNvPicPr>
          <p:nvPr userDrawn="1"/>
        </p:nvPicPr>
        <p:blipFill>
          <a:blip r:embed="rId2"/>
          <a:srcRect r="15331"/>
          <a:stretch>
            <a:fillRect/>
          </a:stretch>
        </p:blipFill>
        <p:spPr>
          <a:xfrm>
            <a:off x="0" y="-4312"/>
            <a:ext cx="9144000" cy="68623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4936" y="2130425"/>
            <a:ext cx="5406366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TITULO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64936" y="3600450"/>
            <a:ext cx="3200400" cy="862177"/>
          </a:xfrm>
        </p:spPr>
        <p:txBody>
          <a:bodyPr/>
          <a:lstStyle>
            <a:lvl1pPr marL="0" indent="0" algn="l">
              <a:buNone/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Subtítulo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26/03/2018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26/03/2018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ChangeArrowheads="1"/>
          </p:cNvSpPr>
          <p:nvPr userDrawn="1"/>
        </p:nvSpPr>
        <p:spPr bwMode="auto">
          <a:xfrm>
            <a:off x="3909060" y="6047562"/>
            <a:ext cx="1325880" cy="810438"/>
          </a:xfrm>
          <a:prstGeom prst="rect">
            <a:avLst/>
          </a:prstGeom>
          <a:gradFill rotWithShape="1">
            <a:gsLst>
              <a:gs pos="0">
                <a:srgbClr val="FB740E"/>
              </a:gs>
              <a:gs pos="20000">
                <a:srgbClr val="F57412"/>
              </a:gs>
              <a:gs pos="100000">
                <a:srgbClr val="BC580B"/>
              </a:gs>
            </a:gsLst>
            <a:lin ang="5400000"/>
          </a:gradFill>
          <a:ln w="9525">
            <a:solidFill>
              <a:srgbClr val="E1782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ES" sz="1440" dirty="0">
              <a:solidFill>
                <a:prstClr val="white"/>
              </a:solidFill>
              <a:latin typeface="Franklin Gothic Book"/>
            </a:endParaRPr>
          </a:p>
        </p:txBody>
      </p:sp>
      <p:pic>
        <p:nvPicPr>
          <p:cNvPr id="3" name="Picture 5" descr="Logo_Anahuac B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t="4283" r="7346" b="13155"/>
          <a:stretch>
            <a:fillRect/>
          </a:stretch>
        </p:blipFill>
        <p:spPr bwMode="auto">
          <a:xfrm>
            <a:off x="4326891" y="6191925"/>
            <a:ext cx="490220" cy="52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6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26/03/2018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26/03/2018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26/03/2018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26/03/2018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26/03/2018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26/03/2018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26/03/2018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26/03/2018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2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357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4473" y="3178340"/>
            <a:ext cx="4395534" cy="766060"/>
          </a:xfrm>
        </p:spPr>
        <p:txBody>
          <a:bodyPr>
            <a:normAutofit/>
          </a:bodyPr>
          <a:lstStyle/>
          <a:p>
            <a:r>
              <a:rPr lang="es-ES_tradnl" dirty="0" smtClean="0"/>
              <a:t>Periódico Reforma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64473" y="5737618"/>
            <a:ext cx="2342338" cy="464143"/>
          </a:xfrm>
          <a:prstGeom prst="rect">
            <a:avLst/>
          </a:prstGeom>
        </p:spPr>
        <p:txBody>
          <a:bodyPr vert="horz" lIns="81246" tIns="40623" rIns="81246" bIns="40623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43" dirty="0" smtClean="0"/>
              <a:t>Marzo </a:t>
            </a:r>
            <a:r>
              <a:rPr lang="es-ES_tradnl" sz="2843" dirty="0" smtClean="0"/>
              <a:t>2018</a:t>
            </a:r>
            <a:endParaRPr lang="es-ES_tradnl" sz="2843" dirty="0"/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264473" y="1103223"/>
            <a:ext cx="6798310" cy="182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498" tIns="48748" rIns="97498" bIns="4874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s-ES" altLang="es-MX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Análisis Ranking </a:t>
            </a:r>
            <a:endParaRPr lang="es-ES" altLang="es-MX" sz="4000" b="1" dirty="0" smtClean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>
              <a:lnSpc>
                <a:spcPct val="70000"/>
              </a:lnSpc>
            </a:pPr>
            <a:r>
              <a:rPr lang="es-ES" altLang="es-MX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/>
            </a:r>
            <a:br>
              <a:rPr lang="es-ES" altLang="es-MX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es-ES" altLang="es-ES_tradnl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“</a:t>
            </a:r>
            <a:r>
              <a:rPr lang="es-ES" altLang="es-MX" sz="4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Las Mejores Universidades </a:t>
            </a:r>
            <a:r>
              <a:rPr lang="es-ES" altLang="es-MX" sz="4000" b="1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2018</a:t>
            </a:r>
            <a:r>
              <a:rPr lang="es-ES" altLang="es-ES_tradnl" sz="4000" b="1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”</a:t>
            </a:r>
            <a:endParaRPr lang="en-US" altLang="es-MX" sz="4500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4022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Comunicación y Periodismo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98520"/>
              </p:ext>
            </p:extLst>
          </p:nvPr>
        </p:nvGraphicFramePr>
        <p:xfrm>
          <a:off x="4329257" y="1839405"/>
          <a:ext cx="4325938" cy="3508353"/>
        </p:xfrm>
        <a:graphic>
          <a:graphicData uri="http://schemas.openxmlformats.org/drawingml/2006/table">
            <a:tbl>
              <a:tblPr/>
              <a:tblGrid>
                <a:gridCol w="1036638"/>
                <a:gridCol w="2170112"/>
                <a:gridCol w="1119188"/>
              </a:tblGrid>
              <a:tr h="42934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Latinoamericana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UDLA-CDMX 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7970259" y="2679368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8 Flecha abajo"/>
          <p:cNvSpPr>
            <a:spLocks noChangeArrowheads="1"/>
          </p:cNvSpPr>
          <p:nvPr/>
        </p:nvSpPr>
        <p:spPr bwMode="auto">
          <a:xfrm flipV="1">
            <a:off x="7970259" y="3493060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9 Flecha abajo"/>
          <p:cNvSpPr>
            <a:spLocks noChangeArrowheads="1"/>
          </p:cNvSpPr>
          <p:nvPr/>
        </p:nvSpPr>
        <p:spPr bwMode="auto">
          <a:xfrm flipV="1">
            <a:off x="7970259" y="3889060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44768"/>
              </p:ext>
            </p:extLst>
          </p:nvPr>
        </p:nvGraphicFramePr>
        <p:xfrm>
          <a:off x="265707" y="1839405"/>
          <a:ext cx="3206750" cy="3508353"/>
        </p:xfrm>
        <a:graphic>
          <a:graphicData uri="http://schemas.openxmlformats.org/drawingml/2006/table">
            <a:tbl>
              <a:tblPr/>
              <a:tblGrid>
                <a:gridCol w="1036638"/>
                <a:gridCol w="2170112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UDLA – CDMX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 Salle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28 Flecha abajo"/>
          <p:cNvSpPr>
            <a:spLocks noChangeArrowheads="1"/>
          </p:cNvSpPr>
          <p:nvPr/>
        </p:nvSpPr>
        <p:spPr bwMode="auto">
          <a:xfrm>
            <a:off x="7965960" y="4671584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28 Flecha abajo"/>
          <p:cNvSpPr>
            <a:spLocks noChangeArrowheads="1"/>
          </p:cNvSpPr>
          <p:nvPr/>
        </p:nvSpPr>
        <p:spPr bwMode="auto">
          <a:xfrm>
            <a:off x="7970259" y="5035724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28 Flecha abajo"/>
          <p:cNvSpPr>
            <a:spLocks noChangeArrowheads="1"/>
          </p:cNvSpPr>
          <p:nvPr/>
        </p:nvSpPr>
        <p:spPr bwMode="auto">
          <a:xfrm>
            <a:off x="7970259" y="3126004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15 Flecha izquierda y derecha"/>
          <p:cNvSpPr>
            <a:spLocks noChangeArrowheads="1"/>
          </p:cNvSpPr>
          <p:nvPr/>
        </p:nvSpPr>
        <p:spPr bwMode="auto">
          <a:xfrm flipH="1">
            <a:off x="7852785" y="4265520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9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83993" y="15897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Derecho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83018"/>
              </p:ext>
            </p:extLst>
          </p:nvPr>
        </p:nvGraphicFramePr>
        <p:xfrm>
          <a:off x="4329257" y="1083416"/>
          <a:ext cx="4325938" cy="5243240"/>
        </p:xfrm>
        <a:graphic>
          <a:graphicData uri="http://schemas.openxmlformats.org/drawingml/2006/table">
            <a:tbl>
              <a:tblPr/>
              <a:tblGrid>
                <a:gridCol w="1036638"/>
                <a:gridCol w="2364941"/>
                <a:gridCol w="924359"/>
              </a:tblGrid>
              <a:tr h="271879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770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743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4743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743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ITAM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4743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Escuela Libre de Derecho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743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 Salle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4743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7435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4743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UAEM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743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4743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Mexicana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743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UVM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743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ICEL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743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Latina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743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Barra Nacional de Abogados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47435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15</a:t>
                      </a: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28 Flecha abajo"/>
          <p:cNvSpPr>
            <a:spLocks noChangeArrowheads="1"/>
          </p:cNvSpPr>
          <p:nvPr/>
        </p:nvSpPr>
        <p:spPr bwMode="auto">
          <a:xfrm>
            <a:off x="8083254" y="3961669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8083254" y="3334967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28 Flecha abajo"/>
          <p:cNvSpPr>
            <a:spLocks noChangeArrowheads="1"/>
          </p:cNvSpPr>
          <p:nvPr/>
        </p:nvSpPr>
        <p:spPr bwMode="auto">
          <a:xfrm>
            <a:off x="8083254" y="3671596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23 Flecha abajo"/>
          <p:cNvSpPr>
            <a:spLocks noChangeArrowheads="1"/>
          </p:cNvSpPr>
          <p:nvPr/>
        </p:nvSpPr>
        <p:spPr bwMode="auto">
          <a:xfrm flipV="1">
            <a:off x="8082516" y="5167547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23 Flecha abajo"/>
          <p:cNvSpPr>
            <a:spLocks noChangeArrowheads="1"/>
          </p:cNvSpPr>
          <p:nvPr/>
        </p:nvSpPr>
        <p:spPr bwMode="auto">
          <a:xfrm flipV="1">
            <a:off x="8083254" y="3032173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28 Flecha abajo"/>
          <p:cNvSpPr>
            <a:spLocks noChangeArrowheads="1"/>
          </p:cNvSpPr>
          <p:nvPr/>
        </p:nvSpPr>
        <p:spPr bwMode="auto">
          <a:xfrm>
            <a:off x="8067070" y="1832939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28 Flecha abajo"/>
          <p:cNvSpPr>
            <a:spLocks noChangeArrowheads="1"/>
          </p:cNvSpPr>
          <p:nvPr/>
        </p:nvSpPr>
        <p:spPr bwMode="auto">
          <a:xfrm>
            <a:off x="8082516" y="2772947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28 Flecha abajo"/>
          <p:cNvSpPr>
            <a:spLocks noChangeArrowheads="1"/>
          </p:cNvSpPr>
          <p:nvPr/>
        </p:nvSpPr>
        <p:spPr bwMode="auto">
          <a:xfrm>
            <a:off x="8082516" y="4266818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23 Flecha abajo"/>
          <p:cNvSpPr>
            <a:spLocks noChangeArrowheads="1"/>
          </p:cNvSpPr>
          <p:nvPr/>
        </p:nvSpPr>
        <p:spPr bwMode="auto">
          <a:xfrm flipV="1">
            <a:off x="8093811" y="4542228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117645"/>
              </p:ext>
            </p:extLst>
          </p:nvPr>
        </p:nvGraphicFramePr>
        <p:xfrm>
          <a:off x="233338" y="1065226"/>
          <a:ext cx="3401579" cy="4680585"/>
        </p:xfrm>
        <a:graphic>
          <a:graphicData uri="http://schemas.openxmlformats.org/drawingml/2006/table">
            <a:tbl>
              <a:tblPr/>
              <a:tblGrid>
                <a:gridCol w="1036638"/>
                <a:gridCol w="2364941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Escuela Libre de Derecho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ITAM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La Salle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UAEM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Barra Nacional de Abogados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Universidad 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15 Flecha izquierda y derecha"/>
          <p:cNvSpPr>
            <a:spLocks noChangeArrowheads="1"/>
          </p:cNvSpPr>
          <p:nvPr/>
        </p:nvSpPr>
        <p:spPr bwMode="auto">
          <a:xfrm flipH="1">
            <a:off x="7941090" y="2117389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23 Flecha abajo"/>
          <p:cNvSpPr>
            <a:spLocks noChangeArrowheads="1"/>
          </p:cNvSpPr>
          <p:nvPr/>
        </p:nvSpPr>
        <p:spPr bwMode="auto">
          <a:xfrm flipV="1">
            <a:off x="8082516" y="2422095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28 Flecha abajo"/>
          <p:cNvSpPr>
            <a:spLocks noChangeArrowheads="1"/>
          </p:cNvSpPr>
          <p:nvPr/>
        </p:nvSpPr>
        <p:spPr bwMode="auto">
          <a:xfrm>
            <a:off x="8067070" y="4912832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28 Flecha abajo"/>
          <p:cNvSpPr>
            <a:spLocks noChangeArrowheads="1"/>
          </p:cNvSpPr>
          <p:nvPr/>
        </p:nvSpPr>
        <p:spPr bwMode="auto">
          <a:xfrm>
            <a:off x="8070863" y="5500783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28 Flecha abajo"/>
          <p:cNvSpPr>
            <a:spLocks noChangeArrowheads="1"/>
          </p:cNvSpPr>
          <p:nvPr/>
        </p:nvSpPr>
        <p:spPr bwMode="auto">
          <a:xfrm>
            <a:off x="8070863" y="5806321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28 Flecha abajo"/>
          <p:cNvSpPr>
            <a:spLocks noChangeArrowheads="1"/>
          </p:cNvSpPr>
          <p:nvPr/>
        </p:nvSpPr>
        <p:spPr bwMode="auto">
          <a:xfrm>
            <a:off x="8082516" y="6117471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80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300905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Diseño Gráfico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8002"/>
              </p:ext>
            </p:extLst>
          </p:nvPr>
        </p:nvGraphicFramePr>
        <p:xfrm>
          <a:off x="4329257" y="1379941"/>
          <a:ext cx="4600987" cy="3508353"/>
        </p:xfrm>
        <a:graphic>
          <a:graphicData uri="http://schemas.openxmlformats.org/drawingml/2006/table">
            <a:tbl>
              <a:tblPr/>
              <a:tblGrid>
                <a:gridCol w="1036638"/>
                <a:gridCol w="2436193"/>
                <a:gridCol w="1128156"/>
              </a:tblGrid>
              <a:tr h="42934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 Salle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del Pedregal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Centro D., C. y T.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INBA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Justo Sierra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23" name="28 Flecha abajo"/>
          <p:cNvSpPr>
            <a:spLocks noChangeArrowheads="1"/>
          </p:cNvSpPr>
          <p:nvPr/>
        </p:nvSpPr>
        <p:spPr bwMode="auto">
          <a:xfrm>
            <a:off x="8247411" y="3840869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8252498" y="2204409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23 Flecha abajo"/>
          <p:cNvSpPr>
            <a:spLocks noChangeArrowheads="1"/>
          </p:cNvSpPr>
          <p:nvPr/>
        </p:nvSpPr>
        <p:spPr bwMode="auto">
          <a:xfrm flipV="1">
            <a:off x="8252498" y="2625874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23 Flecha abajo"/>
          <p:cNvSpPr>
            <a:spLocks noChangeArrowheads="1"/>
          </p:cNvSpPr>
          <p:nvPr/>
        </p:nvSpPr>
        <p:spPr bwMode="auto">
          <a:xfrm flipV="1">
            <a:off x="8252498" y="3430943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23 Flecha abajo"/>
          <p:cNvSpPr>
            <a:spLocks noChangeArrowheads="1"/>
          </p:cNvSpPr>
          <p:nvPr/>
        </p:nvSpPr>
        <p:spPr bwMode="auto">
          <a:xfrm flipV="1">
            <a:off x="8252498" y="4577343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73914"/>
              </p:ext>
            </p:extLst>
          </p:nvPr>
        </p:nvGraphicFramePr>
        <p:xfrm>
          <a:off x="249523" y="1366703"/>
          <a:ext cx="3472831" cy="3508353"/>
        </p:xfrm>
        <a:graphic>
          <a:graphicData uri="http://schemas.openxmlformats.org/drawingml/2006/table">
            <a:tbl>
              <a:tblPr/>
              <a:tblGrid>
                <a:gridCol w="1036638"/>
                <a:gridCol w="2436193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INBA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Universidad 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La Salle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Del Pedregal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5" name="23 Flecha abajo"/>
          <p:cNvSpPr>
            <a:spLocks noChangeArrowheads="1"/>
          </p:cNvSpPr>
          <p:nvPr/>
        </p:nvSpPr>
        <p:spPr bwMode="auto">
          <a:xfrm flipV="1">
            <a:off x="8243618" y="3014440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28 Flecha abajo"/>
          <p:cNvSpPr>
            <a:spLocks noChangeArrowheads="1"/>
          </p:cNvSpPr>
          <p:nvPr/>
        </p:nvSpPr>
        <p:spPr bwMode="auto">
          <a:xfrm>
            <a:off x="8247411" y="4214001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3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Economía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82326"/>
              </p:ext>
            </p:extLst>
          </p:nvPr>
        </p:nvGraphicFramePr>
        <p:xfrm>
          <a:off x="4329257" y="1184479"/>
          <a:ext cx="4325938" cy="4680585"/>
        </p:xfrm>
        <a:graphic>
          <a:graphicData uri="http://schemas.openxmlformats.org/drawingml/2006/table">
            <a:tbl>
              <a:tblPr/>
              <a:tblGrid>
                <a:gridCol w="1036638"/>
                <a:gridCol w="2170112"/>
                <a:gridCol w="1119188"/>
              </a:tblGrid>
              <a:tr h="42934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ITAM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CIDE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UAEM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28 Flecha abajo"/>
          <p:cNvSpPr>
            <a:spLocks noChangeArrowheads="1"/>
          </p:cNvSpPr>
          <p:nvPr/>
        </p:nvSpPr>
        <p:spPr bwMode="auto">
          <a:xfrm>
            <a:off x="7964977" y="5595076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7993552" y="3623795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15 Flecha izquierda y derecha"/>
          <p:cNvSpPr>
            <a:spLocks noChangeArrowheads="1"/>
          </p:cNvSpPr>
          <p:nvPr/>
        </p:nvSpPr>
        <p:spPr bwMode="auto">
          <a:xfrm flipH="1">
            <a:off x="7879731" y="2059100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23 Flecha abajo"/>
          <p:cNvSpPr>
            <a:spLocks noChangeArrowheads="1"/>
          </p:cNvSpPr>
          <p:nvPr/>
        </p:nvSpPr>
        <p:spPr bwMode="auto">
          <a:xfrm flipV="1">
            <a:off x="7993552" y="3242264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28 Flecha abajo"/>
          <p:cNvSpPr>
            <a:spLocks noChangeArrowheads="1"/>
          </p:cNvSpPr>
          <p:nvPr/>
        </p:nvSpPr>
        <p:spPr bwMode="auto">
          <a:xfrm>
            <a:off x="7981161" y="4813693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23 Flecha abajo"/>
          <p:cNvSpPr>
            <a:spLocks noChangeArrowheads="1"/>
          </p:cNvSpPr>
          <p:nvPr/>
        </p:nvSpPr>
        <p:spPr bwMode="auto">
          <a:xfrm flipV="1">
            <a:off x="7993552" y="2443352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15 Flecha izquierda y derecha"/>
          <p:cNvSpPr>
            <a:spLocks noChangeArrowheads="1"/>
          </p:cNvSpPr>
          <p:nvPr/>
        </p:nvSpPr>
        <p:spPr bwMode="auto">
          <a:xfrm flipH="1">
            <a:off x="7871639" y="4397484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23 Flecha abajo"/>
          <p:cNvSpPr>
            <a:spLocks noChangeArrowheads="1"/>
          </p:cNvSpPr>
          <p:nvPr/>
        </p:nvSpPr>
        <p:spPr bwMode="auto">
          <a:xfrm flipV="1">
            <a:off x="7993552" y="2836453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5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59653"/>
              </p:ext>
            </p:extLst>
          </p:nvPr>
        </p:nvGraphicFramePr>
        <p:xfrm>
          <a:off x="241430" y="1178081"/>
          <a:ext cx="3206750" cy="4289841"/>
        </p:xfrm>
        <a:graphic>
          <a:graphicData uri="http://schemas.openxmlformats.org/drawingml/2006/table">
            <a:tbl>
              <a:tblPr/>
              <a:tblGrid>
                <a:gridCol w="1036638"/>
                <a:gridCol w="2170112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ITAM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CIDE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23 Flecha abajo"/>
          <p:cNvSpPr>
            <a:spLocks noChangeArrowheads="1"/>
          </p:cNvSpPr>
          <p:nvPr/>
        </p:nvSpPr>
        <p:spPr bwMode="auto">
          <a:xfrm flipV="1">
            <a:off x="7993552" y="4023848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23 Flecha abajo"/>
          <p:cNvSpPr>
            <a:spLocks noChangeArrowheads="1"/>
          </p:cNvSpPr>
          <p:nvPr/>
        </p:nvSpPr>
        <p:spPr bwMode="auto">
          <a:xfrm flipV="1">
            <a:off x="7989253" y="5224670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9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300905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Gastronomía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04911"/>
              </p:ext>
            </p:extLst>
          </p:nvPr>
        </p:nvGraphicFramePr>
        <p:xfrm>
          <a:off x="4329257" y="1854941"/>
          <a:ext cx="4600987" cy="2726865"/>
        </p:xfrm>
        <a:graphic>
          <a:graphicData uri="http://schemas.openxmlformats.org/drawingml/2006/table">
            <a:tbl>
              <a:tblPr/>
              <a:tblGrid>
                <a:gridCol w="1036638"/>
                <a:gridCol w="2507445"/>
                <a:gridCol w="1056904"/>
              </a:tblGrid>
              <a:tr h="42934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Claustro de Sor Juana</a:t>
                      </a:r>
                      <a:endParaRPr kumimoji="0" 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fr-F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I. de Est. Sup. De </a:t>
                      </a:r>
                      <a:r>
                        <a:rPr kumimoji="0" lang="fr-F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Turismo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Internacional de Profesores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Escuela Mexicana de Turismo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8295328" y="2723208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23 Flecha abajo"/>
          <p:cNvSpPr>
            <a:spLocks noChangeArrowheads="1"/>
          </p:cNvSpPr>
          <p:nvPr/>
        </p:nvSpPr>
        <p:spPr bwMode="auto">
          <a:xfrm flipV="1">
            <a:off x="8303420" y="3111842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23 Flecha abajo"/>
          <p:cNvSpPr>
            <a:spLocks noChangeArrowheads="1"/>
          </p:cNvSpPr>
          <p:nvPr/>
        </p:nvSpPr>
        <p:spPr bwMode="auto">
          <a:xfrm flipV="1">
            <a:off x="8311512" y="3937570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31287"/>
              </p:ext>
            </p:extLst>
          </p:nvPr>
        </p:nvGraphicFramePr>
        <p:xfrm>
          <a:off x="273799" y="1854941"/>
          <a:ext cx="3544083" cy="2663320"/>
        </p:xfrm>
        <a:graphic>
          <a:graphicData uri="http://schemas.openxmlformats.org/drawingml/2006/table">
            <a:tbl>
              <a:tblPr/>
              <a:tblGrid>
                <a:gridCol w="1036638"/>
                <a:gridCol w="2507445"/>
              </a:tblGrid>
              <a:tr h="195192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Claustro de Sor Juana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Escuela Mundial de Turismo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C. Superior de Gastronomía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I. 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de </a:t>
                      </a:r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Est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. </a:t>
                      </a:r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Sup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. De Turismo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Universidad 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23 Flecha abajo"/>
          <p:cNvSpPr>
            <a:spLocks noChangeArrowheads="1"/>
          </p:cNvSpPr>
          <p:nvPr/>
        </p:nvSpPr>
        <p:spPr bwMode="auto">
          <a:xfrm flipV="1">
            <a:off x="8303420" y="3523187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28 Flecha abajo"/>
          <p:cNvSpPr>
            <a:spLocks noChangeArrowheads="1"/>
          </p:cNvSpPr>
          <p:nvPr/>
        </p:nvSpPr>
        <p:spPr bwMode="auto">
          <a:xfrm>
            <a:off x="8295328" y="4338033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29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300905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Ingeniería en Sistemas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5295"/>
              </p:ext>
            </p:extLst>
          </p:nvPr>
        </p:nvGraphicFramePr>
        <p:xfrm>
          <a:off x="4329257" y="1854941"/>
          <a:ext cx="4325938" cy="3117609"/>
        </p:xfrm>
        <a:graphic>
          <a:graphicData uri="http://schemas.openxmlformats.org/drawingml/2006/table">
            <a:tbl>
              <a:tblPr/>
              <a:tblGrid>
                <a:gridCol w="1036638"/>
                <a:gridCol w="2388692"/>
                <a:gridCol w="900608"/>
              </a:tblGrid>
              <a:tr h="42934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ITAM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</a:tbl>
          </a:graphicData>
        </a:graphic>
      </p:graphicFrame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8101121" y="3892876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15 Flecha izquierda y derecha"/>
          <p:cNvSpPr>
            <a:spLocks noChangeArrowheads="1"/>
          </p:cNvSpPr>
          <p:nvPr/>
        </p:nvSpPr>
        <p:spPr bwMode="auto">
          <a:xfrm flipH="1">
            <a:off x="7970655" y="2744673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23 Flecha abajo"/>
          <p:cNvSpPr>
            <a:spLocks noChangeArrowheads="1"/>
          </p:cNvSpPr>
          <p:nvPr/>
        </p:nvSpPr>
        <p:spPr bwMode="auto">
          <a:xfrm flipV="1">
            <a:off x="8109213" y="4312648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75321"/>
              </p:ext>
            </p:extLst>
          </p:nvPr>
        </p:nvGraphicFramePr>
        <p:xfrm>
          <a:off x="225247" y="1847365"/>
          <a:ext cx="3425330" cy="3117609"/>
        </p:xfrm>
        <a:graphic>
          <a:graphicData uri="http://schemas.openxmlformats.org/drawingml/2006/table">
            <a:tbl>
              <a:tblPr/>
              <a:tblGrid>
                <a:gridCol w="1036638"/>
                <a:gridCol w="2388692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Universidad 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La Salle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</a:tbl>
          </a:graphicData>
        </a:graphic>
      </p:graphicFrame>
      <p:sp>
        <p:nvSpPr>
          <p:cNvPr id="15" name="15 Flecha izquierda y derecha"/>
          <p:cNvSpPr>
            <a:spLocks noChangeArrowheads="1"/>
          </p:cNvSpPr>
          <p:nvPr/>
        </p:nvSpPr>
        <p:spPr bwMode="auto">
          <a:xfrm flipH="1">
            <a:off x="7970655" y="3120788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15 Flecha izquierda y derecha"/>
          <p:cNvSpPr>
            <a:spLocks noChangeArrowheads="1"/>
          </p:cNvSpPr>
          <p:nvPr/>
        </p:nvSpPr>
        <p:spPr bwMode="auto">
          <a:xfrm flipH="1">
            <a:off x="7970655" y="3530618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28 Flecha abajo"/>
          <p:cNvSpPr>
            <a:spLocks noChangeArrowheads="1"/>
          </p:cNvSpPr>
          <p:nvPr/>
        </p:nvSpPr>
        <p:spPr bwMode="auto">
          <a:xfrm>
            <a:off x="8101121" y="4700458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22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300905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Ingeniería Industrial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02885"/>
              </p:ext>
            </p:extLst>
          </p:nvPr>
        </p:nvGraphicFramePr>
        <p:xfrm>
          <a:off x="4329257" y="1415566"/>
          <a:ext cx="4325938" cy="4680585"/>
        </p:xfrm>
        <a:graphic>
          <a:graphicData uri="http://schemas.openxmlformats.org/drawingml/2006/table">
            <a:tbl>
              <a:tblPr/>
              <a:tblGrid>
                <a:gridCol w="1036638"/>
                <a:gridCol w="2376817"/>
                <a:gridCol w="912483"/>
              </a:tblGrid>
              <a:tr h="42934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 Salle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ITAM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TES de Cuautitlán Izcalli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</a:tbl>
          </a:graphicData>
        </a:graphic>
      </p:graphicFrame>
      <p:sp>
        <p:nvSpPr>
          <p:cNvPr id="23" name="28 Flecha abajo"/>
          <p:cNvSpPr>
            <a:spLocks noChangeArrowheads="1"/>
          </p:cNvSpPr>
          <p:nvPr/>
        </p:nvSpPr>
        <p:spPr bwMode="auto">
          <a:xfrm>
            <a:off x="8087400" y="3895997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8093029" y="2276033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23 Flecha abajo"/>
          <p:cNvSpPr>
            <a:spLocks noChangeArrowheads="1"/>
          </p:cNvSpPr>
          <p:nvPr/>
        </p:nvSpPr>
        <p:spPr bwMode="auto">
          <a:xfrm flipV="1">
            <a:off x="8083607" y="2693686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23 Flecha abajo"/>
          <p:cNvSpPr>
            <a:spLocks noChangeArrowheads="1"/>
          </p:cNvSpPr>
          <p:nvPr/>
        </p:nvSpPr>
        <p:spPr bwMode="auto">
          <a:xfrm flipV="1">
            <a:off x="8083607" y="3082753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23 Flecha abajo"/>
          <p:cNvSpPr>
            <a:spLocks noChangeArrowheads="1"/>
          </p:cNvSpPr>
          <p:nvPr/>
        </p:nvSpPr>
        <p:spPr bwMode="auto">
          <a:xfrm flipV="1">
            <a:off x="8091699" y="3487881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28 Flecha abajo"/>
          <p:cNvSpPr>
            <a:spLocks noChangeArrowheads="1"/>
          </p:cNvSpPr>
          <p:nvPr/>
        </p:nvSpPr>
        <p:spPr bwMode="auto">
          <a:xfrm>
            <a:off x="8088730" y="4276098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28 Flecha abajo"/>
          <p:cNvSpPr>
            <a:spLocks noChangeArrowheads="1"/>
          </p:cNvSpPr>
          <p:nvPr/>
        </p:nvSpPr>
        <p:spPr bwMode="auto">
          <a:xfrm>
            <a:off x="8095492" y="4656199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23 Flecha abajo"/>
          <p:cNvSpPr>
            <a:spLocks noChangeArrowheads="1"/>
          </p:cNvSpPr>
          <p:nvPr/>
        </p:nvSpPr>
        <p:spPr bwMode="auto">
          <a:xfrm flipV="1">
            <a:off x="8095492" y="5402204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23 Flecha abajo"/>
          <p:cNvSpPr>
            <a:spLocks noChangeArrowheads="1"/>
          </p:cNvSpPr>
          <p:nvPr/>
        </p:nvSpPr>
        <p:spPr bwMode="auto">
          <a:xfrm flipV="1">
            <a:off x="8091699" y="5819857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0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2787"/>
              </p:ext>
            </p:extLst>
          </p:nvPr>
        </p:nvGraphicFramePr>
        <p:xfrm>
          <a:off x="241430" y="1407474"/>
          <a:ext cx="3413455" cy="4680585"/>
        </p:xfrm>
        <a:graphic>
          <a:graphicData uri="http://schemas.openxmlformats.org/drawingml/2006/table">
            <a:tbl>
              <a:tblPr/>
              <a:tblGrid>
                <a:gridCol w="1036638"/>
                <a:gridCol w="2376817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La Salle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ITAM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UAEM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UVM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Universidad 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28 Flecha abajo"/>
          <p:cNvSpPr>
            <a:spLocks noChangeArrowheads="1"/>
          </p:cNvSpPr>
          <p:nvPr/>
        </p:nvSpPr>
        <p:spPr bwMode="auto">
          <a:xfrm>
            <a:off x="8093029" y="5059346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3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300905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Ingeniería Mecatrónica 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578"/>
              </p:ext>
            </p:extLst>
          </p:nvPr>
        </p:nvGraphicFramePr>
        <p:xfrm>
          <a:off x="4329257" y="1854941"/>
          <a:ext cx="4325938" cy="2726865"/>
        </p:xfrm>
        <a:graphic>
          <a:graphicData uri="http://schemas.openxmlformats.org/drawingml/2006/table">
            <a:tbl>
              <a:tblPr/>
              <a:tblGrid>
                <a:gridCol w="1036638"/>
                <a:gridCol w="2448069"/>
                <a:gridCol w="841231"/>
              </a:tblGrid>
              <a:tr h="42934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 Salle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8124404" y="2742070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23 Flecha abajo"/>
          <p:cNvSpPr>
            <a:spLocks noChangeArrowheads="1"/>
          </p:cNvSpPr>
          <p:nvPr/>
        </p:nvSpPr>
        <p:spPr bwMode="auto">
          <a:xfrm flipV="1">
            <a:off x="8124404" y="3530468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15 Flecha izquierda y derecha"/>
          <p:cNvSpPr>
            <a:spLocks noChangeArrowheads="1"/>
          </p:cNvSpPr>
          <p:nvPr/>
        </p:nvSpPr>
        <p:spPr bwMode="auto">
          <a:xfrm flipH="1">
            <a:off x="7980052" y="3889842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18002"/>
              </p:ext>
            </p:extLst>
          </p:nvPr>
        </p:nvGraphicFramePr>
        <p:xfrm>
          <a:off x="262991" y="1871318"/>
          <a:ext cx="3484707" cy="2726865"/>
        </p:xfrm>
        <a:graphic>
          <a:graphicData uri="http://schemas.openxmlformats.org/drawingml/2006/table">
            <a:tbl>
              <a:tblPr/>
              <a:tblGrid>
                <a:gridCol w="1036638"/>
                <a:gridCol w="2448069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Posición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1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  <a:cs typeface="+mn-cs"/>
                        </a:rPr>
                        <a:t>U. Iberoamericana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2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  <a:cs typeface="+mn-cs"/>
                        </a:rPr>
                        <a:t>U. Panamericana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3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  <a:cs typeface="+mn-cs"/>
                        </a:rPr>
                        <a:t>Universidad 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4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Franklin Gothic Book" panose="020B0503020102020204" pitchFamily="34" charset="0"/>
                        </a:rPr>
                        <a:t>5</a:t>
                      </a:r>
                      <a:endParaRPr lang="es-MX" sz="1400" b="1" dirty="0">
                        <a:latin typeface="Franklin Gothic Book" panose="020B0503020102020204" pitchFamily="34" charset="0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MS PGothic" panose="020B0600070205080204" pitchFamily="34" charset="-128"/>
                          <a:cs typeface="+mn-cs"/>
                        </a:rPr>
                        <a:t>La Salle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5" name="23 Flecha abajo"/>
          <p:cNvSpPr>
            <a:spLocks noChangeArrowheads="1"/>
          </p:cNvSpPr>
          <p:nvPr/>
        </p:nvSpPr>
        <p:spPr bwMode="auto">
          <a:xfrm flipV="1">
            <a:off x="8124404" y="4304227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23 Flecha abajo"/>
          <p:cNvSpPr>
            <a:spLocks noChangeArrowheads="1"/>
          </p:cNvSpPr>
          <p:nvPr/>
        </p:nvSpPr>
        <p:spPr bwMode="auto">
          <a:xfrm flipV="1">
            <a:off x="8133929" y="3132595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73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300905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Medicina 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90555"/>
              </p:ext>
            </p:extLst>
          </p:nvPr>
        </p:nvGraphicFramePr>
        <p:xfrm>
          <a:off x="4329257" y="1854941"/>
          <a:ext cx="4325938" cy="2726865"/>
        </p:xfrm>
        <a:graphic>
          <a:graphicData uri="http://schemas.openxmlformats.org/drawingml/2006/table">
            <a:tbl>
              <a:tblPr/>
              <a:tblGrid>
                <a:gridCol w="1036638"/>
                <a:gridCol w="2353066"/>
                <a:gridCol w="936234"/>
              </a:tblGrid>
              <a:tr h="42934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 Salle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8080572" y="2731925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23579"/>
              </p:ext>
            </p:extLst>
          </p:nvPr>
        </p:nvGraphicFramePr>
        <p:xfrm>
          <a:off x="249523" y="1854941"/>
          <a:ext cx="3389704" cy="2726865"/>
        </p:xfrm>
        <a:graphic>
          <a:graphicData uri="http://schemas.openxmlformats.org/drawingml/2006/table">
            <a:tbl>
              <a:tblPr/>
              <a:tblGrid>
                <a:gridCol w="1036638"/>
                <a:gridCol w="2353066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La Salle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Universidad 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3" name="28 Flecha abajo"/>
          <p:cNvSpPr>
            <a:spLocks noChangeArrowheads="1"/>
          </p:cNvSpPr>
          <p:nvPr/>
        </p:nvSpPr>
        <p:spPr bwMode="auto">
          <a:xfrm>
            <a:off x="8072563" y="3130481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28 Flecha abajo"/>
          <p:cNvSpPr>
            <a:spLocks noChangeArrowheads="1"/>
          </p:cNvSpPr>
          <p:nvPr/>
        </p:nvSpPr>
        <p:spPr bwMode="auto">
          <a:xfrm>
            <a:off x="8072563" y="3549581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28 Flecha abajo"/>
          <p:cNvSpPr>
            <a:spLocks noChangeArrowheads="1"/>
          </p:cNvSpPr>
          <p:nvPr/>
        </p:nvSpPr>
        <p:spPr bwMode="auto">
          <a:xfrm>
            <a:off x="8080572" y="3922042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28 Flecha abajo"/>
          <p:cNvSpPr>
            <a:spLocks noChangeArrowheads="1"/>
          </p:cNvSpPr>
          <p:nvPr/>
        </p:nvSpPr>
        <p:spPr bwMode="auto">
          <a:xfrm>
            <a:off x="8093469" y="4316951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6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300905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Mercadotecnia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10953"/>
              </p:ext>
            </p:extLst>
          </p:nvPr>
        </p:nvGraphicFramePr>
        <p:xfrm>
          <a:off x="4329257" y="1854941"/>
          <a:ext cx="4325938" cy="3117609"/>
        </p:xfrm>
        <a:graphic>
          <a:graphicData uri="http://schemas.openxmlformats.org/drawingml/2006/table">
            <a:tbl>
              <a:tblPr/>
              <a:tblGrid>
                <a:gridCol w="1036638"/>
                <a:gridCol w="2353066"/>
                <a:gridCol w="936234"/>
              </a:tblGrid>
              <a:tr h="42934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 Salle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integra al Ranking 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TEC Milenio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28 Flecha abajo"/>
          <p:cNvSpPr>
            <a:spLocks noChangeArrowheads="1"/>
          </p:cNvSpPr>
          <p:nvPr/>
        </p:nvSpPr>
        <p:spPr bwMode="auto">
          <a:xfrm>
            <a:off x="8061522" y="3922515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23 Flecha abajo"/>
          <p:cNvSpPr>
            <a:spLocks noChangeArrowheads="1"/>
          </p:cNvSpPr>
          <p:nvPr/>
        </p:nvSpPr>
        <p:spPr bwMode="auto">
          <a:xfrm flipV="1">
            <a:off x="8090097" y="4286116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23 Flecha abajo"/>
          <p:cNvSpPr>
            <a:spLocks noChangeArrowheads="1"/>
          </p:cNvSpPr>
          <p:nvPr/>
        </p:nvSpPr>
        <p:spPr bwMode="auto">
          <a:xfrm flipV="1">
            <a:off x="8090097" y="3522528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83673"/>
              </p:ext>
            </p:extLst>
          </p:nvPr>
        </p:nvGraphicFramePr>
        <p:xfrm>
          <a:off x="252557" y="1842982"/>
          <a:ext cx="3389704" cy="2726865"/>
        </p:xfrm>
        <a:graphic>
          <a:graphicData uri="http://schemas.openxmlformats.org/drawingml/2006/table">
            <a:tbl>
              <a:tblPr/>
              <a:tblGrid>
                <a:gridCol w="1036638"/>
                <a:gridCol w="2353066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Universidad 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Del Pedregal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4" name="15 Flecha izquierda y derecha"/>
          <p:cNvSpPr>
            <a:spLocks noChangeArrowheads="1"/>
          </p:cNvSpPr>
          <p:nvPr/>
        </p:nvSpPr>
        <p:spPr bwMode="auto">
          <a:xfrm flipH="1">
            <a:off x="7937697" y="3107391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28 Flecha abajo"/>
          <p:cNvSpPr>
            <a:spLocks noChangeArrowheads="1"/>
          </p:cNvSpPr>
          <p:nvPr/>
        </p:nvSpPr>
        <p:spPr bwMode="auto">
          <a:xfrm>
            <a:off x="8083944" y="4704065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0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731" y="650241"/>
            <a:ext cx="8638540" cy="71882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4" name="CuadroTexto 1"/>
          <p:cNvSpPr txBox="1">
            <a:spLocks noChangeArrowheads="1"/>
          </p:cNvSpPr>
          <p:nvPr/>
        </p:nvSpPr>
        <p:spPr bwMode="auto">
          <a:xfrm>
            <a:off x="332078" y="1954855"/>
            <a:ext cx="8559194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lr>
                <a:schemeClr val="tx1"/>
              </a:buClr>
              <a:buFont typeface="Arial" charset="0"/>
              <a:buAutoNum type="arabicParenR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1pPr>
            <a:lvl2pPr marL="887413" indent="-342900">
              <a:buClr>
                <a:schemeClr val="tx1"/>
              </a:buClr>
              <a:buFont typeface="Arial" charset="0"/>
              <a:buAutoNum type="alphaLcPeriod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r>
              <a:rPr lang="es-MX" altLang="es-MX" sz="2000" b="1" dirty="0"/>
              <a:t>Hallazgos </a:t>
            </a:r>
            <a:r>
              <a:rPr lang="es-MX" altLang="es-MX" sz="2000" b="1" dirty="0" smtClean="0"/>
              <a:t>generales</a:t>
            </a:r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r>
              <a:rPr lang="es-MX" altLang="es-MX" sz="2000" b="1" dirty="0"/>
              <a:t>Ranking por carrera </a:t>
            </a:r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r>
              <a:rPr lang="es-MX" altLang="es-MX" sz="2000" b="1" dirty="0"/>
              <a:t>Resumen de </a:t>
            </a:r>
            <a:r>
              <a:rPr lang="es-MX" altLang="es-MX" sz="2000" b="1" dirty="0" smtClean="0"/>
              <a:t>posiciones</a:t>
            </a:r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endParaRPr lang="es-MX" altLang="es-MX" sz="2000" b="1" dirty="0" smtClean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r>
              <a:rPr lang="es-MX" altLang="es-MX" sz="2000" b="1" dirty="0" smtClean="0"/>
              <a:t>Presencia editorial </a:t>
            </a: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endParaRPr lang="es-MX" altLang="es-MX" sz="2000" b="1" dirty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Tx/>
              <a:buAutoNum type="arabicPeriod"/>
            </a:pPr>
            <a:r>
              <a:rPr lang="es-MX" altLang="es-MX" sz="2000" b="1" dirty="0"/>
              <a:t>Pauta </a:t>
            </a:r>
            <a:r>
              <a:rPr lang="es-MX" altLang="es-MX" sz="2000" b="1" dirty="0" smtClean="0"/>
              <a:t>publicitaria</a:t>
            </a:r>
            <a:endParaRPr lang="es-MX" alt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3599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300905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Psicología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07356"/>
              </p:ext>
            </p:extLst>
          </p:nvPr>
        </p:nvGraphicFramePr>
        <p:xfrm>
          <a:off x="4329257" y="1854941"/>
          <a:ext cx="4325938" cy="4664040"/>
        </p:xfrm>
        <a:graphic>
          <a:graphicData uri="http://schemas.openxmlformats.org/drawingml/2006/table">
            <a:tbl>
              <a:tblPr/>
              <a:tblGrid>
                <a:gridCol w="1036638"/>
                <a:gridCol w="2483695"/>
                <a:gridCol w="805605"/>
              </a:tblGrid>
              <a:tr h="325903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0969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9660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Pedagógica Nacional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9660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9660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 Salle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Se integra al Ranking</a:t>
                      </a:r>
                      <a:endParaRPr kumimoji="0" lang="es-ES" altLang="es-MX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9660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9660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Claustro de Sor Juana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9660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96602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Mexicana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966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966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UDLA-CDMX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966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966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UAEM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2966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UVM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29660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ES" altLang="es-MX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8125802" y="2597845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15 Flecha izquierda y derecha"/>
          <p:cNvSpPr>
            <a:spLocks noChangeArrowheads="1"/>
          </p:cNvSpPr>
          <p:nvPr/>
        </p:nvSpPr>
        <p:spPr bwMode="auto">
          <a:xfrm flipH="1">
            <a:off x="8004399" y="3544965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23 Flecha abajo"/>
          <p:cNvSpPr>
            <a:spLocks noChangeArrowheads="1"/>
          </p:cNvSpPr>
          <p:nvPr/>
        </p:nvSpPr>
        <p:spPr bwMode="auto">
          <a:xfrm flipV="1">
            <a:off x="8135327" y="2903615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23 Flecha abajo"/>
          <p:cNvSpPr>
            <a:spLocks noChangeArrowheads="1"/>
          </p:cNvSpPr>
          <p:nvPr/>
        </p:nvSpPr>
        <p:spPr bwMode="auto">
          <a:xfrm flipV="1">
            <a:off x="8144852" y="4153176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28 Flecha abajo"/>
          <p:cNvSpPr>
            <a:spLocks noChangeArrowheads="1"/>
          </p:cNvSpPr>
          <p:nvPr/>
        </p:nvSpPr>
        <p:spPr bwMode="auto">
          <a:xfrm>
            <a:off x="8135327" y="3854726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23 Flecha abajo"/>
          <p:cNvSpPr>
            <a:spLocks noChangeArrowheads="1"/>
          </p:cNvSpPr>
          <p:nvPr/>
        </p:nvSpPr>
        <p:spPr bwMode="auto">
          <a:xfrm flipV="1">
            <a:off x="8144852" y="4771800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28 Flecha abajo"/>
          <p:cNvSpPr>
            <a:spLocks noChangeArrowheads="1"/>
          </p:cNvSpPr>
          <p:nvPr/>
        </p:nvSpPr>
        <p:spPr bwMode="auto">
          <a:xfrm>
            <a:off x="8135327" y="5082659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08037"/>
              </p:ext>
            </p:extLst>
          </p:nvPr>
        </p:nvGraphicFramePr>
        <p:xfrm>
          <a:off x="262082" y="1854941"/>
          <a:ext cx="3520333" cy="3508353"/>
        </p:xfrm>
        <a:graphic>
          <a:graphicData uri="http://schemas.openxmlformats.org/drawingml/2006/table">
            <a:tbl>
              <a:tblPr/>
              <a:tblGrid>
                <a:gridCol w="1036638"/>
                <a:gridCol w="2483695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UDLA – CDMX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Claustro de Sor Juana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Universidad 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Pedagógica Nacional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</a:tbl>
          </a:graphicData>
        </a:graphic>
      </p:graphicFrame>
      <p:sp>
        <p:nvSpPr>
          <p:cNvPr id="15" name="23 Flecha abajo"/>
          <p:cNvSpPr>
            <a:spLocks noChangeArrowheads="1"/>
          </p:cNvSpPr>
          <p:nvPr/>
        </p:nvSpPr>
        <p:spPr bwMode="auto">
          <a:xfrm flipV="1">
            <a:off x="8148224" y="4461151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28 Flecha abajo"/>
          <p:cNvSpPr>
            <a:spLocks noChangeArrowheads="1"/>
          </p:cNvSpPr>
          <p:nvPr/>
        </p:nvSpPr>
        <p:spPr bwMode="auto">
          <a:xfrm>
            <a:off x="8125802" y="5373538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23 Flecha abajo"/>
          <p:cNvSpPr>
            <a:spLocks noChangeArrowheads="1"/>
          </p:cNvSpPr>
          <p:nvPr/>
        </p:nvSpPr>
        <p:spPr bwMode="auto">
          <a:xfrm flipV="1">
            <a:off x="8135327" y="5678187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23 Flecha abajo"/>
          <p:cNvSpPr>
            <a:spLocks noChangeArrowheads="1"/>
          </p:cNvSpPr>
          <p:nvPr/>
        </p:nvSpPr>
        <p:spPr bwMode="auto">
          <a:xfrm flipV="1">
            <a:off x="8135327" y="5991501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28 Flecha abajo"/>
          <p:cNvSpPr>
            <a:spLocks noChangeArrowheads="1"/>
          </p:cNvSpPr>
          <p:nvPr/>
        </p:nvSpPr>
        <p:spPr bwMode="auto">
          <a:xfrm>
            <a:off x="8125802" y="6295575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39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1"/>
          <p:cNvSpPr>
            <a:spLocks noGrp="1"/>
          </p:cNvSpPr>
          <p:nvPr>
            <p:ph type="title"/>
          </p:nvPr>
        </p:nvSpPr>
        <p:spPr>
          <a:xfrm>
            <a:off x="0" y="-178125"/>
            <a:ext cx="10799762" cy="900112"/>
          </a:xfrm>
        </p:spPr>
        <p:txBody>
          <a:bodyPr/>
          <a:lstStyle/>
          <a:p>
            <a:pPr algn="l">
              <a:defRPr/>
            </a:pPr>
            <a:r>
              <a:rPr lang="es-MX" altLang="es-MX" dirty="0"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3</a:t>
            </a:r>
            <a:r>
              <a:rPr lang="es-MX" altLang="es-MX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. Resumen de posiciones</a:t>
            </a:r>
            <a:endParaRPr lang="es-ES" altLang="es-MX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CuadroTexto 1"/>
          <p:cNvSpPr txBox="1">
            <a:spLocks noChangeArrowheads="1"/>
          </p:cNvSpPr>
          <p:nvPr/>
        </p:nvSpPr>
        <p:spPr bwMode="auto">
          <a:xfrm>
            <a:off x="126278" y="636014"/>
            <a:ext cx="8839591" cy="651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AutoNum type="arabicParenR"/>
              <a:defRPr>
                <a:solidFill>
                  <a:srgbClr val="595959"/>
                </a:solidFill>
                <a:latin typeface="Franklin Gothic Book" panose="020B05030201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887413" indent="-342900">
              <a:buClr>
                <a:schemeClr val="tx1"/>
              </a:buClr>
              <a:buFont typeface="Arial" panose="020B0604020202020204" pitchFamily="34" charset="0"/>
              <a:buAutoNum type="alphaLcPeriod"/>
              <a:defRPr>
                <a:solidFill>
                  <a:srgbClr val="595959"/>
                </a:solidFill>
                <a:latin typeface="Franklin Gothic Book" panose="020B05030201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Franklin Gothic Book" panose="020B05030201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 </a:t>
            </a:r>
            <a:r>
              <a:rPr lang="es-MX" altLang="es-MX" sz="1400" dirty="0" smtClean="0"/>
              <a:t>6 </a:t>
            </a:r>
            <a:r>
              <a:rPr lang="es-MX" altLang="es-MX" sz="1400" dirty="0" smtClean="0"/>
              <a:t>carreras descendieron: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Derecho.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Diseño Gráfico.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Economía.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Medicina.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Mercadotecnia. 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Psicología. </a:t>
            </a:r>
            <a:endParaRPr lang="es-MX" altLang="es-MX" sz="1400" dirty="0" smtClean="0"/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endParaRPr lang="es-MX" altLang="es-MX" sz="1400" dirty="0" smtClean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1 carrera mantuvo su </a:t>
            </a:r>
            <a:r>
              <a:rPr lang="es-MX" altLang="es-MX" sz="1400" dirty="0" smtClean="0"/>
              <a:t>lugar: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Ingeniería en Sistemas. </a:t>
            </a:r>
            <a:endParaRPr lang="es-MX" altLang="es-MX" sz="1400" dirty="0" smtClean="0"/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endParaRPr lang="es-MX" altLang="es-MX" sz="1400" dirty="0" smtClean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6 </a:t>
            </a:r>
            <a:r>
              <a:rPr lang="es-MX" altLang="es-MX" sz="1400" dirty="0" smtClean="0"/>
              <a:t>carreras ascendieron: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Administración de Empresas.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Arquitectura.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Comuni</a:t>
            </a:r>
            <a:r>
              <a:rPr lang="es-MX" altLang="es-MX" sz="1400" dirty="0" smtClean="0"/>
              <a:t>cación y Periodismo.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Gastronomía.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Ingeniería Industrial.</a:t>
            </a:r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r>
              <a:rPr lang="es-MX" altLang="es-MX" sz="1400" dirty="0" smtClean="0"/>
              <a:t>Ingeniería Mecatrónica. </a:t>
            </a:r>
            <a:endParaRPr lang="es-MX" altLang="es-MX" sz="1400" dirty="0" smtClean="0"/>
          </a:p>
          <a:p>
            <a:pPr lvl="1" eaLnBrk="1" hangingPunct="1">
              <a:spcBef>
                <a:spcPct val="20000"/>
              </a:spcBef>
              <a:buClr>
                <a:srgbClr val="F79646"/>
              </a:buClr>
              <a:buFont typeface="Franklin Gothic Medium" panose="020B0603020102020204" pitchFamily="34" charset="0"/>
              <a:buAutoNum type="arabicPeriod"/>
              <a:defRPr/>
            </a:pPr>
            <a:endParaRPr lang="es-MX" altLang="es-MX" sz="1400" dirty="0" smtClean="0"/>
          </a:p>
          <a:p>
            <a:pPr eaLnBrk="1" hangingPunct="1">
              <a:spcBef>
                <a:spcPct val="20000"/>
              </a:spcBef>
              <a:buClr>
                <a:srgbClr val="F79646"/>
              </a:buClr>
              <a:buFont typeface="+mj-lt"/>
              <a:buAutoNum type="arabicPeriod" startAt="4"/>
              <a:defRPr/>
            </a:pPr>
            <a:r>
              <a:rPr lang="es-MX" altLang="es-MX" sz="1400" dirty="0" smtClean="0"/>
              <a:t>La Universidad Anáhuac no participó en los Rankings de:</a:t>
            </a:r>
          </a:p>
          <a:p>
            <a:pPr lvl="1">
              <a:spcBef>
                <a:spcPct val="20000"/>
              </a:spcBef>
              <a:buClr>
                <a:srgbClr val="F79646"/>
              </a:buClr>
              <a:buFont typeface="+mj-lt"/>
              <a:buAutoNum type="arabicPeriod"/>
              <a:defRPr/>
            </a:pPr>
            <a:r>
              <a:rPr lang="es-MX" altLang="es-MX" sz="1400" dirty="0" smtClean="0"/>
              <a:t>Contaduría.</a:t>
            </a:r>
            <a:endParaRPr lang="es-MX" altLang="es-MX" sz="1400" dirty="0" smtClean="0"/>
          </a:p>
          <a:p>
            <a:pPr lvl="1">
              <a:spcBef>
                <a:spcPct val="20000"/>
              </a:spcBef>
              <a:buClr>
                <a:srgbClr val="F79646"/>
              </a:buClr>
              <a:buFont typeface="+mj-lt"/>
              <a:buAutoNum type="arabicPeriod"/>
              <a:defRPr/>
            </a:pPr>
            <a:r>
              <a:rPr lang="es-MX" altLang="es-MX" sz="1400" dirty="0" smtClean="0"/>
              <a:t>Ingeniería en </a:t>
            </a:r>
            <a:r>
              <a:rPr lang="es-MX" altLang="es-MX" sz="1400" dirty="0" smtClean="0"/>
              <a:t>Electrónica.</a:t>
            </a:r>
            <a:endParaRPr lang="es-MX" altLang="es-MX" sz="1400" dirty="0" smtClean="0"/>
          </a:p>
          <a:p>
            <a:pPr lvl="1">
              <a:spcBef>
                <a:spcPct val="20000"/>
              </a:spcBef>
              <a:buClr>
                <a:srgbClr val="F79646"/>
              </a:buClr>
              <a:buFont typeface="+mj-lt"/>
              <a:buAutoNum type="arabicPeriod"/>
              <a:defRPr/>
            </a:pPr>
            <a:r>
              <a:rPr lang="es-MX" altLang="es-MX" sz="1400" dirty="0" smtClean="0"/>
              <a:t>Ingeniería </a:t>
            </a:r>
            <a:r>
              <a:rPr lang="es-MX" altLang="es-MX" sz="1400" dirty="0" smtClean="0"/>
              <a:t>Química.</a:t>
            </a:r>
            <a:endParaRPr lang="es-MX" altLang="es-MX" sz="1400" dirty="0" smtClean="0"/>
          </a:p>
          <a:p>
            <a:pPr marL="0" indent="0" eaLnBrk="1" hangingPunct="1"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None/>
              <a:defRPr/>
            </a:pPr>
            <a:endParaRPr lang="es-MX" altLang="es-MX" sz="1400" dirty="0" smtClean="0"/>
          </a:p>
          <a:p>
            <a:pPr marL="0" indent="0" eaLnBrk="1" hangingPunct="1"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None/>
              <a:defRPr/>
            </a:pPr>
            <a:endParaRPr lang="es-MX" altLang="es-MX" sz="1400" dirty="0" smtClean="0"/>
          </a:p>
        </p:txBody>
      </p:sp>
    </p:spTree>
    <p:extLst>
      <p:ext uri="{BB962C8B-B14F-4D97-AF65-F5344CB8AC3E}">
        <p14:creationId xmlns:p14="http://schemas.microsoft.com/office/powerpoint/2010/main" val="24978615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799762" cy="900112"/>
          </a:xfrm>
          <a:noFill/>
        </p:spPr>
        <p:txBody>
          <a:bodyPr/>
          <a:lstStyle/>
          <a:p>
            <a:pPr algn="l">
              <a:defRPr/>
            </a:pPr>
            <a:r>
              <a:rPr lang="es-MX" altLang="es-MX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4. Presencia editorial</a:t>
            </a:r>
            <a:endParaRPr lang="es-ES" altLang="es-MX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CuadroTexto 2"/>
          <p:cNvSpPr txBox="1">
            <a:spLocks noChangeArrowheads="1"/>
          </p:cNvSpPr>
          <p:nvPr/>
        </p:nvSpPr>
        <p:spPr bwMode="auto">
          <a:xfrm>
            <a:off x="1" y="1174585"/>
            <a:ext cx="9144000" cy="50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lr>
                <a:schemeClr val="tx1"/>
              </a:buClr>
              <a:buFont typeface="Arial" charset="0"/>
              <a:buAutoNum type="arabicParenR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1pPr>
            <a:lvl2pPr marL="742950" indent="-285750">
              <a:buClr>
                <a:schemeClr val="tx1"/>
              </a:buClr>
              <a:buFont typeface="Arial" charset="0"/>
              <a:buAutoNum type="alphaLcPeriod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400" dirty="0" smtClean="0"/>
              <a:t>La universidad </a:t>
            </a:r>
            <a:r>
              <a:rPr lang="es-MX" altLang="es-MX" sz="1400" dirty="0" smtClean="0"/>
              <a:t>con más menciones en artículos editoriales </a:t>
            </a:r>
            <a:r>
              <a:rPr lang="es-MX" altLang="es-MX" sz="1400" dirty="0" smtClean="0"/>
              <a:t>fue el </a:t>
            </a:r>
            <a:r>
              <a:rPr lang="es-MX" altLang="es-MX" sz="1400" dirty="0" err="1" smtClean="0"/>
              <a:t>Tec</a:t>
            </a:r>
            <a:r>
              <a:rPr lang="es-MX" altLang="es-MX" sz="1400" dirty="0" smtClean="0"/>
              <a:t> de Monterrey. </a:t>
            </a:r>
            <a:endParaRPr lang="es-MX" sz="1400" dirty="0" smtClean="0"/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400" dirty="0" smtClean="0"/>
              <a:t>Las </a:t>
            </a:r>
            <a:r>
              <a:rPr lang="es-MX" altLang="es-MX" sz="1400" dirty="0" smtClean="0"/>
              <a:t>universidades que participan en los artículos dedicados son:</a:t>
            </a:r>
          </a:p>
          <a:p>
            <a:pPr marL="685800"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400" dirty="0" smtClean="0"/>
              <a:t>Tecnológico de </a:t>
            </a:r>
            <a:r>
              <a:rPr lang="es-MX" altLang="es-MX" sz="1400" dirty="0" smtClean="0"/>
              <a:t>Monterrey </a:t>
            </a:r>
            <a:r>
              <a:rPr lang="es-MX" altLang="es-MX" sz="1400" dirty="0" smtClean="0"/>
              <a:t>con el tema de </a:t>
            </a:r>
            <a:r>
              <a:rPr lang="es-MX" altLang="es-MX" sz="1400" dirty="0" smtClean="0"/>
              <a:t>reconstrucción del campus Ciudad de México. </a:t>
            </a:r>
          </a:p>
          <a:p>
            <a:pPr marL="685800"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400" dirty="0" smtClean="0"/>
              <a:t>Universidad Iberoamericana con una entrevista al Rector David Fernández Dávalos. </a:t>
            </a:r>
            <a:endParaRPr lang="es-MX" altLang="es-MX" sz="1400" dirty="0" smtClean="0"/>
          </a:p>
          <a:p>
            <a:pPr marL="685800"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400" dirty="0" smtClean="0"/>
              <a:t>UNAM, ITAM, U. La Salle, UP, UVM, UAM y la U. Anáhuac en un artículo sobre el compromiso social de algunas instituciones. </a:t>
            </a:r>
          </a:p>
          <a:p>
            <a:pPr marL="685800"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400" dirty="0" smtClean="0"/>
              <a:t>UNAM e ITAM en una entrevista realizada a una alumna que cursa dos carreras a la par. </a:t>
            </a:r>
          </a:p>
          <a:p>
            <a:pPr marL="685800"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400" dirty="0" smtClean="0"/>
              <a:t>Universidad de Minerva como un modelo de universidad en línea y actividades presenciales alrededor del mundo. </a:t>
            </a:r>
          </a:p>
          <a:p>
            <a:pPr marL="685800"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400" dirty="0" err="1" smtClean="0"/>
              <a:t>Tec</a:t>
            </a:r>
            <a:r>
              <a:rPr lang="es-MX" altLang="es-MX" sz="1400" dirty="0" smtClean="0"/>
              <a:t> de Monterrey en una entrevista realizada a Adolfo Ferrer, alumno que asistirá como voluntario al Mundial de Rusia. </a:t>
            </a:r>
          </a:p>
          <a:p>
            <a:pPr marL="685800"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400" dirty="0" err="1" smtClean="0"/>
              <a:t>Tec</a:t>
            </a:r>
            <a:r>
              <a:rPr lang="es-MX" altLang="es-MX" sz="1400" dirty="0" smtClean="0"/>
              <a:t> de Monterrey y UP en un reportaje sobre equipos de fútbol femenil y varonil. </a:t>
            </a:r>
            <a:endParaRPr lang="es-MX" altLang="es-MX" sz="1400" dirty="0" smtClean="0"/>
          </a:p>
          <a:p>
            <a:pPr marL="685800"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endParaRPr lang="es-MX" altLang="es-MX" sz="1400" dirty="0"/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endParaRPr lang="es-MX" altLang="es-MX" sz="1400" dirty="0"/>
          </a:p>
        </p:txBody>
      </p:sp>
    </p:spTree>
    <p:extLst>
      <p:ext uri="{BB962C8B-B14F-4D97-AF65-F5344CB8AC3E}">
        <p14:creationId xmlns:p14="http://schemas.microsoft.com/office/powerpoint/2010/main" val="11902485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-877164" y="-132542"/>
            <a:ext cx="10799762" cy="900112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s-MX" altLang="es-MX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Pauta </a:t>
            </a:r>
            <a:r>
              <a:rPr lang="es-MX" altLang="es-MX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Publicitaria</a:t>
            </a:r>
            <a:endParaRPr lang="es-ES" sz="32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14737"/>
              </p:ext>
            </p:extLst>
          </p:nvPr>
        </p:nvGraphicFramePr>
        <p:xfrm>
          <a:off x="820965" y="672568"/>
          <a:ext cx="7266131" cy="6017306"/>
        </p:xfrm>
        <a:graphic>
          <a:graphicData uri="http://schemas.openxmlformats.org/drawingml/2006/table">
            <a:tbl>
              <a:tblPr/>
              <a:tblGrid>
                <a:gridCol w="4495012"/>
                <a:gridCol w="1433894"/>
                <a:gridCol w="1337225"/>
              </a:tblGrid>
              <a:tr h="19591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Nombre</a:t>
                      </a:r>
                    </a:p>
                  </a:txBody>
                  <a:tcPr marL="5662" marR="5662" marT="566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Tipo de publicidad</a:t>
                      </a:r>
                    </a:p>
                  </a:txBody>
                  <a:tcPr marL="5662" marR="5662" marT="566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Número de hojas</a:t>
                      </a:r>
                    </a:p>
                  </a:txBody>
                  <a:tcPr marL="5662" marR="5662" marT="566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</a:t>
                      </a:r>
                      <a:r>
                        <a:rPr lang="es-MX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Anáhuac </a:t>
                      </a:r>
                      <a:endParaRPr lang="es-MX" sz="1100" b="0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del Valle Puebla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UNITEC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</a:t>
                      </a:r>
                      <a:r>
                        <a:rPr lang="es-MX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Latinoamericana </a:t>
                      </a:r>
                      <a:endParaRPr lang="es-MX" sz="1100" b="0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La Salle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Instituto Simón </a:t>
                      </a:r>
                      <a:r>
                        <a:rPr lang="es-MX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Bolivar</a:t>
                      </a:r>
                      <a:endParaRPr lang="es-MX" sz="1100" b="0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Claustro de Sor Juana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Ibero CDMX - Tijuana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ITAM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Superior de Gastronomía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Tec de Monterrey CDMX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de las </a:t>
                      </a:r>
                      <a:r>
                        <a:rPr lang="es-MX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Américas </a:t>
                      </a:r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Puebla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de las </a:t>
                      </a:r>
                      <a:r>
                        <a:rPr lang="es-MX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Américas </a:t>
                      </a:r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CDMX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Insurgentes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Panamericana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Latina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Justo Sierra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ISU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Gestalt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de Negocios ISEC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Centro Universitario </a:t>
                      </a:r>
                      <a:r>
                        <a:rPr lang="es-MX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Incarnate</a:t>
                      </a:r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 Word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Colegio de Imagen Pública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104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Instituto </a:t>
                      </a:r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Mora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7806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-877164" y="-180042"/>
            <a:ext cx="10799762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Pauta </a:t>
            </a:r>
            <a:r>
              <a:rPr lang="es-MX" altLang="es-MX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Publicitaria</a:t>
            </a:r>
            <a:endParaRPr lang="es-ES" sz="32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72583"/>
              </p:ext>
            </p:extLst>
          </p:nvPr>
        </p:nvGraphicFramePr>
        <p:xfrm>
          <a:off x="969220" y="1455176"/>
          <a:ext cx="7022874" cy="2599151"/>
        </p:xfrm>
        <a:graphic>
          <a:graphicData uri="http://schemas.openxmlformats.org/drawingml/2006/table">
            <a:tbl>
              <a:tblPr/>
              <a:tblGrid>
                <a:gridCol w="4344527"/>
                <a:gridCol w="1385889"/>
                <a:gridCol w="1292458"/>
              </a:tblGrid>
              <a:tr h="1837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Nombre</a:t>
                      </a:r>
                    </a:p>
                  </a:txBody>
                  <a:tcPr marL="5311" marR="5311" marT="53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Tipo de publicidad</a:t>
                      </a:r>
                    </a:p>
                  </a:txBody>
                  <a:tcPr marL="5311" marR="5311" marT="53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Número de hojas</a:t>
                      </a:r>
                    </a:p>
                  </a:txBody>
                  <a:tcPr marL="5311" marR="5311" marT="531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</a:tr>
              <a:tr h="24153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de Periodismo Carlos </a:t>
                      </a:r>
                      <a:r>
                        <a:rPr lang="es-MX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Septién</a:t>
                      </a:r>
                      <a:endParaRPr lang="es-MX" sz="1100" b="0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53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Iberoamericana Puebla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53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</a:t>
                      </a:r>
                      <a:r>
                        <a:rPr lang="es-MX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Autónoma </a:t>
                      </a:r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Metropolitana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53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CIDE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53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</a:t>
                      </a:r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de Ixtlahuaca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53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KIDZANIA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53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Intercontinental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53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Universidad Madero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53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Instituto Nacional de Salud Pública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53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1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University of Birmingham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Inserción pagada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66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867" y="99523"/>
            <a:ext cx="8638540" cy="718820"/>
          </a:xfrm>
          <a:noFill/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s-ES" dirty="0"/>
              <a:t>1</a:t>
            </a:r>
            <a:r>
              <a:rPr lang="es-ES" dirty="0" smtClean="0"/>
              <a:t>. Hallazgos Generales</a:t>
            </a:r>
            <a:endParaRPr lang="es-ES" dirty="0"/>
          </a:p>
        </p:txBody>
      </p:sp>
      <p:sp>
        <p:nvSpPr>
          <p:cNvPr id="4" name="CuadroTexto 2"/>
          <p:cNvSpPr txBox="1">
            <a:spLocks noChangeArrowheads="1"/>
          </p:cNvSpPr>
          <p:nvPr/>
        </p:nvSpPr>
        <p:spPr bwMode="auto">
          <a:xfrm>
            <a:off x="96867" y="864790"/>
            <a:ext cx="9047133" cy="623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lr>
                <a:schemeClr val="tx1"/>
              </a:buClr>
              <a:buFont typeface="Arial" charset="0"/>
              <a:buAutoNum type="arabicParenR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1pPr>
            <a:lvl2pPr marL="742950" indent="-285750">
              <a:buClr>
                <a:schemeClr val="tx1"/>
              </a:buClr>
              <a:buFont typeface="Arial" charset="0"/>
              <a:buAutoNum type="alphaLcPeriod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400" dirty="0" smtClean="0"/>
              <a:t>Ninguna carrera de la Universidad Anáhuac obtuvo el primer lugar. En segundo sitio, quedaron las carreras:</a:t>
            </a:r>
          </a:p>
          <a:p>
            <a:pPr lvl="1">
              <a:lnSpc>
                <a:spcPct val="20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400" dirty="0" smtClean="0"/>
              <a:t>Ingeniería Mecatrónica.</a:t>
            </a:r>
          </a:p>
          <a:p>
            <a:pPr lvl="1">
              <a:lnSpc>
                <a:spcPct val="20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400" dirty="0" smtClean="0"/>
              <a:t>Ingeniería en Sistemas. </a:t>
            </a:r>
          </a:p>
          <a:p>
            <a:pPr lvl="1">
              <a:lnSpc>
                <a:spcPct val="200000"/>
              </a:lnSpc>
              <a:spcBef>
                <a:spcPct val="20000"/>
              </a:spcBef>
              <a:buClr>
                <a:srgbClr val="F79646"/>
              </a:buClr>
              <a:buFont typeface="Arial" panose="020B0604020202020204" pitchFamily="34" charset="0"/>
              <a:buChar char="•"/>
            </a:pPr>
            <a:r>
              <a:rPr lang="es-MX" altLang="es-MX" sz="1400" dirty="0" smtClean="0"/>
              <a:t>Gastronomía. </a:t>
            </a:r>
            <a:endParaRPr lang="es-MX" altLang="es-MX" sz="1400" dirty="0"/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400" dirty="0"/>
              <a:t>Las carreras </a:t>
            </a:r>
            <a:r>
              <a:rPr lang="es-MX" altLang="es-MX" sz="1400" b="1" dirty="0"/>
              <a:t>mejor calificadas </a:t>
            </a:r>
            <a:r>
              <a:rPr lang="es-MX" altLang="es-MX" sz="1400" dirty="0"/>
              <a:t>en el </a:t>
            </a:r>
            <a:r>
              <a:rPr lang="es-MX" altLang="es-MX" sz="1400" dirty="0"/>
              <a:t>R</a:t>
            </a:r>
            <a:r>
              <a:rPr lang="es-MX" altLang="es-MX" sz="1400" dirty="0" smtClean="0"/>
              <a:t>anking</a:t>
            </a:r>
            <a:r>
              <a:rPr lang="es-MX" altLang="es-MX" sz="1400" i="1" dirty="0" smtClean="0"/>
              <a:t> </a:t>
            </a:r>
            <a:r>
              <a:rPr lang="es-MX" altLang="es-MX" sz="1400" dirty="0"/>
              <a:t>fueron </a:t>
            </a:r>
            <a:r>
              <a:rPr lang="es-MX" altLang="es-MX" sz="1400" b="1" dirty="0" smtClean="0"/>
              <a:t>Gastronomía (8.90), Administración de Empresas (8.85), e Ingeniería en Sistemas (8.84).</a:t>
            </a:r>
            <a:endParaRPr lang="es-MX" altLang="es-MX" sz="1400" b="1" dirty="0"/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400" dirty="0" smtClean="0"/>
              <a:t>La carrera </a:t>
            </a:r>
            <a:r>
              <a:rPr lang="es-MX" altLang="es-MX" sz="1400" b="1" dirty="0"/>
              <a:t>peor </a:t>
            </a:r>
            <a:r>
              <a:rPr lang="es-MX" altLang="es-MX" sz="1400" b="1" dirty="0" smtClean="0"/>
              <a:t>posicionada </a:t>
            </a:r>
            <a:r>
              <a:rPr lang="es-MX" altLang="es-MX" sz="1400" dirty="0" smtClean="0"/>
              <a:t>fue Derecho con 7.73 de promedio. </a:t>
            </a:r>
            <a:endParaRPr lang="es-MX" altLang="es-MX" sz="1400" b="1" dirty="0" smtClean="0"/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400" dirty="0" smtClean="0"/>
              <a:t>Al igual que el año pasado, se evaluaron 16 carreras. </a:t>
            </a:r>
            <a:endParaRPr lang="es-MX" altLang="es-MX" sz="1400" dirty="0" smtClean="0"/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400" dirty="0" smtClean="0"/>
              <a:t>A </a:t>
            </a:r>
            <a:r>
              <a:rPr lang="es-MX" altLang="es-MX" sz="1400" dirty="0"/>
              <a:t>diferencia </a:t>
            </a:r>
            <a:r>
              <a:rPr lang="es-MX" altLang="es-MX" sz="1400" dirty="0" smtClean="0"/>
              <a:t>del Ranking </a:t>
            </a:r>
            <a:r>
              <a:rPr lang="es-MX" altLang="es-MX" sz="1400" dirty="0"/>
              <a:t>de El Universal, en esta edición de Reforma</a:t>
            </a:r>
            <a:r>
              <a:rPr lang="es-MX" altLang="es-MX" sz="1400" b="1" dirty="0"/>
              <a:t> TODAS </a:t>
            </a:r>
            <a:r>
              <a:rPr lang="es-MX" altLang="es-MX" sz="1400" dirty="0"/>
              <a:t>las Universidades competencia de la U. Anáhuac participan</a:t>
            </a:r>
            <a:r>
              <a:rPr lang="es-MX" altLang="es-MX" sz="1400" dirty="0" smtClean="0"/>
              <a:t>.</a:t>
            </a:r>
            <a:endParaRPr lang="es-MX" altLang="es-MX" sz="1400" dirty="0" smtClean="0"/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r>
              <a:rPr lang="es-MX" altLang="es-MX" sz="1400" dirty="0"/>
              <a:t>Al igual que el año pasado se incluyó el </a:t>
            </a:r>
            <a:r>
              <a:rPr lang="es-MX" altLang="es-MX" sz="1400" dirty="0" smtClean="0"/>
              <a:t>Ranking </a:t>
            </a:r>
            <a:r>
              <a:rPr lang="es-MX" altLang="es-MX" sz="1400" dirty="0"/>
              <a:t>de las </a:t>
            </a:r>
            <a:r>
              <a:rPr lang="es-MX" altLang="es-MX" sz="1400" dirty="0" smtClean="0"/>
              <a:t>universidades </a:t>
            </a:r>
            <a:r>
              <a:rPr lang="es-MX" altLang="es-MX" sz="1400" dirty="0"/>
              <a:t>de Puebla.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endParaRPr lang="es-MX" altLang="es-MX" sz="1400" dirty="0"/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endParaRPr lang="es-MX" altLang="es-MX" sz="1400" dirty="0"/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Franklin Gothic Medium" pitchFamily="34" charset="0"/>
              <a:buAutoNum type="arabicPeriod"/>
            </a:pPr>
            <a:endParaRPr lang="es-MX" altLang="es-MX" sz="1400" dirty="0"/>
          </a:p>
        </p:txBody>
      </p:sp>
    </p:spTree>
    <p:extLst>
      <p:ext uri="{BB962C8B-B14F-4D97-AF65-F5344CB8AC3E}">
        <p14:creationId xmlns:p14="http://schemas.microsoft.com/office/powerpoint/2010/main" val="32796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867" y="99523"/>
            <a:ext cx="8638540" cy="71882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s-ES" dirty="0"/>
              <a:t>1</a:t>
            </a:r>
            <a:r>
              <a:rPr lang="es-ES" dirty="0" smtClean="0"/>
              <a:t>. Hallazgos Generales</a:t>
            </a:r>
            <a:endParaRPr lang="es-ES" dirty="0"/>
          </a:p>
        </p:txBody>
      </p:sp>
      <p:sp>
        <p:nvSpPr>
          <p:cNvPr id="5" name="CuadroTexto 2"/>
          <p:cNvSpPr txBox="1">
            <a:spLocks noChangeArrowheads="1"/>
          </p:cNvSpPr>
          <p:nvPr/>
        </p:nvSpPr>
        <p:spPr bwMode="auto">
          <a:xfrm>
            <a:off x="11875" y="1055849"/>
            <a:ext cx="8478981" cy="481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lr>
                <a:schemeClr val="tx1"/>
              </a:buClr>
              <a:buFont typeface="Arial" charset="0"/>
              <a:buAutoNum type="arabicParenR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1pPr>
            <a:lvl2pPr marL="742950" indent="-285750">
              <a:buClr>
                <a:schemeClr val="tx1"/>
              </a:buClr>
              <a:buFont typeface="Arial" charset="0"/>
              <a:buAutoNum type="alphaLcPeriod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+mj-lt"/>
              <a:buAutoNum type="arabicPeriod" startAt="7"/>
            </a:pPr>
            <a:r>
              <a:rPr lang="es-MX" altLang="es-MX" sz="1400" dirty="0" smtClean="0"/>
              <a:t>Las </a:t>
            </a:r>
            <a:r>
              <a:rPr lang="es-MX" altLang="es-MX" sz="1400" dirty="0"/>
              <a:t>carreras que este año registraron descenso fueron: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charset="0"/>
              <a:buChar char="•"/>
            </a:pPr>
            <a:r>
              <a:rPr lang="es-MX" altLang="es-MX" sz="1400" b="1" dirty="0" smtClean="0"/>
              <a:t>Derecho,</a:t>
            </a:r>
            <a:r>
              <a:rPr lang="es-MX" altLang="es-MX" sz="1400" dirty="0" smtClean="0"/>
              <a:t> </a:t>
            </a:r>
            <a:r>
              <a:rPr lang="es-MX" altLang="es-MX" sz="1400" dirty="0"/>
              <a:t>desbancada en </a:t>
            </a:r>
            <a:r>
              <a:rPr lang="es-MX" altLang="es-MX" sz="1400" dirty="0" smtClean="0"/>
              <a:t>cinco lugares </a:t>
            </a:r>
            <a:r>
              <a:rPr lang="es-MX" altLang="es-MX" sz="1400" dirty="0"/>
              <a:t>por: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U. Mexicana.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UVM.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U. ICEL.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U. Latina. 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Barra Nacional de Abogados.</a:t>
            </a:r>
            <a:endParaRPr lang="es-MX" altLang="es-MX" sz="1400" dirty="0"/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charset="0"/>
              <a:buChar char="•"/>
            </a:pPr>
            <a:r>
              <a:rPr lang="es-MX" altLang="es-MX" sz="1400" b="1" dirty="0" smtClean="0"/>
              <a:t>Diseño Gráfico</a:t>
            </a:r>
            <a:r>
              <a:rPr lang="es-MX" altLang="es-MX" sz="1400" dirty="0" smtClean="0"/>
              <a:t>, </a:t>
            </a:r>
            <a:r>
              <a:rPr lang="es-MX" altLang="es-MX" sz="1400" dirty="0"/>
              <a:t>desbancada </a:t>
            </a:r>
            <a:r>
              <a:rPr lang="es-MX" altLang="es-MX" sz="1400" dirty="0" smtClean="0"/>
              <a:t>en dos lugares </a:t>
            </a:r>
            <a:r>
              <a:rPr lang="es-MX" altLang="es-MX" sz="1400" dirty="0"/>
              <a:t>por: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/>
              <a:t>Centro D., C. y T.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INBA.</a:t>
            </a:r>
            <a:endParaRPr lang="es-MX" altLang="es-MX" sz="1400" dirty="0"/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charset="0"/>
              <a:buChar char="•"/>
            </a:pPr>
            <a:r>
              <a:rPr lang="es-MX" altLang="es-MX" sz="1400" b="1" dirty="0" smtClean="0"/>
              <a:t>Economía</a:t>
            </a:r>
            <a:r>
              <a:rPr lang="es-MX" altLang="es-MX" sz="1400" dirty="0" smtClean="0"/>
              <a:t>, </a:t>
            </a:r>
            <a:r>
              <a:rPr lang="es-MX" altLang="es-MX" sz="1400" dirty="0"/>
              <a:t>desbancada </a:t>
            </a:r>
            <a:r>
              <a:rPr lang="es-MX" altLang="es-MX" sz="1400" dirty="0" smtClean="0"/>
              <a:t>en un lugar por:</a:t>
            </a:r>
            <a:endParaRPr lang="es-MX" altLang="es-MX" sz="1400" dirty="0"/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UAEM.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endParaRPr lang="es-MX" altLang="es-MX" sz="1400" dirty="0" smtClean="0"/>
          </a:p>
        </p:txBody>
      </p:sp>
    </p:spTree>
    <p:extLst>
      <p:ext uri="{BB962C8B-B14F-4D97-AF65-F5344CB8AC3E}">
        <p14:creationId xmlns:p14="http://schemas.microsoft.com/office/powerpoint/2010/main" val="41866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867" y="99523"/>
            <a:ext cx="8638540" cy="71882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s-ES" dirty="0"/>
              <a:t>1</a:t>
            </a:r>
            <a:r>
              <a:rPr lang="es-ES" dirty="0" smtClean="0"/>
              <a:t>. Hallazgos Generales</a:t>
            </a:r>
            <a:endParaRPr lang="es-ES" dirty="0"/>
          </a:p>
        </p:txBody>
      </p:sp>
      <p:sp>
        <p:nvSpPr>
          <p:cNvPr id="5" name="CuadroTexto 2"/>
          <p:cNvSpPr txBox="1">
            <a:spLocks noChangeArrowheads="1"/>
          </p:cNvSpPr>
          <p:nvPr/>
        </p:nvSpPr>
        <p:spPr bwMode="auto">
          <a:xfrm>
            <a:off x="11875" y="1055849"/>
            <a:ext cx="8478981" cy="554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lr>
                <a:schemeClr val="tx1"/>
              </a:buClr>
              <a:buFont typeface="Arial" charset="0"/>
              <a:buAutoNum type="arabicParenR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1pPr>
            <a:lvl2pPr marL="742950" indent="-285750">
              <a:buClr>
                <a:schemeClr val="tx1"/>
              </a:buClr>
              <a:buFont typeface="Arial" charset="0"/>
              <a:buAutoNum type="alphaLcPeriod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charset="0"/>
              <a:buChar char="•"/>
            </a:pPr>
            <a:r>
              <a:rPr lang="es-MX" altLang="es-MX" sz="1400" b="1" dirty="0" smtClean="0"/>
              <a:t>Medicina,</a:t>
            </a:r>
            <a:r>
              <a:rPr lang="es-MX" altLang="es-MX" sz="1400" dirty="0" smtClean="0"/>
              <a:t> </a:t>
            </a:r>
            <a:r>
              <a:rPr lang="es-MX" altLang="es-MX" sz="1400" dirty="0"/>
              <a:t>desbancada en </a:t>
            </a:r>
            <a:r>
              <a:rPr lang="es-MX" altLang="es-MX" sz="1400" dirty="0" smtClean="0"/>
              <a:t>un lugar por</a:t>
            </a:r>
            <a:r>
              <a:rPr lang="es-MX" altLang="es-MX" sz="1400" dirty="0"/>
              <a:t>: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U. </a:t>
            </a:r>
            <a:r>
              <a:rPr lang="es-MX" altLang="es-MX" sz="1400" dirty="0" smtClean="0"/>
              <a:t>La Salle. </a:t>
            </a:r>
            <a:endParaRPr lang="es-MX" altLang="es-MX" sz="1400" dirty="0"/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charset="0"/>
              <a:buChar char="•"/>
            </a:pPr>
            <a:r>
              <a:rPr lang="es-MX" altLang="es-MX" sz="1400" b="1" dirty="0" smtClean="0"/>
              <a:t>Mercadotecnia</a:t>
            </a:r>
            <a:r>
              <a:rPr lang="es-MX" altLang="es-MX" sz="1400" dirty="0" smtClean="0"/>
              <a:t>, </a:t>
            </a:r>
            <a:r>
              <a:rPr lang="es-MX" altLang="es-MX" sz="1400" dirty="0"/>
              <a:t>desbancada </a:t>
            </a:r>
            <a:r>
              <a:rPr lang="es-MX" altLang="es-MX" sz="1400" dirty="0" smtClean="0"/>
              <a:t>en tres lugares </a:t>
            </a:r>
            <a:r>
              <a:rPr lang="es-MX" altLang="es-MX" sz="1400" dirty="0"/>
              <a:t>por: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U. Panamericana.</a:t>
            </a:r>
            <a:endParaRPr lang="es-MX" altLang="es-MX" sz="1400" dirty="0"/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err="1" smtClean="0"/>
              <a:t>Tec</a:t>
            </a:r>
            <a:r>
              <a:rPr lang="es-MX" altLang="es-MX" sz="1400" dirty="0" smtClean="0"/>
              <a:t> de Monterrey.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U. TEC Milenio </a:t>
            </a:r>
            <a:endParaRPr lang="es-MX" altLang="es-MX" sz="1400" dirty="0"/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  <a:buFont typeface="Arial" charset="0"/>
              <a:buChar char="•"/>
            </a:pPr>
            <a:r>
              <a:rPr lang="es-MX" altLang="es-MX" sz="1400" b="1" dirty="0" smtClean="0"/>
              <a:t>Psicología</a:t>
            </a:r>
            <a:r>
              <a:rPr lang="es-MX" altLang="es-MX" sz="1400" dirty="0" smtClean="0"/>
              <a:t>, </a:t>
            </a:r>
            <a:r>
              <a:rPr lang="es-MX" altLang="es-MX" sz="1400" dirty="0"/>
              <a:t>desbancada </a:t>
            </a:r>
            <a:r>
              <a:rPr lang="es-MX" altLang="es-MX" sz="1400" dirty="0" smtClean="0"/>
              <a:t>en siete lugares por:</a:t>
            </a:r>
            <a:endParaRPr lang="es-MX" altLang="es-MX" sz="1400" dirty="0"/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IPN.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U. Mexicana.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UAM.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UDLA-CDMX.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U. Iberoamericana.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UAEM.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r>
              <a:rPr lang="es-MX" altLang="es-MX" sz="1400" dirty="0" smtClean="0"/>
              <a:t>UVM. </a:t>
            </a:r>
            <a:endParaRPr lang="es-MX" altLang="es-MX" sz="1400" dirty="0" smtClean="0"/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79646"/>
              </a:buClr>
            </a:pPr>
            <a:endParaRPr lang="es-MX" altLang="es-MX" sz="1400" dirty="0" smtClean="0"/>
          </a:p>
        </p:txBody>
      </p:sp>
    </p:spTree>
    <p:extLst>
      <p:ext uri="{BB962C8B-B14F-4D97-AF65-F5344CB8AC3E}">
        <p14:creationId xmlns:p14="http://schemas.microsoft.com/office/powerpoint/2010/main" val="29970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867" y="99523"/>
            <a:ext cx="8638540" cy="718820"/>
          </a:xfrm>
          <a:noFill/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s-ES" dirty="0"/>
              <a:t>1</a:t>
            </a:r>
            <a:r>
              <a:rPr lang="es-ES" dirty="0" smtClean="0"/>
              <a:t>. Hallazgos Generales</a:t>
            </a:r>
            <a:endParaRPr lang="es-ES" dirty="0"/>
          </a:p>
        </p:txBody>
      </p:sp>
      <p:sp>
        <p:nvSpPr>
          <p:cNvPr id="4" name="CuadroTexto 2"/>
          <p:cNvSpPr txBox="1">
            <a:spLocks noChangeArrowheads="1"/>
          </p:cNvSpPr>
          <p:nvPr/>
        </p:nvSpPr>
        <p:spPr bwMode="auto">
          <a:xfrm>
            <a:off x="96867" y="1339803"/>
            <a:ext cx="904713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lr>
                <a:schemeClr val="tx1"/>
              </a:buClr>
              <a:buFont typeface="Arial" charset="0"/>
              <a:buAutoNum type="arabicParenR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1pPr>
            <a:lvl2pPr marL="742950" indent="-285750">
              <a:buClr>
                <a:schemeClr val="tx1"/>
              </a:buClr>
              <a:buFont typeface="Arial" charset="0"/>
              <a:buAutoNum type="alphaLcPeriod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Franklin Gothic Book" pitchFamily="34" charset="0"/>
                <a:ea typeface="MS PGothic" pitchFamily="34" charset="-128"/>
                <a:cs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Franklin Gothic Medium" pitchFamily="34" charset="0"/>
                <a:ea typeface="MS PGothic" pitchFamily="34" charset="-128"/>
                <a:cs typeface="MS PGothic" pitchFamily="34" charset="-128"/>
              </a:defRPr>
            </a:lvl9pPr>
          </a:lstStyle>
          <a:p>
            <a:pPr>
              <a:lnSpc>
                <a:spcPct val="150000"/>
              </a:lnSpc>
              <a:buClr>
                <a:srgbClr val="F79646">
                  <a:lumMod val="75000"/>
                </a:srgbClr>
              </a:buClr>
              <a:buFont typeface="+mj-lt"/>
              <a:buAutoNum type="arabicPeriod" startAt="8"/>
            </a:pPr>
            <a:r>
              <a:rPr lang="es-MX" sz="1400" dirty="0" smtClean="0"/>
              <a:t>Inserciones publicitarias:</a:t>
            </a:r>
          </a:p>
          <a:p>
            <a:pPr lvl="1">
              <a:lnSpc>
                <a:spcPct val="150000"/>
              </a:lnSpc>
              <a:buClr>
                <a:srgbClr val="F79646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MX" sz="1400" dirty="0" smtClean="0"/>
              <a:t>La </a:t>
            </a:r>
            <a:r>
              <a:rPr lang="es-MX" sz="1400" dirty="0"/>
              <a:t>publicidad bajó un 11% en comparación con 2017.</a:t>
            </a:r>
          </a:p>
          <a:p>
            <a:pPr lvl="1">
              <a:lnSpc>
                <a:spcPct val="150000"/>
              </a:lnSpc>
              <a:buClr>
                <a:srgbClr val="F79646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MX" sz="1400" dirty="0"/>
              <a:t>16 Universidades en 2018 han dejado de pautar en el </a:t>
            </a:r>
            <a:r>
              <a:rPr lang="es-MX" sz="1400" dirty="0" smtClean="0"/>
              <a:t>Ranking</a:t>
            </a:r>
            <a:r>
              <a:rPr lang="es-MX" sz="1400" dirty="0"/>
              <a:t>.</a:t>
            </a:r>
          </a:p>
          <a:p>
            <a:pPr lvl="1">
              <a:lnSpc>
                <a:spcPct val="150000"/>
              </a:lnSpc>
              <a:buClr>
                <a:srgbClr val="F79646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MX" sz="1400" dirty="0"/>
              <a:t>Universidades como UNITEC, Gestalt, UAM, Universidad de Ixtlahuaca, el Instituto Nacional de Salud Pública entre </a:t>
            </a:r>
            <a:r>
              <a:rPr lang="es-MX" sz="1400" dirty="0" smtClean="0"/>
              <a:t>otras, </a:t>
            </a:r>
            <a:r>
              <a:rPr lang="es-MX" sz="1400" dirty="0"/>
              <a:t>se han sumado en pauta.</a:t>
            </a:r>
          </a:p>
          <a:p>
            <a:pPr lvl="1">
              <a:lnSpc>
                <a:spcPct val="150000"/>
              </a:lnSpc>
              <a:buClr>
                <a:srgbClr val="F79646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MX" sz="1400" dirty="0"/>
              <a:t>El mayor número de páginas pautadas fue de 2 en 2018 contra 4 en 2017.</a:t>
            </a:r>
          </a:p>
          <a:p>
            <a:pPr lvl="1">
              <a:lnSpc>
                <a:spcPct val="150000"/>
              </a:lnSpc>
              <a:buClr>
                <a:srgbClr val="F79646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MX" sz="1400" dirty="0"/>
              <a:t>En 2018 se cuenta con la pauta de KIDZANIA, única </a:t>
            </a:r>
            <a:r>
              <a:rPr lang="es-MX" sz="1400" dirty="0" smtClean="0"/>
              <a:t>institución que </a:t>
            </a:r>
            <a:r>
              <a:rPr lang="es-MX" sz="1400" dirty="0"/>
              <a:t>no tiene que ver con el sector educativo. </a:t>
            </a:r>
          </a:p>
        </p:txBody>
      </p:sp>
    </p:spTree>
    <p:extLst>
      <p:ext uri="{BB962C8B-B14F-4D97-AF65-F5344CB8AC3E}">
        <p14:creationId xmlns:p14="http://schemas.microsoft.com/office/powerpoint/2010/main" val="10112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 txBox="1">
            <a:spLocks/>
          </p:cNvSpPr>
          <p:nvPr/>
        </p:nvSpPr>
        <p:spPr>
          <a:xfrm>
            <a:off x="252730" y="2765978"/>
            <a:ext cx="8638540" cy="1043292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bg1"/>
                </a:solidFill>
                <a:latin typeface="Franklin Gothic Medium"/>
                <a:ea typeface="MS PGothic" pitchFamily="34" charset="-128"/>
                <a:cs typeface="Franklin Gothic Medium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Franklin Gothic Medium" charset="0"/>
                <a:ea typeface="MS PGothic" pitchFamily="34" charset="-128"/>
                <a:cs typeface="Franklin Gothic Medium" panose="020B06030201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Franklin Gothic Medium" charset="0"/>
                <a:ea typeface="MS PGothic" pitchFamily="34" charset="-128"/>
                <a:cs typeface="Franklin Gothic Medium" panose="020B06030201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Franklin Gothic Medium" charset="0"/>
                <a:ea typeface="MS PGothic" pitchFamily="34" charset="-128"/>
                <a:cs typeface="Franklin Gothic Medium" panose="020B06030201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Franklin Gothic Medium" charset="0"/>
                <a:ea typeface="MS PGothic" pitchFamily="34" charset="-128"/>
                <a:cs typeface="Franklin Gothic Medium" panose="020B0603020102020204" pitchFamily="34" charset="0"/>
              </a:defRPr>
            </a:lvl5pPr>
            <a:lvl6pPr marL="609493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ranklin Gothic Medium" pitchFamily="34" charset="0"/>
              </a:defRPr>
            </a:lvl6pPr>
            <a:lvl7pPr marL="1218987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ranklin Gothic Medium" pitchFamily="34" charset="0"/>
              </a:defRPr>
            </a:lvl7pPr>
            <a:lvl8pPr marL="182848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ranklin Gothic Medium" pitchFamily="34" charset="0"/>
              </a:defRPr>
            </a:lvl8pPr>
            <a:lvl9pPr marL="2437973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ranklin Gothic Medium" pitchFamily="34" charset="0"/>
              </a:defRPr>
            </a:lvl9pPr>
          </a:lstStyle>
          <a:p>
            <a:pPr>
              <a:defRPr/>
            </a:pPr>
            <a:r>
              <a:rPr lang="es-MX" altLang="es-MX" sz="6200" dirty="0">
                <a:solidFill>
                  <a:prstClr val="white"/>
                </a:solidFill>
                <a:latin typeface="Franklin Gothic Medium" pitchFamily="34" charset="0"/>
              </a:rPr>
              <a:t>2</a:t>
            </a:r>
            <a:r>
              <a:rPr lang="es-MX" altLang="es-MX" sz="6200" dirty="0" smtClean="0">
                <a:solidFill>
                  <a:prstClr val="white"/>
                </a:solidFill>
                <a:latin typeface="Franklin Gothic Medium" pitchFamily="34" charset="0"/>
              </a:rPr>
              <a:t>. Ranking por carrera</a:t>
            </a:r>
            <a:endParaRPr lang="es-MX" altLang="es-MX" sz="6200" dirty="0">
              <a:latin typeface="Franklin Gothic Book" panose="020B0503020102020204" pitchFamily="34" charset="0"/>
            </a:endParaRPr>
          </a:p>
          <a:p>
            <a:pPr>
              <a:defRPr/>
            </a:pPr>
            <a:endParaRPr lang="es-ES" altLang="es-MX" sz="6200" dirty="0">
              <a:solidFill>
                <a:prstClr val="white"/>
              </a:solidFill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300905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Administración de empresas 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12658"/>
              </p:ext>
            </p:extLst>
          </p:nvPr>
        </p:nvGraphicFramePr>
        <p:xfrm>
          <a:off x="4357832" y="1854941"/>
          <a:ext cx="4338493" cy="3899097"/>
        </p:xfrm>
        <a:graphic>
          <a:graphicData uri="http://schemas.openxmlformats.org/drawingml/2006/table">
            <a:tbl>
              <a:tblPr/>
              <a:tblGrid>
                <a:gridCol w="1036638"/>
                <a:gridCol w="2416030"/>
                <a:gridCol w="885825"/>
              </a:tblGrid>
              <a:tr h="42934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ITAM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Anáhuac México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 Salle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. de Monterrey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UDLA-CDMX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8136121" y="5452903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28 Flecha abajo"/>
          <p:cNvSpPr>
            <a:spLocks noChangeArrowheads="1"/>
          </p:cNvSpPr>
          <p:nvPr/>
        </p:nvSpPr>
        <p:spPr bwMode="auto">
          <a:xfrm>
            <a:off x="8142087" y="4324429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28 Flecha abajo"/>
          <p:cNvSpPr>
            <a:spLocks noChangeArrowheads="1"/>
          </p:cNvSpPr>
          <p:nvPr/>
        </p:nvSpPr>
        <p:spPr bwMode="auto">
          <a:xfrm>
            <a:off x="8139914" y="4672796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28 Flecha abajo"/>
          <p:cNvSpPr>
            <a:spLocks noChangeArrowheads="1"/>
          </p:cNvSpPr>
          <p:nvPr/>
        </p:nvSpPr>
        <p:spPr bwMode="auto">
          <a:xfrm>
            <a:off x="8133995" y="5080595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5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8139"/>
              </p:ext>
            </p:extLst>
          </p:nvPr>
        </p:nvGraphicFramePr>
        <p:xfrm>
          <a:off x="367110" y="1873356"/>
          <a:ext cx="3452668" cy="3899097"/>
        </p:xfrm>
        <a:graphic>
          <a:graphicData uri="http://schemas.openxmlformats.org/drawingml/2006/table">
            <a:tbl>
              <a:tblPr/>
              <a:tblGrid>
                <a:gridCol w="1036638"/>
                <a:gridCol w="2416030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Panamericana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La Salle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ITAM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Universidad Anáhuac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15 Flecha izquierda y derecha"/>
          <p:cNvSpPr>
            <a:spLocks noChangeArrowheads="1"/>
          </p:cNvSpPr>
          <p:nvPr/>
        </p:nvSpPr>
        <p:spPr bwMode="auto">
          <a:xfrm flipH="1">
            <a:off x="8027607" y="2703757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15 Flecha izquierda y derecha"/>
          <p:cNvSpPr>
            <a:spLocks noChangeArrowheads="1"/>
          </p:cNvSpPr>
          <p:nvPr/>
        </p:nvSpPr>
        <p:spPr bwMode="auto">
          <a:xfrm flipH="1">
            <a:off x="8033995" y="3485405"/>
            <a:ext cx="495300" cy="173037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23 Flecha abajo"/>
          <p:cNvSpPr>
            <a:spLocks noChangeArrowheads="1"/>
          </p:cNvSpPr>
          <p:nvPr/>
        </p:nvSpPr>
        <p:spPr bwMode="auto">
          <a:xfrm flipV="1">
            <a:off x="8168489" y="3885815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23 Flecha abajo"/>
          <p:cNvSpPr>
            <a:spLocks noChangeArrowheads="1"/>
          </p:cNvSpPr>
          <p:nvPr/>
        </p:nvSpPr>
        <p:spPr bwMode="auto">
          <a:xfrm flipV="1">
            <a:off x="8136121" y="3088680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58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-34924" y="300905"/>
            <a:ext cx="8826499" cy="900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altLang="es-MX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anose="020B0603020102020204" pitchFamily="34" charset="0"/>
              </a:rPr>
              <a:t>Arquitectura</a:t>
            </a:r>
            <a:endParaRPr lang="es-ES" altLang="es-MX" sz="4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9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16152"/>
              </p:ext>
            </p:extLst>
          </p:nvPr>
        </p:nvGraphicFramePr>
        <p:xfrm>
          <a:off x="4329257" y="1854941"/>
          <a:ext cx="4325938" cy="3117609"/>
        </p:xfrm>
        <a:graphic>
          <a:graphicData uri="http://schemas.openxmlformats.org/drawingml/2006/table">
            <a:tbl>
              <a:tblPr/>
              <a:tblGrid>
                <a:gridCol w="1036638"/>
                <a:gridCol w="2558905"/>
                <a:gridCol w="730395"/>
              </a:tblGrid>
              <a:tr h="429345">
                <a:tc gridSpan="3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2018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La Salle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</a:t>
                      </a:r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Aháhuac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México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UAM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28 Flecha abajo"/>
          <p:cNvSpPr>
            <a:spLocks noChangeArrowheads="1"/>
          </p:cNvSpPr>
          <p:nvPr/>
        </p:nvSpPr>
        <p:spPr bwMode="auto">
          <a:xfrm>
            <a:off x="8171625" y="2745443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23 Flecha abajo"/>
          <p:cNvSpPr>
            <a:spLocks noChangeArrowheads="1"/>
          </p:cNvSpPr>
          <p:nvPr/>
        </p:nvSpPr>
        <p:spPr bwMode="auto">
          <a:xfrm flipV="1">
            <a:off x="8171625" y="3899232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23 Flecha abajo"/>
          <p:cNvSpPr>
            <a:spLocks noChangeArrowheads="1"/>
          </p:cNvSpPr>
          <p:nvPr/>
        </p:nvSpPr>
        <p:spPr bwMode="auto">
          <a:xfrm flipV="1">
            <a:off x="8171625" y="4680461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23 Flecha abajo"/>
          <p:cNvSpPr>
            <a:spLocks noChangeArrowheads="1"/>
          </p:cNvSpPr>
          <p:nvPr/>
        </p:nvSpPr>
        <p:spPr bwMode="auto">
          <a:xfrm flipV="1">
            <a:off x="8171625" y="3109131"/>
            <a:ext cx="219075" cy="1555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28 Flecha abajo"/>
          <p:cNvSpPr>
            <a:spLocks noChangeArrowheads="1"/>
          </p:cNvSpPr>
          <p:nvPr/>
        </p:nvSpPr>
        <p:spPr bwMode="auto">
          <a:xfrm>
            <a:off x="8171625" y="3533803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3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08855"/>
              </p:ext>
            </p:extLst>
          </p:nvPr>
        </p:nvGraphicFramePr>
        <p:xfrm>
          <a:off x="265706" y="1854941"/>
          <a:ext cx="3595543" cy="3117609"/>
        </p:xfrm>
        <a:graphic>
          <a:graphicData uri="http://schemas.openxmlformats.org/drawingml/2006/table">
            <a:tbl>
              <a:tblPr/>
              <a:tblGrid>
                <a:gridCol w="1036638"/>
                <a:gridCol w="2558905"/>
              </a:tblGrid>
              <a:tr h="429345">
                <a:tc gridSpan="2"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2017</a:t>
                      </a:r>
                      <a:endParaRPr kumimoji="0" lang="es-ES" altLang="es-MX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3800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Posición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Nombre</a:t>
                      </a: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U. Iberoamericana 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UNAM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Tec</a:t>
                      </a:r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 de Monterrey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IPN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DCF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ES" alt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La Salle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</a:tr>
              <a:tr h="390744">
                <a:tc>
                  <a:txBody>
                    <a:bodyPr/>
                    <a:lstStyle>
                      <a:lvl1pPr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1pPr>
                      <a:lvl2pPr marL="742950" indent="-28575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1217613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595959"/>
                          </a:solidFill>
                          <a:latin typeface="Franklin Gothic Book" pitchFamily="1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4pPr>
                      <a:lvl5pPr marL="2057400" indent="-228600" defTabSz="1217613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5pPr>
                      <a:lvl6pPr marL="25146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6pPr>
                      <a:lvl7pPr marL="29718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7pPr>
                      <a:lvl8pPr marL="34290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8pPr>
                      <a:lvl9pPr marL="3886200" indent="-228600" defTabSz="12176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1217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ES" alt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MX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1" charset="0"/>
                          <a:ea typeface="MS PGothic" panose="020B0600070205080204" pitchFamily="34" charset="-128"/>
                          <a:cs typeface="+mn-cs"/>
                        </a:rPr>
                        <a:t>Universidad Anáhuac  México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1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1443" marR="91443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28 Flecha abajo"/>
          <p:cNvSpPr>
            <a:spLocks noChangeArrowheads="1"/>
          </p:cNvSpPr>
          <p:nvPr/>
        </p:nvSpPr>
        <p:spPr bwMode="auto">
          <a:xfrm>
            <a:off x="8143050" y="4313949"/>
            <a:ext cx="247650" cy="158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31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</TotalTime>
  <Words>1650</Words>
  <Application>Microsoft Office PowerPoint</Application>
  <PresentationFormat>Presentación en pantalla (4:3)</PresentationFormat>
  <Paragraphs>707</Paragraphs>
  <Slides>24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MS PGothic</vt:lpstr>
      <vt:lpstr>Arial</vt:lpstr>
      <vt:lpstr>Calibri</vt:lpstr>
      <vt:lpstr>Franklin Gothic Book</vt:lpstr>
      <vt:lpstr>Franklin Gothic Medium</vt:lpstr>
      <vt:lpstr>Helvetica</vt:lpstr>
      <vt:lpstr>Helvetica Light</vt:lpstr>
      <vt:lpstr>Tema de Office</vt:lpstr>
      <vt:lpstr>Presentación de PowerPoint</vt:lpstr>
      <vt:lpstr>Índice</vt:lpstr>
      <vt:lpstr>1. Hallazgos Generales</vt:lpstr>
      <vt:lpstr>1. Hallazgos Generales</vt:lpstr>
      <vt:lpstr>1. Hallazgos Generales</vt:lpstr>
      <vt:lpstr>1. Hallazgos Generales</vt:lpstr>
      <vt:lpstr>Presentación de PowerPoint</vt:lpstr>
      <vt:lpstr>Administración de empresas </vt:lpstr>
      <vt:lpstr>Arquitectura</vt:lpstr>
      <vt:lpstr>Comunicación y Periodismo</vt:lpstr>
      <vt:lpstr>Derecho</vt:lpstr>
      <vt:lpstr>Diseño Gráfico</vt:lpstr>
      <vt:lpstr>Economía</vt:lpstr>
      <vt:lpstr>Gastronomía</vt:lpstr>
      <vt:lpstr>Ingeniería en Sistemas</vt:lpstr>
      <vt:lpstr>Ingeniería Industrial</vt:lpstr>
      <vt:lpstr>Ingeniería Mecatrónica </vt:lpstr>
      <vt:lpstr>Medicina </vt:lpstr>
      <vt:lpstr>Mercadotecnia</vt:lpstr>
      <vt:lpstr>Psicología</vt:lpstr>
      <vt:lpstr>3. Resumen de posiciones</vt:lpstr>
      <vt:lpstr>4. Presencia editorial</vt:lpstr>
      <vt:lpstr>5. Pauta Publicitaria</vt:lpstr>
      <vt:lpstr>5. Pauta Publicitaria</vt:lpstr>
    </vt:vector>
  </TitlesOfParts>
  <Company>RUA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Moye López</dc:creator>
  <cp:lastModifiedBy>PaolaCamacho</cp:lastModifiedBy>
  <cp:revision>170</cp:revision>
  <cp:lastPrinted>2017-01-24T16:20:29Z</cp:lastPrinted>
  <dcterms:created xsi:type="dcterms:W3CDTF">2016-07-05T23:11:43Z</dcterms:created>
  <dcterms:modified xsi:type="dcterms:W3CDTF">2018-03-26T22:00:54Z</dcterms:modified>
</cp:coreProperties>
</file>