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7" r:id="rId2"/>
    <p:sldId id="299" r:id="rId3"/>
    <p:sldId id="354" r:id="rId4"/>
    <p:sldId id="355" r:id="rId5"/>
    <p:sldId id="326" r:id="rId6"/>
    <p:sldId id="353" r:id="rId7"/>
    <p:sldId id="358" r:id="rId8"/>
    <p:sldId id="359" r:id="rId9"/>
    <p:sldId id="302" r:id="rId10"/>
    <p:sldId id="304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31" r:id="rId20"/>
    <p:sldId id="332" r:id="rId21"/>
    <p:sldId id="342" r:id="rId22"/>
    <p:sldId id="334" r:id="rId23"/>
    <p:sldId id="335" r:id="rId24"/>
    <p:sldId id="336" r:id="rId25"/>
    <p:sldId id="337" r:id="rId26"/>
    <p:sldId id="338" r:id="rId27"/>
    <p:sldId id="339" r:id="rId28"/>
    <p:sldId id="356" r:id="rId29"/>
    <p:sldId id="327" r:id="rId30"/>
    <p:sldId id="357" r:id="rId31"/>
  </p:sldIdLst>
  <p:sldSz cx="9144000" cy="6858000" type="screen4x3"/>
  <p:notesSz cx="7010400" cy="92964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377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3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D47BE-467A-4AA7-A161-1DE38EA6072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D2A05-AEC8-4F0E-8B80-895ED0B36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863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14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27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8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1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7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21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03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4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23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1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24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5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25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4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26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3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1.jpg"/>
          <p:cNvPicPr>
            <a:picLocks noChangeAspect="1"/>
          </p:cNvPicPr>
          <p:nvPr userDrawn="1"/>
        </p:nvPicPr>
        <p:blipFill>
          <a:blip r:embed="rId2"/>
          <a:srcRect r="15331"/>
          <a:stretch>
            <a:fillRect/>
          </a:stretch>
        </p:blipFill>
        <p:spPr>
          <a:xfrm>
            <a:off x="0" y="-4312"/>
            <a:ext cx="9144000" cy="68623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4936" y="2130425"/>
            <a:ext cx="5406366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TITULO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64936" y="3600450"/>
            <a:ext cx="3200400" cy="862177"/>
          </a:xfrm>
        </p:spPr>
        <p:txBody>
          <a:bodyPr/>
          <a:lstStyle>
            <a:lvl1pPr marL="0" indent="0" algn="l">
              <a:buNone/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Subtítulo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16/03/2018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16/03/2018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ChangeArrowheads="1"/>
          </p:cNvSpPr>
          <p:nvPr userDrawn="1"/>
        </p:nvSpPr>
        <p:spPr bwMode="auto">
          <a:xfrm>
            <a:off x="3909060" y="6047562"/>
            <a:ext cx="1325880" cy="810438"/>
          </a:xfrm>
          <a:prstGeom prst="rect">
            <a:avLst/>
          </a:prstGeom>
          <a:gradFill rotWithShape="1">
            <a:gsLst>
              <a:gs pos="0">
                <a:srgbClr val="FB740E"/>
              </a:gs>
              <a:gs pos="20000">
                <a:srgbClr val="F57412"/>
              </a:gs>
              <a:gs pos="100000">
                <a:srgbClr val="BC580B"/>
              </a:gs>
            </a:gsLst>
            <a:lin ang="5400000"/>
          </a:gradFill>
          <a:ln w="9525">
            <a:solidFill>
              <a:srgbClr val="E1782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ES" sz="1440" dirty="0">
              <a:solidFill>
                <a:prstClr val="white"/>
              </a:solidFill>
              <a:latin typeface="Franklin Gothic Book"/>
            </a:endParaRPr>
          </a:p>
        </p:txBody>
      </p:sp>
      <p:pic>
        <p:nvPicPr>
          <p:cNvPr id="3" name="Picture 5" descr="Logo_Anahuac B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t="4283" r="7346" b="13155"/>
          <a:stretch>
            <a:fillRect/>
          </a:stretch>
        </p:blipFill>
        <p:spPr bwMode="auto">
          <a:xfrm>
            <a:off x="4326891" y="6191925"/>
            <a:ext cx="490220" cy="52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6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16/03/2018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16/03/2018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16/03/2018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16/03/2018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16/03/2018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16/03/2018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16/03/2018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16/03/2018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2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357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4473" y="3178340"/>
            <a:ext cx="4395534" cy="766060"/>
          </a:xfrm>
        </p:spPr>
        <p:txBody>
          <a:bodyPr>
            <a:normAutofit/>
          </a:bodyPr>
          <a:lstStyle/>
          <a:p>
            <a:r>
              <a:rPr lang="es-ES_tradnl" dirty="0" smtClean="0"/>
              <a:t>El Universal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64473" y="5737618"/>
            <a:ext cx="2342338" cy="464143"/>
          </a:xfrm>
          <a:prstGeom prst="rect">
            <a:avLst/>
          </a:prstGeom>
        </p:spPr>
        <p:txBody>
          <a:bodyPr vert="horz" lIns="81246" tIns="40623" rIns="81246" bIns="40623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43" dirty="0" smtClean="0"/>
              <a:t>Marzo 2018 </a:t>
            </a:r>
            <a:endParaRPr lang="es-ES_tradnl" sz="2843" dirty="0"/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264473" y="1103223"/>
            <a:ext cx="6798310" cy="182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498" tIns="48748" rIns="97498" bIns="4874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s-ES" altLang="es-MX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Análisis Ranking </a:t>
            </a:r>
            <a:endParaRPr lang="es-ES" altLang="es-MX" sz="4000" b="1" dirty="0" smtClean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>
              <a:lnSpc>
                <a:spcPct val="70000"/>
              </a:lnSpc>
            </a:pPr>
            <a:r>
              <a:rPr lang="es-ES" altLang="es-MX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/>
            </a:r>
            <a:br>
              <a:rPr lang="es-ES" altLang="es-MX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es-ES" altLang="es-ES_tradnl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“</a:t>
            </a:r>
            <a:r>
              <a:rPr lang="es-ES" altLang="es-MX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Las Mejores Universidades </a:t>
            </a:r>
            <a:r>
              <a:rPr lang="es-ES" altLang="es-MX" sz="4000" b="1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2018</a:t>
            </a:r>
            <a:r>
              <a:rPr lang="es-ES" altLang="es-ES_tradnl" sz="4000" b="1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”</a:t>
            </a:r>
            <a:endParaRPr lang="en-US" altLang="es-MX" sz="4500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511298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Actuaría 2017 vs 2018</a:t>
            </a:r>
            <a:endParaRPr lang="es-ES" altLang="es-MX" sz="3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8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95595"/>
              </p:ext>
            </p:extLst>
          </p:nvPr>
        </p:nvGraphicFramePr>
        <p:xfrm>
          <a:off x="374795" y="1881773"/>
          <a:ext cx="3770312" cy="3127378"/>
        </p:xfrm>
        <a:graphic>
          <a:graphicData uri="http://schemas.openxmlformats.org/drawingml/2006/table">
            <a:tbl>
              <a:tblPr/>
              <a:tblGrid>
                <a:gridCol w="1003244"/>
                <a:gridCol w="2767068"/>
              </a:tblGrid>
              <a:tr h="422274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10" marR="9141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UANL Nuevo León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CU/CDMX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FES/Acatlán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UAG Jalisco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74742"/>
              </p:ext>
            </p:extLst>
          </p:nvPr>
        </p:nvGraphicFramePr>
        <p:xfrm>
          <a:off x="4329257" y="1854940"/>
          <a:ext cx="4325938" cy="3576124"/>
        </p:xfrm>
        <a:graphic>
          <a:graphicData uri="http://schemas.openxmlformats.org/drawingml/2006/table">
            <a:tbl>
              <a:tblPr/>
              <a:tblGrid>
                <a:gridCol w="1036638"/>
                <a:gridCol w="2170112"/>
                <a:gridCol w="1119188"/>
              </a:tblGrid>
              <a:tr h="422274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CU/CDMX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 CDMX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Puebla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20" name="15 Flecha izquierda y derecha"/>
          <p:cNvSpPr>
            <a:spLocks noChangeArrowheads="1"/>
          </p:cNvSpPr>
          <p:nvPr/>
        </p:nvSpPr>
        <p:spPr bwMode="auto">
          <a:xfrm flipH="1">
            <a:off x="7818544" y="3931602"/>
            <a:ext cx="495300" cy="173038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8024956" y="4690064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15 Flecha izquierda y derecha"/>
          <p:cNvSpPr>
            <a:spLocks noChangeArrowheads="1"/>
          </p:cNvSpPr>
          <p:nvPr/>
        </p:nvSpPr>
        <p:spPr bwMode="auto">
          <a:xfrm flipH="1">
            <a:off x="7815407" y="2678803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15 Flecha izquierda y derecha"/>
          <p:cNvSpPr>
            <a:spLocks noChangeArrowheads="1"/>
          </p:cNvSpPr>
          <p:nvPr/>
        </p:nvSpPr>
        <p:spPr bwMode="auto">
          <a:xfrm flipH="1">
            <a:off x="7815407" y="3074533"/>
            <a:ext cx="495300" cy="137993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58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6865" y="558921"/>
            <a:ext cx="8639810" cy="810438"/>
          </a:xfrm>
        </p:spPr>
        <p:txBody>
          <a:bodyPr/>
          <a:lstStyle/>
          <a:p>
            <a:pPr>
              <a:defRPr/>
            </a:pPr>
            <a:r>
              <a:rPr lang="es-MX" altLang="es-MX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Administración de Empresas </a:t>
            </a:r>
            <a:r>
              <a:rPr lang="es-MX" altLang="es-MX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2017 </a:t>
            </a:r>
            <a:r>
              <a:rPr lang="es-MX" altLang="es-MX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vs </a:t>
            </a:r>
            <a:r>
              <a:rPr lang="es-MX" altLang="es-MX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2018</a:t>
            </a:r>
            <a:endParaRPr lang="es-ES" altLang="es-MX" sz="3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5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10418"/>
              </p:ext>
            </p:extLst>
          </p:nvPr>
        </p:nvGraphicFramePr>
        <p:xfrm>
          <a:off x="4671908" y="1770943"/>
          <a:ext cx="4006742" cy="3473276"/>
        </p:xfrm>
        <a:graphic>
          <a:graphicData uri="http://schemas.openxmlformats.org/drawingml/2006/table">
            <a:tbl>
              <a:tblPr/>
              <a:tblGrid>
                <a:gridCol w="890055"/>
                <a:gridCol w="2086378"/>
                <a:gridCol w="1030309"/>
              </a:tblGrid>
              <a:tr h="385416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0862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862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862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30862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862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862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862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862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73342"/>
              </p:ext>
            </p:extLst>
          </p:nvPr>
        </p:nvGraphicFramePr>
        <p:xfrm>
          <a:off x="427337" y="1778071"/>
          <a:ext cx="3367828" cy="3186586"/>
        </p:xfrm>
        <a:graphic>
          <a:graphicData uri="http://schemas.openxmlformats.org/drawingml/2006/table">
            <a:tbl>
              <a:tblPr/>
              <a:tblGrid>
                <a:gridCol w="1116373"/>
                <a:gridCol w="2251455"/>
              </a:tblGrid>
              <a:tr h="221717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181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583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  <a:cs typeface="+mn-cs"/>
                        </a:rPr>
                        <a:t>UDLAP Puebla</a:t>
                      </a: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5567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U. IBEROAMERICANA 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CDMX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5111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U</a:t>
                      </a:r>
                      <a:r>
                        <a:rPr lang="es-MX" sz="1400" b="1" baseline="0" dirty="0" smtClean="0">
                          <a:latin typeface="Franklin Gothic Book" panose="020B0503020102020204" pitchFamily="34" charset="0"/>
                        </a:rPr>
                        <a:t>. Anáhuac México 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35111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UDLA DF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9181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UNAM CU-CDMX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5111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BUAP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 Puebla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5111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U.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 IBEROAMERICANA Puebla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2997" marB="42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8" name="28 Flecha abajo"/>
          <p:cNvSpPr>
            <a:spLocks noChangeArrowheads="1"/>
          </p:cNvSpPr>
          <p:nvPr/>
        </p:nvSpPr>
        <p:spPr bwMode="auto">
          <a:xfrm>
            <a:off x="8082384" y="4955055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28 Flecha abajo"/>
          <p:cNvSpPr>
            <a:spLocks noChangeArrowheads="1"/>
          </p:cNvSpPr>
          <p:nvPr/>
        </p:nvSpPr>
        <p:spPr bwMode="auto">
          <a:xfrm>
            <a:off x="8082384" y="3350416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23 Flecha abajo"/>
          <p:cNvSpPr>
            <a:spLocks noChangeArrowheads="1"/>
          </p:cNvSpPr>
          <p:nvPr/>
        </p:nvSpPr>
        <p:spPr bwMode="auto">
          <a:xfrm flipV="1">
            <a:off x="8111186" y="2930315"/>
            <a:ext cx="225519" cy="1400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15 Flecha izquierda y derecha"/>
          <p:cNvSpPr>
            <a:spLocks noChangeArrowheads="1"/>
          </p:cNvSpPr>
          <p:nvPr/>
        </p:nvSpPr>
        <p:spPr bwMode="auto">
          <a:xfrm flipH="1">
            <a:off x="7933794" y="2527417"/>
            <a:ext cx="495300" cy="137993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15 Flecha izquierda y derecha"/>
          <p:cNvSpPr>
            <a:spLocks noChangeArrowheads="1"/>
          </p:cNvSpPr>
          <p:nvPr/>
        </p:nvSpPr>
        <p:spPr bwMode="auto">
          <a:xfrm flipH="1">
            <a:off x="7933794" y="4226366"/>
            <a:ext cx="495300" cy="137993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15 Flecha izquierda y derecha"/>
          <p:cNvSpPr>
            <a:spLocks noChangeArrowheads="1"/>
          </p:cNvSpPr>
          <p:nvPr/>
        </p:nvSpPr>
        <p:spPr bwMode="auto">
          <a:xfrm flipH="1">
            <a:off x="7956856" y="4542895"/>
            <a:ext cx="495300" cy="137993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5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2730" y="673222"/>
            <a:ext cx="8639810" cy="8104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Arquitectura 2017 </a:t>
            </a:r>
            <a:r>
              <a:rPr lang="es-MX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vs </a:t>
            </a:r>
            <a:r>
              <a:rPr 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2018</a:t>
            </a:r>
            <a:r>
              <a:rPr lang="es-MX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/>
            </a:r>
            <a:br>
              <a:rPr lang="es-MX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</a:br>
            <a:endParaRPr lang="es-ES" sz="3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7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4259"/>
              </p:ext>
            </p:extLst>
          </p:nvPr>
        </p:nvGraphicFramePr>
        <p:xfrm>
          <a:off x="4248319" y="1501671"/>
          <a:ext cx="4368331" cy="4366530"/>
        </p:xfrm>
        <a:graphic>
          <a:graphicData uri="http://schemas.openxmlformats.org/drawingml/2006/table">
            <a:tbl>
              <a:tblPr/>
              <a:tblGrid>
                <a:gridCol w="935931"/>
                <a:gridCol w="2198526"/>
                <a:gridCol w="1233874"/>
              </a:tblGrid>
              <a:tr h="319763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6108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6511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51057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ESIA Tecamachalco EDOMEX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45640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Azcapotzalco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51057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26511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640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Aragón EDOMEX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45640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Acatlán EDOMEX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7855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70031"/>
              </p:ext>
            </p:extLst>
          </p:nvPr>
        </p:nvGraphicFramePr>
        <p:xfrm>
          <a:off x="511675" y="1501668"/>
          <a:ext cx="3156960" cy="4082033"/>
        </p:xfrm>
        <a:graphic>
          <a:graphicData uri="http://schemas.openxmlformats.org/drawingml/2006/table">
            <a:tbl>
              <a:tblPr/>
              <a:tblGrid>
                <a:gridCol w="1024997"/>
                <a:gridCol w="2131963"/>
              </a:tblGrid>
              <a:tr h="370339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704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704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UNAM CDMX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704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UDLAP</a:t>
                      </a:r>
                      <a:r>
                        <a:rPr lang="es-MX" sz="1400" baseline="0" dirty="0" smtClean="0">
                          <a:latin typeface="Franklin Gothic Book"/>
                        </a:rPr>
                        <a:t> Puebla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52858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U. IBEROAMERICANA CDMX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704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/>
                        </a:rPr>
                        <a:t>U. Anáhuac México </a:t>
                      </a:r>
                      <a:endParaRPr lang="es-MX" sz="1400" b="1" dirty="0">
                        <a:latin typeface="Franklin Gothic Book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30704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IPN</a:t>
                      </a:r>
                      <a:r>
                        <a:rPr lang="es-MX" sz="1400" baseline="0" dirty="0" smtClean="0">
                          <a:latin typeface="Franklin Gothic Book"/>
                        </a:rPr>
                        <a:t> Tecamachalco-CDMX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704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BUAP Puebla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52858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U. IBEROAMERICANA Puebla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61025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UDEM Nuevo León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9" marR="73159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9" name="15 Flecha izquierda y derecha"/>
          <p:cNvSpPr>
            <a:spLocks noChangeArrowheads="1"/>
          </p:cNvSpPr>
          <p:nvPr/>
        </p:nvSpPr>
        <p:spPr bwMode="auto">
          <a:xfrm flipH="1">
            <a:off x="7831114" y="2328510"/>
            <a:ext cx="394970" cy="15579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2" name="23 Flecha abajo"/>
          <p:cNvSpPr>
            <a:spLocks noChangeArrowheads="1"/>
          </p:cNvSpPr>
          <p:nvPr/>
        </p:nvSpPr>
        <p:spPr bwMode="auto">
          <a:xfrm flipV="1">
            <a:off x="7951764" y="2718261"/>
            <a:ext cx="175260" cy="1400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28 Flecha abajo"/>
          <p:cNvSpPr>
            <a:spLocks noChangeArrowheads="1"/>
          </p:cNvSpPr>
          <p:nvPr/>
        </p:nvSpPr>
        <p:spPr bwMode="auto">
          <a:xfrm>
            <a:off x="7907314" y="5570734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23 Flecha abajo"/>
          <p:cNvSpPr>
            <a:spLocks noChangeArrowheads="1"/>
          </p:cNvSpPr>
          <p:nvPr/>
        </p:nvSpPr>
        <p:spPr bwMode="auto">
          <a:xfrm flipV="1">
            <a:off x="7930174" y="4112307"/>
            <a:ext cx="175260" cy="1386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15 Flecha izquierda y derecha"/>
          <p:cNvSpPr>
            <a:spLocks noChangeArrowheads="1"/>
          </p:cNvSpPr>
          <p:nvPr/>
        </p:nvSpPr>
        <p:spPr bwMode="auto">
          <a:xfrm flipH="1">
            <a:off x="7831114" y="3712674"/>
            <a:ext cx="394970" cy="15579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2730" y="444622"/>
            <a:ext cx="7721600" cy="8104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Comunicación y Periodismo 2017 vs 2018</a:t>
            </a:r>
            <a:endParaRPr lang="es-ES" altLang="es-MX" sz="3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7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22720"/>
              </p:ext>
            </p:extLst>
          </p:nvPr>
        </p:nvGraphicFramePr>
        <p:xfrm>
          <a:off x="4389120" y="1861044"/>
          <a:ext cx="4437238" cy="3830014"/>
        </p:xfrm>
        <a:graphic>
          <a:graphicData uri="http://schemas.openxmlformats.org/drawingml/2006/table">
            <a:tbl>
              <a:tblPr/>
              <a:tblGrid>
                <a:gridCol w="1031447"/>
                <a:gridCol w="2104140"/>
                <a:gridCol w="1301651"/>
              </a:tblGrid>
              <a:tr h="380206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0445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7442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CDMX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Puebla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ITESO Jalisco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Aragón EDOMEX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30445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Puebla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48397"/>
              </p:ext>
            </p:extLst>
          </p:nvPr>
        </p:nvGraphicFramePr>
        <p:xfrm>
          <a:off x="279079" y="1861044"/>
          <a:ext cx="3120944" cy="3309118"/>
        </p:xfrm>
        <a:graphic>
          <a:graphicData uri="http://schemas.openxmlformats.org/drawingml/2006/table">
            <a:tbl>
              <a:tblPr/>
              <a:tblGrid>
                <a:gridCol w="1107776"/>
                <a:gridCol w="2013168"/>
              </a:tblGrid>
              <a:tr h="342316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52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852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UNAM</a:t>
                      </a:r>
                      <a:r>
                        <a:rPr lang="es-MX" sz="1400" baseline="0" dirty="0" smtClean="0">
                          <a:latin typeface="Franklin Gothic Book"/>
                        </a:rPr>
                        <a:t> CDMX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46651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U. IBEROAMERICANA</a:t>
                      </a:r>
                      <a:r>
                        <a:rPr lang="es-MX" sz="1400" baseline="0" dirty="0" smtClean="0">
                          <a:latin typeface="Franklin Gothic Book"/>
                        </a:rPr>
                        <a:t> CDMX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852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ITESO</a:t>
                      </a:r>
                      <a:r>
                        <a:rPr lang="es-MX" sz="1400" baseline="0" dirty="0" smtClean="0">
                          <a:latin typeface="Franklin Gothic Book"/>
                        </a:rPr>
                        <a:t> Jalisco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852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/>
                        </a:rPr>
                        <a:t>U. Anáhuac México </a:t>
                      </a:r>
                      <a:endParaRPr lang="es-MX" sz="1400" b="1" dirty="0">
                        <a:latin typeface="Franklin Gothic Book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2852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UNAM EDOMEX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46651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UDEM</a:t>
                      </a:r>
                      <a:r>
                        <a:rPr lang="es-MX" sz="1400" baseline="0" dirty="0" smtClean="0">
                          <a:latin typeface="Franklin Gothic Book"/>
                        </a:rPr>
                        <a:t> Nuevo León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4729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U. IBEROAMERICANA</a:t>
                      </a:r>
                      <a:r>
                        <a:rPr lang="es-MX" sz="1400" baseline="0" dirty="0" smtClean="0">
                          <a:latin typeface="Franklin Gothic Book"/>
                        </a:rPr>
                        <a:t> </a:t>
                      </a:r>
                      <a:r>
                        <a:rPr lang="es-MX" sz="1400" dirty="0" smtClean="0">
                          <a:latin typeface="Franklin Gothic Book"/>
                        </a:rPr>
                        <a:t>Puebla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53" marB="411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3" name="23 Flecha abajo"/>
          <p:cNvSpPr>
            <a:spLocks noChangeArrowheads="1"/>
          </p:cNvSpPr>
          <p:nvPr/>
        </p:nvSpPr>
        <p:spPr bwMode="auto">
          <a:xfrm flipV="1">
            <a:off x="8096885" y="3026500"/>
            <a:ext cx="173990" cy="1400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15 Flecha izquierda y derecha"/>
          <p:cNvSpPr>
            <a:spLocks noChangeArrowheads="1"/>
          </p:cNvSpPr>
          <p:nvPr/>
        </p:nvSpPr>
        <p:spPr bwMode="auto">
          <a:xfrm flipH="1">
            <a:off x="7986395" y="2597461"/>
            <a:ext cx="394970" cy="157228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22" name="28 Flecha abajo"/>
          <p:cNvSpPr>
            <a:spLocks noChangeArrowheads="1"/>
          </p:cNvSpPr>
          <p:nvPr/>
        </p:nvSpPr>
        <p:spPr bwMode="auto">
          <a:xfrm>
            <a:off x="8082970" y="4886996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15 Flecha izquierda y derecha"/>
          <p:cNvSpPr>
            <a:spLocks noChangeArrowheads="1"/>
          </p:cNvSpPr>
          <p:nvPr/>
        </p:nvSpPr>
        <p:spPr bwMode="auto">
          <a:xfrm flipH="1">
            <a:off x="7986395" y="3444346"/>
            <a:ext cx="396240" cy="157228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25" name="15 Flecha izquierda y derecha"/>
          <p:cNvSpPr>
            <a:spLocks noChangeArrowheads="1"/>
          </p:cNvSpPr>
          <p:nvPr/>
        </p:nvSpPr>
        <p:spPr bwMode="auto">
          <a:xfrm flipH="1">
            <a:off x="7986395" y="5389562"/>
            <a:ext cx="394970" cy="115686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2730" y="475795"/>
            <a:ext cx="8639810" cy="810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Derecho 2017 </a:t>
            </a:r>
            <a:r>
              <a:rPr lang="es-MX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vs </a:t>
            </a:r>
            <a:r>
              <a:rPr 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2018</a:t>
            </a:r>
            <a:endParaRPr lang="es-ES" sz="3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7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00546"/>
              </p:ext>
            </p:extLst>
          </p:nvPr>
        </p:nvGraphicFramePr>
        <p:xfrm>
          <a:off x="3993937" y="1870461"/>
          <a:ext cx="4869393" cy="3429646"/>
        </p:xfrm>
        <a:graphic>
          <a:graphicData uri="http://schemas.openxmlformats.org/drawingml/2006/table">
            <a:tbl>
              <a:tblPr/>
              <a:tblGrid>
                <a:gridCol w="882856"/>
                <a:gridCol w="2120355"/>
                <a:gridCol w="1866182"/>
              </a:tblGrid>
              <a:tr h="38020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CIDE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Nueva León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Aragón EDOMEX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47294"/>
              </p:ext>
            </p:extLst>
          </p:nvPr>
        </p:nvGraphicFramePr>
        <p:xfrm>
          <a:off x="413468" y="1868949"/>
          <a:ext cx="3051463" cy="3233279"/>
        </p:xfrm>
        <a:graphic>
          <a:graphicData uri="http://schemas.openxmlformats.org/drawingml/2006/table">
            <a:tbl>
              <a:tblPr/>
              <a:tblGrid>
                <a:gridCol w="1101438"/>
                <a:gridCol w="1950025"/>
              </a:tblGrid>
              <a:tr h="380131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439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39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UNAM</a:t>
                      </a:r>
                      <a:r>
                        <a:rPr lang="es-MX" sz="1400" baseline="0" dirty="0" smtClean="0">
                          <a:latin typeface="Franklin Gothic Book"/>
                        </a:rPr>
                        <a:t> CDMX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39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CIDE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39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UDLAP Puebla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46653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U.</a:t>
                      </a:r>
                      <a:r>
                        <a:rPr lang="es-MX" sz="1400" baseline="0" dirty="0" smtClean="0">
                          <a:latin typeface="Franklin Gothic Book"/>
                        </a:rPr>
                        <a:t> IBEROAMERICANA CDMX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39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/>
                        </a:rPr>
                        <a:t>U.</a:t>
                      </a:r>
                      <a:r>
                        <a:rPr lang="es-MX" sz="1400" b="1" baseline="0" dirty="0" smtClean="0">
                          <a:latin typeface="Franklin Gothic Book"/>
                        </a:rPr>
                        <a:t> Anáhuac México</a:t>
                      </a:r>
                      <a:endParaRPr lang="es-MX" sz="1400" b="1" dirty="0">
                        <a:latin typeface="Franklin Gothic Book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  <a:tr h="30439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BUAP Puebla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39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/>
                        </a:rPr>
                        <a:t>UNAM</a:t>
                      </a:r>
                      <a:r>
                        <a:rPr lang="es-MX" sz="1400" baseline="0" dirty="0" smtClean="0">
                          <a:latin typeface="Franklin Gothic Book"/>
                        </a:rPr>
                        <a:t> EDOMEX</a:t>
                      </a:r>
                      <a:endParaRPr lang="es-MX" sz="1400" dirty="0">
                        <a:latin typeface="Franklin Gothic Book"/>
                      </a:endParaRPr>
                    </a:p>
                  </a:txBody>
                  <a:tcPr marL="73154" marR="73154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3" name="23 Flecha abajo"/>
          <p:cNvSpPr>
            <a:spLocks noChangeArrowheads="1"/>
          </p:cNvSpPr>
          <p:nvPr/>
        </p:nvSpPr>
        <p:spPr bwMode="auto">
          <a:xfrm flipV="1">
            <a:off x="7852625" y="2641744"/>
            <a:ext cx="175260" cy="1386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28 Flecha abajo"/>
          <p:cNvSpPr>
            <a:spLocks noChangeArrowheads="1"/>
          </p:cNvSpPr>
          <p:nvPr/>
        </p:nvSpPr>
        <p:spPr bwMode="auto">
          <a:xfrm>
            <a:off x="7853842" y="2984051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15 Flecha izquierda y derecha"/>
          <p:cNvSpPr>
            <a:spLocks noChangeArrowheads="1"/>
          </p:cNvSpPr>
          <p:nvPr/>
        </p:nvSpPr>
        <p:spPr bwMode="auto">
          <a:xfrm flipH="1">
            <a:off x="7754782" y="4157101"/>
            <a:ext cx="396240" cy="155798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20" name="23 Flecha abajo"/>
          <p:cNvSpPr>
            <a:spLocks noChangeArrowheads="1"/>
          </p:cNvSpPr>
          <p:nvPr/>
        </p:nvSpPr>
        <p:spPr bwMode="auto">
          <a:xfrm flipV="1">
            <a:off x="7853842" y="3367965"/>
            <a:ext cx="175260" cy="1386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23 Flecha abajo"/>
          <p:cNvSpPr>
            <a:spLocks noChangeArrowheads="1"/>
          </p:cNvSpPr>
          <p:nvPr/>
        </p:nvSpPr>
        <p:spPr bwMode="auto">
          <a:xfrm flipV="1">
            <a:off x="7878300" y="4628158"/>
            <a:ext cx="175260" cy="1386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28 Flecha abajo"/>
          <p:cNvSpPr>
            <a:spLocks noChangeArrowheads="1"/>
          </p:cNvSpPr>
          <p:nvPr/>
        </p:nvSpPr>
        <p:spPr bwMode="auto">
          <a:xfrm>
            <a:off x="7841195" y="5102228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5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2730" y="673222"/>
            <a:ext cx="8639810" cy="8104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Diseño Gráfico 2017 vs 2018</a:t>
            </a:r>
            <a:b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</a:br>
            <a:endParaRPr lang="es-ES" altLang="es-MX" sz="3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7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45486"/>
              </p:ext>
            </p:extLst>
          </p:nvPr>
        </p:nvGraphicFramePr>
        <p:xfrm>
          <a:off x="3824578" y="1619272"/>
          <a:ext cx="4839004" cy="4466194"/>
        </p:xfrm>
        <a:graphic>
          <a:graphicData uri="http://schemas.openxmlformats.org/drawingml/2006/table">
            <a:tbl>
              <a:tblPr/>
              <a:tblGrid>
                <a:gridCol w="1062017"/>
                <a:gridCol w="2000200"/>
                <a:gridCol w="1776787"/>
              </a:tblGrid>
              <a:tr h="457018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28" marR="73128" marT="41170" marB="411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8" marR="73128" marT="41170" marB="411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6595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28" marR="73128" marT="41170" marB="411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28" marR="73128" marT="41170" marB="411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73128" marR="73128" marT="41170" marB="411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6595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CDMX</a:t>
                      </a: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6595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Acatlán EDOMEX</a:t>
                      </a: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95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6595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Cuajimalpa</a:t>
                      </a: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595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INBA CDMX</a:t>
                      </a: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6595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6595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Xochimilco CDMX</a:t>
                      </a: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65959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73154" marR="73154" marT="41174" marB="4117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9830"/>
              </p:ext>
            </p:extLst>
          </p:nvPr>
        </p:nvGraphicFramePr>
        <p:xfrm>
          <a:off x="252730" y="1613841"/>
          <a:ext cx="2883733" cy="3450054"/>
        </p:xfrm>
        <a:graphic>
          <a:graphicData uri="http://schemas.openxmlformats.org/drawingml/2006/table">
            <a:tbl>
              <a:tblPr/>
              <a:tblGrid>
                <a:gridCol w="933708"/>
                <a:gridCol w="1950025"/>
              </a:tblGrid>
              <a:tr h="399234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1968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1968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UNAM CDMX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1968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UNAM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 EDOMEX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49811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U. IBEROAMERICANA CDMX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7255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UDG Jalisco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1968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UDLAP Puebla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1968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U. Anáhuac México 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  <a:tr h="31968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UANL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 Nuevo León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19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MX" sz="1400" kern="1200" dirty="0" smtClean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INBA CDMX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231" marB="432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1" name="23 Flecha abajo"/>
          <p:cNvSpPr>
            <a:spLocks noChangeArrowheads="1"/>
          </p:cNvSpPr>
          <p:nvPr/>
        </p:nvSpPr>
        <p:spPr bwMode="auto">
          <a:xfrm flipV="1">
            <a:off x="7705306" y="3387948"/>
            <a:ext cx="173990" cy="1386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28 Flecha abajo"/>
          <p:cNvSpPr>
            <a:spLocks noChangeArrowheads="1"/>
          </p:cNvSpPr>
          <p:nvPr/>
        </p:nvSpPr>
        <p:spPr bwMode="auto">
          <a:xfrm>
            <a:off x="7705306" y="4722055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15 Flecha izquierda y derecha"/>
          <p:cNvSpPr>
            <a:spLocks noChangeArrowheads="1"/>
          </p:cNvSpPr>
          <p:nvPr/>
        </p:nvSpPr>
        <p:spPr bwMode="auto">
          <a:xfrm flipH="1">
            <a:off x="7594181" y="2495034"/>
            <a:ext cx="396240" cy="155799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5" name="15 Flecha izquierda y derecha"/>
          <p:cNvSpPr>
            <a:spLocks noChangeArrowheads="1"/>
          </p:cNvSpPr>
          <p:nvPr/>
        </p:nvSpPr>
        <p:spPr bwMode="auto">
          <a:xfrm flipH="1">
            <a:off x="7600097" y="2942818"/>
            <a:ext cx="396240" cy="155799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6" name="23 Flecha abajo"/>
          <p:cNvSpPr>
            <a:spLocks noChangeArrowheads="1"/>
          </p:cNvSpPr>
          <p:nvPr/>
        </p:nvSpPr>
        <p:spPr bwMode="auto">
          <a:xfrm flipV="1">
            <a:off x="7717371" y="4294077"/>
            <a:ext cx="173990" cy="1386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28 Flecha abajo"/>
          <p:cNvSpPr>
            <a:spLocks noChangeArrowheads="1"/>
          </p:cNvSpPr>
          <p:nvPr/>
        </p:nvSpPr>
        <p:spPr bwMode="auto">
          <a:xfrm>
            <a:off x="7723704" y="5761162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5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1948" y="361522"/>
            <a:ext cx="8639810" cy="810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Economía 2017 vs 2018</a:t>
            </a:r>
            <a:endParaRPr lang="es-ES" altLang="es-MX" sz="3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7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78355"/>
              </p:ext>
            </p:extLst>
          </p:nvPr>
        </p:nvGraphicFramePr>
        <p:xfrm>
          <a:off x="3959750" y="1612096"/>
          <a:ext cx="4428176" cy="3938708"/>
        </p:xfrm>
        <a:graphic>
          <a:graphicData uri="http://schemas.openxmlformats.org/drawingml/2006/table">
            <a:tbl>
              <a:tblPr/>
              <a:tblGrid>
                <a:gridCol w="1022385"/>
                <a:gridCol w="2104140"/>
                <a:gridCol w="1301651"/>
              </a:tblGrid>
              <a:tr h="38020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CIDE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Aragón EDOMEX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ESE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25020"/>
              </p:ext>
            </p:extLst>
          </p:nvPr>
        </p:nvGraphicFramePr>
        <p:xfrm>
          <a:off x="351444" y="1612096"/>
          <a:ext cx="2826126" cy="3648748"/>
        </p:xfrm>
        <a:graphic>
          <a:graphicData uri="http://schemas.openxmlformats.org/drawingml/2006/table">
            <a:tbl>
              <a:tblPr/>
              <a:tblGrid>
                <a:gridCol w="933708"/>
                <a:gridCol w="1892418"/>
              </a:tblGrid>
              <a:tr h="397910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1862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1862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CIDE CDMX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1862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UANL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 Nuevo León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52008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UNAM CDMX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1862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U.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 IBEROAMERICANA CDMX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610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U. Anáhuac México 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  <a:tr h="31862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BUAP Puebla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1862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UDLAP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 Puebla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1862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UNAM EDOMEX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54" marR="73154" marT="43087" marB="430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9" name="15 Flecha izquierda y derecha"/>
          <p:cNvSpPr>
            <a:spLocks noChangeArrowheads="1"/>
          </p:cNvSpPr>
          <p:nvPr/>
        </p:nvSpPr>
        <p:spPr bwMode="auto">
          <a:xfrm flipH="1">
            <a:off x="7540297" y="2341998"/>
            <a:ext cx="396240" cy="155799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3" name="23 Flecha abajo"/>
          <p:cNvSpPr>
            <a:spLocks noChangeArrowheads="1"/>
          </p:cNvSpPr>
          <p:nvPr/>
        </p:nvSpPr>
        <p:spPr bwMode="auto">
          <a:xfrm flipV="1">
            <a:off x="7662217" y="3779563"/>
            <a:ext cx="175260" cy="1386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15 Flecha izquierda y derecha"/>
          <p:cNvSpPr>
            <a:spLocks noChangeArrowheads="1"/>
          </p:cNvSpPr>
          <p:nvPr/>
        </p:nvSpPr>
        <p:spPr bwMode="auto">
          <a:xfrm flipH="1">
            <a:off x="7540297" y="2663702"/>
            <a:ext cx="396240" cy="155798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8" name="15 Flecha izquierda y derecha"/>
          <p:cNvSpPr>
            <a:spLocks noChangeArrowheads="1"/>
          </p:cNvSpPr>
          <p:nvPr/>
        </p:nvSpPr>
        <p:spPr bwMode="auto">
          <a:xfrm flipH="1">
            <a:off x="7540297" y="2937933"/>
            <a:ext cx="396240" cy="155799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9" name="15 Flecha izquierda y derecha"/>
          <p:cNvSpPr>
            <a:spLocks noChangeArrowheads="1"/>
          </p:cNvSpPr>
          <p:nvPr/>
        </p:nvSpPr>
        <p:spPr bwMode="auto">
          <a:xfrm flipH="1">
            <a:off x="7540297" y="3336233"/>
            <a:ext cx="396240" cy="155798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4" name="28 Flecha abajo"/>
          <p:cNvSpPr>
            <a:spLocks noChangeArrowheads="1"/>
          </p:cNvSpPr>
          <p:nvPr/>
        </p:nvSpPr>
        <p:spPr bwMode="auto">
          <a:xfrm>
            <a:off x="7627927" y="4222213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15 Flecha izquierda y derecha"/>
          <p:cNvSpPr>
            <a:spLocks noChangeArrowheads="1"/>
          </p:cNvSpPr>
          <p:nvPr/>
        </p:nvSpPr>
        <p:spPr bwMode="auto">
          <a:xfrm flipH="1">
            <a:off x="7551727" y="4713195"/>
            <a:ext cx="396240" cy="155798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1185" y="93499"/>
            <a:ext cx="8639810" cy="810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Ingeniería Civil 2017 vs 2018</a:t>
            </a:r>
            <a:endParaRPr lang="es-ES" altLang="es-MX" sz="3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7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36781"/>
              </p:ext>
            </p:extLst>
          </p:nvPr>
        </p:nvGraphicFramePr>
        <p:xfrm>
          <a:off x="3698060" y="1097315"/>
          <a:ext cx="5194480" cy="5361123"/>
        </p:xfrm>
        <a:graphic>
          <a:graphicData uri="http://schemas.openxmlformats.org/drawingml/2006/table">
            <a:tbl>
              <a:tblPr/>
              <a:tblGrid>
                <a:gridCol w="890124"/>
                <a:gridCol w="2443795"/>
                <a:gridCol w="1860561"/>
              </a:tblGrid>
              <a:tr h="38020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73128" marR="73128" marT="41166" marB="411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CDMX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Azcapotzalco CDMX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ESIA Zacatenco CDMX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Aragón EDOMEX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Acatlán EDOMEX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ITESO Jalisco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UDG CUCEI Jalisco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Puebla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70710"/>
              </p:ext>
            </p:extLst>
          </p:nvPr>
        </p:nvGraphicFramePr>
        <p:xfrm>
          <a:off x="131185" y="1799827"/>
          <a:ext cx="3227491" cy="3317233"/>
        </p:xfrm>
        <a:graphic>
          <a:graphicData uri="http://schemas.openxmlformats.org/drawingml/2006/table">
            <a:tbl>
              <a:tblPr/>
              <a:tblGrid>
                <a:gridCol w="906657"/>
                <a:gridCol w="2320834"/>
              </a:tblGrid>
              <a:tr h="38023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73142" marR="73142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447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42" marR="73142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42" marR="73142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7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42" marR="73142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UDLAP Puebla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42" marR="73142" marT="41174" marB="4117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7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42" marR="73142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UNAM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 CDMX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42" marR="73142" marT="41174" marB="4117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7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42" marR="73142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UAM AZCAPOTZALCO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42" marR="73142" marT="41174" marB="4117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7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42" marR="73142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UANL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 Nuevo León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42" marR="73142" marT="41174" marB="4117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50119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42" marR="73142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U. IBEROAMERICANA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 CDMX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42" marR="73142" marT="41174" marB="4117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7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42" marR="73142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IPN</a:t>
                      </a:r>
                      <a:r>
                        <a:rPr lang="es-MX" sz="1400" baseline="0" dirty="0" smtClean="0">
                          <a:latin typeface="Franklin Gothic Book" panose="020B0503020102020204" pitchFamily="34" charset="0"/>
                        </a:rPr>
                        <a:t> CDMX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42" marR="73142" marT="41174" marB="4117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7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73142" marR="73142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Franklin Gothic Book" panose="020B0503020102020204" pitchFamily="34" charset="0"/>
                        </a:rPr>
                        <a:t>UAQ QRO</a:t>
                      </a:r>
                      <a:endParaRPr lang="es-MX" sz="1400" dirty="0">
                        <a:latin typeface="Franklin Gothic Book" panose="020B0503020102020204" pitchFamily="34" charset="0"/>
                      </a:endParaRPr>
                    </a:p>
                  </a:txBody>
                  <a:tcPr marL="73142" marR="73142" marT="41174" marB="4117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7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73142" marR="73142" marT="41174" marB="411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U. Anáhuac México 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73142" marR="73142" marT="41174" marB="4117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</a:tbl>
          </a:graphicData>
        </a:graphic>
      </p:graphicFrame>
      <p:sp>
        <p:nvSpPr>
          <p:cNvPr id="11" name="23 Flecha abajo"/>
          <p:cNvSpPr>
            <a:spLocks noChangeArrowheads="1"/>
          </p:cNvSpPr>
          <p:nvPr/>
        </p:nvSpPr>
        <p:spPr bwMode="auto">
          <a:xfrm flipV="1">
            <a:off x="7906490" y="1868157"/>
            <a:ext cx="173990" cy="1400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28 Flecha abajo"/>
          <p:cNvSpPr>
            <a:spLocks noChangeArrowheads="1"/>
          </p:cNvSpPr>
          <p:nvPr/>
        </p:nvSpPr>
        <p:spPr bwMode="auto">
          <a:xfrm>
            <a:off x="7910455" y="2775523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28 Flecha abajo"/>
          <p:cNvSpPr>
            <a:spLocks noChangeArrowheads="1"/>
          </p:cNvSpPr>
          <p:nvPr/>
        </p:nvSpPr>
        <p:spPr bwMode="auto">
          <a:xfrm>
            <a:off x="7938735" y="6188006"/>
            <a:ext cx="170180" cy="1186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28 Flecha abajo"/>
          <p:cNvSpPr>
            <a:spLocks noChangeArrowheads="1"/>
          </p:cNvSpPr>
          <p:nvPr/>
        </p:nvSpPr>
        <p:spPr bwMode="auto">
          <a:xfrm>
            <a:off x="7959736" y="4014246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15 Flecha izquierda y derecha"/>
          <p:cNvSpPr>
            <a:spLocks noChangeArrowheads="1"/>
          </p:cNvSpPr>
          <p:nvPr/>
        </p:nvSpPr>
        <p:spPr bwMode="auto">
          <a:xfrm flipH="1">
            <a:off x="7785503" y="2462801"/>
            <a:ext cx="396240" cy="155799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8" name="15 Flecha izquierda y derecha"/>
          <p:cNvSpPr>
            <a:spLocks noChangeArrowheads="1"/>
          </p:cNvSpPr>
          <p:nvPr/>
        </p:nvSpPr>
        <p:spPr bwMode="auto">
          <a:xfrm flipH="1">
            <a:off x="7779181" y="2157702"/>
            <a:ext cx="396240" cy="155799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20" name="15 Flecha izquierda y derecha"/>
          <p:cNvSpPr>
            <a:spLocks noChangeArrowheads="1"/>
          </p:cNvSpPr>
          <p:nvPr/>
        </p:nvSpPr>
        <p:spPr bwMode="auto">
          <a:xfrm flipH="1">
            <a:off x="7810104" y="3078842"/>
            <a:ext cx="396240" cy="155799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2" name="23 Flecha abajo"/>
          <p:cNvSpPr>
            <a:spLocks noChangeArrowheads="1"/>
          </p:cNvSpPr>
          <p:nvPr/>
        </p:nvSpPr>
        <p:spPr bwMode="auto">
          <a:xfrm flipV="1">
            <a:off x="7959736" y="3494705"/>
            <a:ext cx="173990" cy="1400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23 Flecha abajo"/>
          <p:cNvSpPr>
            <a:spLocks noChangeArrowheads="1"/>
          </p:cNvSpPr>
          <p:nvPr/>
        </p:nvSpPr>
        <p:spPr bwMode="auto">
          <a:xfrm flipV="1">
            <a:off x="7917204" y="4519415"/>
            <a:ext cx="173990" cy="1400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23 Flecha abajo"/>
          <p:cNvSpPr>
            <a:spLocks noChangeArrowheads="1"/>
          </p:cNvSpPr>
          <p:nvPr/>
        </p:nvSpPr>
        <p:spPr bwMode="auto">
          <a:xfrm flipV="1">
            <a:off x="7921229" y="4927823"/>
            <a:ext cx="173990" cy="1400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23 Flecha abajo"/>
          <p:cNvSpPr>
            <a:spLocks noChangeArrowheads="1"/>
          </p:cNvSpPr>
          <p:nvPr/>
        </p:nvSpPr>
        <p:spPr bwMode="auto">
          <a:xfrm flipV="1">
            <a:off x="7936830" y="5228863"/>
            <a:ext cx="173990" cy="1400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23 Flecha abajo"/>
          <p:cNvSpPr>
            <a:spLocks noChangeArrowheads="1"/>
          </p:cNvSpPr>
          <p:nvPr/>
        </p:nvSpPr>
        <p:spPr bwMode="auto">
          <a:xfrm flipV="1">
            <a:off x="7929799" y="5681225"/>
            <a:ext cx="173990" cy="1400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9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50165" y="413450"/>
            <a:ext cx="8639810" cy="8104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Ingeniería en Sistemas / Computación</a:t>
            </a:r>
            <a:b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</a:b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 2017 vs 2018</a:t>
            </a:r>
            <a:endParaRPr lang="es-ES" altLang="es-MX" sz="3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7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47439"/>
              </p:ext>
            </p:extLst>
          </p:nvPr>
        </p:nvGraphicFramePr>
        <p:xfrm>
          <a:off x="3811349" y="1686692"/>
          <a:ext cx="4928049" cy="5019618"/>
        </p:xfrm>
        <a:graphic>
          <a:graphicData uri="http://schemas.openxmlformats.org/drawingml/2006/table">
            <a:tbl>
              <a:tblPr/>
              <a:tblGrid>
                <a:gridCol w="948428"/>
                <a:gridCol w="2260299"/>
                <a:gridCol w="1719322"/>
              </a:tblGrid>
              <a:tr h="31096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29" marR="73129" marT="41158" marB="411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9" marR="73129" marT="41158" marB="411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9" marR="73129" marT="41158" marB="411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25781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5781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CDMX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5781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ESCOM CDMX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5781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Azcapotzalco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5781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5781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Cuajimalpa CDMX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5781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UDG CUCEI Jalisco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4365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Aragón EDOMEX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36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UPIICSA CDMX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385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ESIME CULHUACÁN CDMX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36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385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62" marB="411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8017"/>
              </p:ext>
            </p:extLst>
          </p:nvPr>
        </p:nvGraphicFramePr>
        <p:xfrm>
          <a:off x="315926" y="1654716"/>
          <a:ext cx="3005596" cy="3376331"/>
        </p:xfrm>
        <a:graphic>
          <a:graphicData uri="http://schemas.openxmlformats.org/drawingml/2006/table">
            <a:tbl>
              <a:tblPr/>
              <a:tblGrid>
                <a:gridCol w="882900"/>
                <a:gridCol w="2122696"/>
              </a:tblGrid>
              <a:tr h="431661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UAM IZTAPALAPA-CDMX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IPN CDMX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UNAM CDMX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UAM AZAPOTZALCO CDMX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UAM Cuajimalpa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IPN CDMX</a:t>
                      </a: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7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U. Anáhuac México 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73150" marR="73150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</a:tbl>
          </a:graphicData>
        </a:graphic>
      </p:graphicFrame>
      <p:sp>
        <p:nvSpPr>
          <p:cNvPr id="16" name="23 Flecha abajo"/>
          <p:cNvSpPr>
            <a:spLocks noChangeArrowheads="1"/>
          </p:cNvSpPr>
          <p:nvPr/>
        </p:nvSpPr>
        <p:spPr bwMode="auto">
          <a:xfrm flipV="1">
            <a:off x="7796728" y="3003557"/>
            <a:ext cx="173990" cy="1386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23 Flecha abajo"/>
          <p:cNvSpPr>
            <a:spLocks noChangeArrowheads="1"/>
          </p:cNvSpPr>
          <p:nvPr/>
        </p:nvSpPr>
        <p:spPr bwMode="auto">
          <a:xfrm flipV="1">
            <a:off x="7796728" y="2405999"/>
            <a:ext cx="173990" cy="1400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15 Flecha izquierda y derecha"/>
          <p:cNvSpPr>
            <a:spLocks noChangeArrowheads="1"/>
          </p:cNvSpPr>
          <p:nvPr/>
        </p:nvSpPr>
        <p:spPr bwMode="auto">
          <a:xfrm flipH="1">
            <a:off x="7685603" y="2650476"/>
            <a:ext cx="396240" cy="155799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0" name="15 Flecha izquierda y derecha"/>
          <p:cNvSpPr>
            <a:spLocks noChangeArrowheads="1"/>
          </p:cNvSpPr>
          <p:nvPr/>
        </p:nvSpPr>
        <p:spPr bwMode="auto">
          <a:xfrm flipH="1">
            <a:off x="7685603" y="3575428"/>
            <a:ext cx="396240" cy="155798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1" name="28 Flecha abajo"/>
          <p:cNvSpPr>
            <a:spLocks noChangeArrowheads="1"/>
          </p:cNvSpPr>
          <p:nvPr/>
        </p:nvSpPr>
        <p:spPr bwMode="auto">
          <a:xfrm>
            <a:off x="7802228" y="5361557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23 Flecha abajo"/>
          <p:cNvSpPr>
            <a:spLocks noChangeArrowheads="1"/>
          </p:cNvSpPr>
          <p:nvPr/>
        </p:nvSpPr>
        <p:spPr bwMode="auto">
          <a:xfrm flipV="1">
            <a:off x="7799689" y="3329178"/>
            <a:ext cx="173990" cy="1400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28 Flecha abajo"/>
          <p:cNvSpPr>
            <a:spLocks noChangeArrowheads="1"/>
          </p:cNvSpPr>
          <p:nvPr/>
        </p:nvSpPr>
        <p:spPr bwMode="auto">
          <a:xfrm>
            <a:off x="7782491" y="4991379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28 Flecha abajo"/>
          <p:cNvSpPr>
            <a:spLocks noChangeArrowheads="1"/>
          </p:cNvSpPr>
          <p:nvPr/>
        </p:nvSpPr>
        <p:spPr bwMode="auto">
          <a:xfrm>
            <a:off x="7799689" y="6394467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65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28" y="447242"/>
            <a:ext cx="8924925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Ingeniería Industrial 2017 vs 2018</a:t>
            </a:r>
            <a:endParaRPr lang="es-ES" altLang="es-MX" sz="32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12516"/>
              </p:ext>
            </p:extLst>
          </p:nvPr>
        </p:nvGraphicFramePr>
        <p:xfrm>
          <a:off x="323574" y="1503998"/>
          <a:ext cx="3330153" cy="3612451"/>
        </p:xfrm>
        <a:graphic>
          <a:graphicData uri="http://schemas.openxmlformats.org/drawingml/2006/table">
            <a:tbl>
              <a:tblPr/>
              <a:tblGrid>
                <a:gridCol w="1036638"/>
                <a:gridCol w="2293515"/>
              </a:tblGrid>
              <a:tr h="422307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6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6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6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4456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7951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  <a:tr h="33816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CDMX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6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6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UDEM Nuevo León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6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4" name="23 Flecha abajo"/>
          <p:cNvSpPr>
            <a:spLocks noChangeArrowheads="1"/>
          </p:cNvSpPr>
          <p:nvPr/>
        </p:nvSpPr>
        <p:spPr bwMode="auto">
          <a:xfrm flipV="1">
            <a:off x="8492850" y="2546350"/>
            <a:ext cx="217487" cy="1539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2400" dirty="0">
              <a:solidFill>
                <a:prstClr val="white"/>
              </a:solidFill>
            </a:endParaRPr>
          </a:p>
        </p:txBody>
      </p:sp>
      <p:sp>
        <p:nvSpPr>
          <p:cNvPr id="5" name="28 Flecha abajo"/>
          <p:cNvSpPr>
            <a:spLocks noChangeArrowheads="1"/>
          </p:cNvSpPr>
          <p:nvPr/>
        </p:nvSpPr>
        <p:spPr bwMode="auto">
          <a:xfrm>
            <a:off x="8476975" y="2900363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2400" dirty="0">
              <a:solidFill>
                <a:prstClr val="white"/>
              </a:solidFill>
            </a:endParaRPr>
          </a:p>
        </p:txBody>
      </p:sp>
      <p:graphicFrame>
        <p:nvGraphicFramePr>
          <p:cNvPr id="6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5788"/>
              </p:ext>
            </p:extLst>
          </p:nvPr>
        </p:nvGraphicFramePr>
        <p:xfrm>
          <a:off x="4021477" y="1502714"/>
          <a:ext cx="4929394" cy="3923780"/>
        </p:xfrm>
        <a:graphic>
          <a:graphicData uri="http://schemas.openxmlformats.org/drawingml/2006/table">
            <a:tbl>
              <a:tblPr/>
              <a:tblGrid>
                <a:gridCol w="970262"/>
                <a:gridCol w="2282871"/>
                <a:gridCol w="1676261"/>
              </a:tblGrid>
              <a:tr h="463409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7107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7107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CDMX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7107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7107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UPIICSA CDMX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7107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1076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Azcapotzalco CDMX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752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864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Aragón EDOMEX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</a:tbl>
          </a:graphicData>
        </a:graphic>
      </p:graphicFrame>
      <p:sp>
        <p:nvSpPr>
          <p:cNvPr id="7" name="15 Flecha izquierda y derecha"/>
          <p:cNvSpPr>
            <a:spLocks noChangeArrowheads="1"/>
          </p:cNvSpPr>
          <p:nvPr/>
        </p:nvSpPr>
        <p:spPr bwMode="auto">
          <a:xfrm flipH="1">
            <a:off x="7878243" y="2414286"/>
            <a:ext cx="493713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2000" dirty="0">
              <a:solidFill>
                <a:prstClr val="white"/>
              </a:solidFill>
            </a:endParaRPr>
          </a:p>
        </p:txBody>
      </p:sp>
      <p:sp>
        <p:nvSpPr>
          <p:cNvPr id="8" name="23 Flecha abajo"/>
          <p:cNvSpPr>
            <a:spLocks noChangeArrowheads="1"/>
          </p:cNvSpPr>
          <p:nvPr/>
        </p:nvSpPr>
        <p:spPr bwMode="auto">
          <a:xfrm flipV="1">
            <a:off x="8016355" y="3209169"/>
            <a:ext cx="217487" cy="15398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2400" dirty="0">
              <a:solidFill>
                <a:prstClr val="white"/>
              </a:solidFill>
            </a:endParaRPr>
          </a:p>
        </p:txBody>
      </p:sp>
      <p:sp>
        <p:nvSpPr>
          <p:cNvPr id="9" name="28 Flecha abajo"/>
          <p:cNvSpPr>
            <a:spLocks noChangeArrowheads="1"/>
          </p:cNvSpPr>
          <p:nvPr/>
        </p:nvSpPr>
        <p:spPr bwMode="auto">
          <a:xfrm>
            <a:off x="8011134" y="3549263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2400" dirty="0">
              <a:solidFill>
                <a:prstClr val="white"/>
              </a:solidFill>
            </a:endParaRPr>
          </a:p>
        </p:txBody>
      </p:sp>
      <p:sp>
        <p:nvSpPr>
          <p:cNvPr id="10" name="28 Flecha abajo"/>
          <p:cNvSpPr>
            <a:spLocks noChangeArrowheads="1"/>
          </p:cNvSpPr>
          <p:nvPr/>
        </p:nvSpPr>
        <p:spPr bwMode="auto">
          <a:xfrm>
            <a:off x="8016355" y="4526884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2400" dirty="0">
              <a:solidFill>
                <a:prstClr val="white"/>
              </a:solidFill>
            </a:endParaRPr>
          </a:p>
        </p:txBody>
      </p:sp>
      <p:sp>
        <p:nvSpPr>
          <p:cNvPr id="12" name="15 Flecha izquierda y derecha"/>
          <p:cNvSpPr>
            <a:spLocks noChangeArrowheads="1"/>
          </p:cNvSpPr>
          <p:nvPr/>
        </p:nvSpPr>
        <p:spPr bwMode="auto">
          <a:xfrm flipH="1">
            <a:off x="7863216" y="2798508"/>
            <a:ext cx="493713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731" y="650241"/>
            <a:ext cx="8638540" cy="71882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4" name="CuadroTexto 1"/>
          <p:cNvSpPr txBox="1">
            <a:spLocks noChangeArrowheads="1"/>
          </p:cNvSpPr>
          <p:nvPr/>
        </p:nvSpPr>
        <p:spPr bwMode="auto">
          <a:xfrm>
            <a:off x="332078" y="1954855"/>
            <a:ext cx="8559194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lr>
                <a:schemeClr val="tx1"/>
              </a:buClr>
              <a:buFont typeface="Arial" charset="0"/>
              <a:buAutoNum type="arabicParenR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1pPr>
            <a:lvl2pPr marL="887413" indent="-342900">
              <a:buClr>
                <a:schemeClr val="tx1"/>
              </a:buClr>
              <a:buFont typeface="Arial" charset="0"/>
              <a:buAutoNum type="alphaLcPeriod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r>
              <a:rPr lang="es-MX" altLang="es-MX" sz="2000" b="1" dirty="0"/>
              <a:t>Hallazgos </a:t>
            </a:r>
            <a:r>
              <a:rPr lang="es-MX" altLang="es-MX" sz="2000" b="1" dirty="0" smtClean="0"/>
              <a:t>generales.</a:t>
            </a: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r>
              <a:rPr lang="es-MX" altLang="es-MX" sz="2000" b="1" dirty="0"/>
              <a:t>Ranking general </a:t>
            </a:r>
            <a:r>
              <a:rPr lang="es-MX" altLang="es-MX" sz="2000" b="1" dirty="0" smtClean="0"/>
              <a:t>universidades.</a:t>
            </a: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r>
              <a:rPr lang="es-MX" altLang="es-MX" sz="2000" b="1" dirty="0"/>
              <a:t>Ranking por </a:t>
            </a:r>
            <a:r>
              <a:rPr lang="es-MX" altLang="es-MX" sz="2000" b="1" dirty="0" smtClean="0"/>
              <a:t>carrera. </a:t>
            </a: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r>
              <a:rPr lang="es-MX" altLang="es-MX" sz="2000" b="1" dirty="0"/>
              <a:t>Resumen de </a:t>
            </a:r>
            <a:r>
              <a:rPr lang="es-MX" altLang="es-MX" sz="2000" b="1" dirty="0" smtClean="0"/>
              <a:t>posiciones.</a:t>
            </a: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r>
              <a:rPr lang="es-MX" altLang="es-MX" sz="2000" b="1"/>
              <a:t>Pauta </a:t>
            </a:r>
            <a:r>
              <a:rPr lang="es-MX" altLang="es-MX" sz="2000" b="1" smtClean="0"/>
              <a:t>publicitaria.</a:t>
            </a:r>
            <a:endParaRPr lang="es-MX" alt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3599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0166" y="749012"/>
            <a:ext cx="9144000" cy="900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Ingeniería en Mecatrónica 2017 vs 2018</a:t>
            </a:r>
            <a:b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</a:br>
            <a:endParaRPr lang="es-ES" altLang="es-MX" sz="3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68291"/>
              </p:ext>
            </p:extLst>
          </p:nvPr>
        </p:nvGraphicFramePr>
        <p:xfrm>
          <a:off x="3944443" y="1764484"/>
          <a:ext cx="4929391" cy="3487446"/>
        </p:xfrm>
        <a:graphic>
          <a:graphicData uri="http://schemas.openxmlformats.org/drawingml/2006/table">
            <a:tbl>
              <a:tblPr/>
              <a:tblGrid>
                <a:gridCol w="970220"/>
                <a:gridCol w="2332107"/>
                <a:gridCol w="1627064"/>
              </a:tblGrid>
              <a:tr h="422274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91410" marR="91410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10" marR="91410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10" marR="91410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10" marR="91410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10" marR="91410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CDMX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UPIITA CDMX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UAQ CU Querétaro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43092"/>
              </p:ext>
            </p:extLst>
          </p:nvPr>
        </p:nvGraphicFramePr>
        <p:xfrm>
          <a:off x="187922" y="1783759"/>
          <a:ext cx="3474169" cy="3273775"/>
        </p:xfrm>
        <a:graphic>
          <a:graphicData uri="http://schemas.openxmlformats.org/drawingml/2006/table">
            <a:tbl>
              <a:tblPr/>
              <a:tblGrid>
                <a:gridCol w="1036638"/>
                <a:gridCol w="2437531"/>
              </a:tblGrid>
              <a:tr h="422223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09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9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9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 CDMX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9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9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6283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809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9329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7" name="15 Flecha izquierda y derecha"/>
          <p:cNvSpPr>
            <a:spLocks noChangeArrowheads="1"/>
          </p:cNvSpPr>
          <p:nvPr/>
        </p:nvSpPr>
        <p:spPr bwMode="auto">
          <a:xfrm flipH="1">
            <a:off x="7773107" y="2543464"/>
            <a:ext cx="493712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200" dirty="0">
              <a:solidFill>
                <a:prstClr val="white"/>
              </a:solidFill>
            </a:endParaRPr>
          </a:p>
        </p:txBody>
      </p:sp>
      <p:sp>
        <p:nvSpPr>
          <p:cNvPr id="8" name="23 Flecha abajo"/>
          <p:cNvSpPr>
            <a:spLocks noChangeArrowheads="1"/>
          </p:cNvSpPr>
          <p:nvPr/>
        </p:nvSpPr>
        <p:spPr bwMode="auto">
          <a:xfrm flipV="1">
            <a:off x="7947644" y="3952580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400" dirty="0">
              <a:solidFill>
                <a:prstClr val="white"/>
              </a:solidFill>
            </a:endParaRPr>
          </a:p>
        </p:txBody>
      </p:sp>
      <p:sp>
        <p:nvSpPr>
          <p:cNvPr id="11" name="15 Flecha izquierda y derecha"/>
          <p:cNvSpPr>
            <a:spLocks noChangeArrowheads="1"/>
          </p:cNvSpPr>
          <p:nvPr/>
        </p:nvSpPr>
        <p:spPr bwMode="auto">
          <a:xfrm flipH="1">
            <a:off x="7810326" y="2959054"/>
            <a:ext cx="493712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200" dirty="0">
              <a:solidFill>
                <a:prstClr val="white"/>
              </a:solidFill>
            </a:endParaRPr>
          </a:p>
        </p:txBody>
      </p:sp>
      <p:sp>
        <p:nvSpPr>
          <p:cNvPr id="12" name="15 Flecha izquierda y derecha"/>
          <p:cNvSpPr>
            <a:spLocks noChangeArrowheads="1"/>
          </p:cNvSpPr>
          <p:nvPr/>
        </p:nvSpPr>
        <p:spPr bwMode="auto">
          <a:xfrm flipH="1">
            <a:off x="7810326" y="3288125"/>
            <a:ext cx="493712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200" dirty="0">
              <a:solidFill>
                <a:prstClr val="white"/>
              </a:solidFill>
            </a:endParaRPr>
          </a:p>
        </p:txBody>
      </p:sp>
      <p:sp>
        <p:nvSpPr>
          <p:cNvPr id="13" name="15 Flecha izquierda y derecha"/>
          <p:cNvSpPr>
            <a:spLocks noChangeArrowheads="1"/>
          </p:cNvSpPr>
          <p:nvPr/>
        </p:nvSpPr>
        <p:spPr bwMode="auto">
          <a:xfrm flipH="1">
            <a:off x="7820370" y="3633696"/>
            <a:ext cx="493712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200" dirty="0">
              <a:solidFill>
                <a:prstClr val="white"/>
              </a:solidFill>
            </a:endParaRPr>
          </a:p>
        </p:txBody>
      </p:sp>
      <p:sp>
        <p:nvSpPr>
          <p:cNvPr id="15" name="28 Flecha abajo"/>
          <p:cNvSpPr>
            <a:spLocks noChangeArrowheads="1"/>
          </p:cNvSpPr>
          <p:nvPr/>
        </p:nvSpPr>
        <p:spPr bwMode="auto">
          <a:xfrm>
            <a:off x="7988656" y="4898784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00366" y="397018"/>
            <a:ext cx="10799762" cy="900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Ingeniería Química 2017 vs 2018</a:t>
            </a:r>
            <a:endParaRPr lang="es-ES" altLang="es-MX" sz="3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59960"/>
              </p:ext>
            </p:extLst>
          </p:nvPr>
        </p:nvGraphicFramePr>
        <p:xfrm>
          <a:off x="164306" y="1483003"/>
          <a:ext cx="3618185" cy="4141792"/>
        </p:xfrm>
        <a:graphic>
          <a:graphicData uri="http://schemas.openxmlformats.org/drawingml/2006/table">
            <a:tbl>
              <a:tblPr/>
              <a:tblGrid>
                <a:gridCol w="1036638"/>
                <a:gridCol w="2581547"/>
              </a:tblGrid>
              <a:tr h="422274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CDMX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Iztapalapa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Azcapotzalco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UDG Jalisco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BUAP Puebla 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Xochimilco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56795"/>
              </p:ext>
            </p:extLst>
          </p:nvPr>
        </p:nvGraphicFramePr>
        <p:xfrm>
          <a:off x="3916545" y="1482519"/>
          <a:ext cx="5065615" cy="4968444"/>
        </p:xfrm>
        <a:graphic>
          <a:graphicData uri="http://schemas.openxmlformats.org/drawingml/2006/table">
            <a:tbl>
              <a:tblPr/>
              <a:tblGrid>
                <a:gridCol w="1066577"/>
                <a:gridCol w="2487142"/>
                <a:gridCol w="1511896"/>
              </a:tblGrid>
              <a:tr h="18981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15818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15818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CU-CDMX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15818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Iztapalapa CDMX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15818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ESIQIE CDMX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15818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15818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Azcapotzalco CDMX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15818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ENCB – CDMX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6890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</a:t>
                      </a:r>
                      <a:r>
                        <a:rPr kumimoji="0" lang="es-ES" altLang="es-MX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Cuatitlán</a:t>
                      </a: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al Ranking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818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15818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Xochimilco – CDMX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15818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UDG CUCEI – Jalisco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15818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 Iberoamericana CDMX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15818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BUAB Puebla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15818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Zaragoza 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15818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ITESO Jalisco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15818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6" marR="9143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28 Flecha abajo"/>
          <p:cNvSpPr>
            <a:spLocks noChangeArrowheads="1"/>
          </p:cNvSpPr>
          <p:nvPr/>
        </p:nvSpPr>
        <p:spPr bwMode="auto">
          <a:xfrm>
            <a:off x="8105268" y="4324540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6" name="23 Flecha abajo"/>
          <p:cNvSpPr>
            <a:spLocks noChangeArrowheads="1"/>
          </p:cNvSpPr>
          <p:nvPr/>
        </p:nvSpPr>
        <p:spPr bwMode="auto">
          <a:xfrm flipV="1">
            <a:off x="8135430" y="2235009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7" name="15 Flecha izquierda y derecha"/>
          <p:cNvSpPr>
            <a:spLocks noChangeArrowheads="1"/>
          </p:cNvSpPr>
          <p:nvPr/>
        </p:nvSpPr>
        <p:spPr bwMode="auto">
          <a:xfrm flipH="1">
            <a:off x="7993045" y="4580070"/>
            <a:ext cx="493712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8" name="28 Flecha abajo"/>
          <p:cNvSpPr>
            <a:spLocks noChangeArrowheads="1"/>
          </p:cNvSpPr>
          <p:nvPr/>
        </p:nvSpPr>
        <p:spPr bwMode="auto">
          <a:xfrm>
            <a:off x="8135430" y="3621731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9" name="28 Flecha abajo"/>
          <p:cNvSpPr>
            <a:spLocks noChangeArrowheads="1"/>
          </p:cNvSpPr>
          <p:nvPr/>
        </p:nvSpPr>
        <p:spPr bwMode="auto">
          <a:xfrm>
            <a:off x="8105268" y="3046026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0" name="15 Flecha izquierda y derecha"/>
          <p:cNvSpPr>
            <a:spLocks noChangeArrowheads="1"/>
          </p:cNvSpPr>
          <p:nvPr/>
        </p:nvSpPr>
        <p:spPr bwMode="auto">
          <a:xfrm flipH="1">
            <a:off x="7969712" y="2737930"/>
            <a:ext cx="493713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12" name="23 Flecha abajo"/>
          <p:cNvSpPr>
            <a:spLocks noChangeArrowheads="1"/>
          </p:cNvSpPr>
          <p:nvPr/>
        </p:nvSpPr>
        <p:spPr bwMode="auto">
          <a:xfrm flipV="1">
            <a:off x="8135430" y="3308988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4" name="28 Flecha abajo"/>
          <p:cNvSpPr>
            <a:spLocks noChangeArrowheads="1"/>
          </p:cNvSpPr>
          <p:nvPr/>
        </p:nvSpPr>
        <p:spPr bwMode="auto">
          <a:xfrm>
            <a:off x="8105268" y="2511234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5" name="28 Flecha abajo"/>
          <p:cNvSpPr>
            <a:spLocks noChangeArrowheads="1"/>
          </p:cNvSpPr>
          <p:nvPr/>
        </p:nvSpPr>
        <p:spPr bwMode="auto">
          <a:xfrm>
            <a:off x="8105268" y="4865689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6" name="23 Flecha abajo"/>
          <p:cNvSpPr>
            <a:spLocks noChangeArrowheads="1"/>
          </p:cNvSpPr>
          <p:nvPr/>
        </p:nvSpPr>
        <p:spPr bwMode="auto">
          <a:xfrm flipV="1">
            <a:off x="8135430" y="5125214"/>
            <a:ext cx="217487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7" name="28 Flecha abajo"/>
          <p:cNvSpPr>
            <a:spLocks noChangeArrowheads="1"/>
          </p:cNvSpPr>
          <p:nvPr/>
        </p:nvSpPr>
        <p:spPr bwMode="auto">
          <a:xfrm>
            <a:off x="8135430" y="5432962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8" name="23 Flecha abajo"/>
          <p:cNvSpPr>
            <a:spLocks noChangeArrowheads="1"/>
          </p:cNvSpPr>
          <p:nvPr/>
        </p:nvSpPr>
        <p:spPr bwMode="auto">
          <a:xfrm flipV="1">
            <a:off x="8142679" y="5682216"/>
            <a:ext cx="217487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9" name="23 Flecha abajo"/>
          <p:cNvSpPr>
            <a:spLocks noChangeArrowheads="1"/>
          </p:cNvSpPr>
          <p:nvPr/>
        </p:nvSpPr>
        <p:spPr bwMode="auto">
          <a:xfrm flipV="1">
            <a:off x="8144884" y="5936980"/>
            <a:ext cx="217487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20" name="28 Flecha abajo"/>
          <p:cNvSpPr>
            <a:spLocks noChangeArrowheads="1"/>
          </p:cNvSpPr>
          <p:nvPr/>
        </p:nvSpPr>
        <p:spPr bwMode="auto">
          <a:xfrm>
            <a:off x="8144884" y="6232912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28686" y="436737"/>
            <a:ext cx="10799762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Medicina 2017 vs 2018</a:t>
            </a:r>
            <a:endParaRPr lang="es-ES" sz="3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28028"/>
              </p:ext>
            </p:extLst>
          </p:nvPr>
        </p:nvGraphicFramePr>
        <p:xfrm>
          <a:off x="4710112" y="1746250"/>
          <a:ext cx="4325938" cy="3825048"/>
        </p:xfrm>
        <a:graphic>
          <a:graphicData uri="http://schemas.openxmlformats.org/drawingml/2006/table">
            <a:tbl>
              <a:tblPr/>
              <a:tblGrid>
                <a:gridCol w="1036638"/>
                <a:gridCol w="2365523"/>
                <a:gridCol w="923777"/>
              </a:tblGrid>
              <a:tr h="422197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- CDMX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ESM - CDMX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UDG CUCS – Jalisco 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 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7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Zaragoza CDMX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7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UDEM Nuevo </a:t>
                      </a:r>
                      <a:r>
                        <a:rPr kumimoji="0" lang="es-ES" altLang="es-MX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Léón</a:t>
                      </a: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4" name="23 Flecha abajo"/>
          <p:cNvSpPr>
            <a:spLocks noChangeArrowheads="1"/>
          </p:cNvSpPr>
          <p:nvPr/>
        </p:nvSpPr>
        <p:spPr bwMode="auto">
          <a:xfrm flipV="1">
            <a:off x="8483388" y="3613843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200" dirty="0">
              <a:solidFill>
                <a:prstClr val="white"/>
              </a:solidFill>
            </a:endParaRPr>
          </a:p>
        </p:txBody>
      </p:sp>
      <p:graphicFrame>
        <p:nvGraphicFramePr>
          <p:cNvPr id="6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91136"/>
              </p:ext>
            </p:extLst>
          </p:nvPr>
        </p:nvGraphicFramePr>
        <p:xfrm>
          <a:off x="180975" y="1765300"/>
          <a:ext cx="3970337" cy="3127378"/>
        </p:xfrm>
        <a:graphic>
          <a:graphicData uri="http://schemas.openxmlformats.org/drawingml/2006/table">
            <a:tbl>
              <a:tblPr/>
              <a:tblGrid>
                <a:gridCol w="1209761"/>
                <a:gridCol w="2760576"/>
              </a:tblGrid>
              <a:tr h="422274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DF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UAQ Campus La Capilla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ESM - CDMX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UAG Jalisco 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 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5" name="23 Flecha abajo"/>
          <p:cNvSpPr>
            <a:spLocks noChangeArrowheads="1"/>
          </p:cNvSpPr>
          <p:nvPr/>
        </p:nvSpPr>
        <p:spPr bwMode="auto">
          <a:xfrm flipV="1">
            <a:off x="8483388" y="3250833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7" name="28 Flecha abajo"/>
          <p:cNvSpPr>
            <a:spLocks noChangeArrowheads="1"/>
          </p:cNvSpPr>
          <p:nvPr/>
        </p:nvSpPr>
        <p:spPr bwMode="auto">
          <a:xfrm>
            <a:off x="8463256" y="4415457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9" name="15 Flecha izquierda y derecha"/>
          <p:cNvSpPr>
            <a:spLocks noChangeArrowheads="1"/>
          </p:cNvSpPr>
          <p:nvPr/>
        </p:nvSpPr>
        <p:spPr bwMode="auto">
          <a:xfrm flipH="1">
            <a:off x="8353712" y="2571787"/>
            <a:ext cx="493713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20" name="23 Flecha abajo"/>
          <p:cNvSpPr>
            <a:spLocks noChangeArrowheads="1"/>
          </p:cNvSpPr>
          <p:nvPr/>
        </p:nvSpPr>
        <p:spPr bwMode="auto">
          <a:xfrm flipV="1">
            <a:off x="8483388" y="4925352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25" name="23 Flecha abajo"/>
          <p:cNvSpPr>
            <a:spLocks noChangeArrowheads="1"/>
          </p:cNvSpPr>
          <p:nvPr/>
        </p:nvSpPr>
        <p:spPr bwMode="auto">
          <a:xfrm flipV="1">
            <a:off x="8494445" y="5339664"/>
            <a:ext cx="217487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28" name="15 Flecha izquierda y derecha"/>
          <p:cNvSpPr>
            <a:spLocks noChangeArrowheads="1"/>
          </p:cNvSpPr>
          <p:nvPr/>
        </p:nvSpPr>
        <p:spPr bwMode="auto">
          <a:xfrm flipH="1">
            <a:off x="8353712" y="2918092"/>
            <a:ext cx="493713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29" name="15 Flecha izquierda y derecha"/>
          <p:cNvSpPr>
            <a:spLocks noChangeArrowheads="1"/>
          </p:cNvSpPr>
          <p:nvPr/>
        </p:nvSpPr>
        <p:spPr bwMode="auto">
          <a:xfrm flipH="1">
            <a:off x="8353712" y="3960616"/>
            <a:ext cx="493713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087005" y="365120"/>
            <a:ext cx="10799762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Mercadotecnia 2017 vs 2018</a:t>
            </a:r>
            <a:endParaRPr lang="es-ES" sz="3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44149"/>
              </p:ext>
            </p:extLst>
          </p:nvPr>
        </p:nvGraphicFramePr>
        <p:xfrm>
          <a:off x="4329113" y="1794663"/>
          <a:ext cx="4770438" cy="3682986"/>
        </p:xfrm>
        <a:graphic>
          <a:graphicData uri="http://schemas.openxmlformats.org/drawingml/2006/table">
            <a:tbl>
              <a:tblPr/>
              <a:tblGrid>
                <a:gridCol w="882158"/>
                <a:gridCol w="2581359"/>
                <a:gridCol w="1306921"/>
              </a:tblGrid>
              <a:tr h="422180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7621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ITESO Jalisco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 Puebla 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UDG CUCEA – Jalisco 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UDEM Nuevo León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63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UDG – </a:t>
                      </a:r>
                      <a:r>
                        <a:rPr kumimoji="0" lang="es-ES" altLang="es-MX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Cuciénega</a:t>
                      </a: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5" marR="91445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55481"/>
              </p:ext>
            </p:extLst>
          </p:nvPr>
        </p:nvGraphicFramePr>
        <p:xfrm>
          <a:off x="133350" y="1815496"/>
          <a:ext cx="3906838" cy="3127378"/>
        </p:xfrm>
        <a:graphic>
          <a:graphicData uri="http://schemas.openxmlformats.org/drawingml/2006/table">
            <a:tbl>
              <a:tblPr/>
              <a:tblGrid>
                <a:gridCol w="1143307"/>
                <a:gridCol w="2763531"/>
              </a:tblGrid>
              <a:tr h="422274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- CDMX</a:t>
                      </a: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ITESO Jalisco</a:t>
                      </a: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UDEM Nuevo León </a:t>
                      </a: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Puebla </a:t>
                      </a: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UDG CUCEA – Jalisco </a:t>
                      </a:r>
                    </a:p>
                  </a:txBody>
                  <a:tcPr marL="91457" marR="9145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26" name="23 Flecha abajo"/>
          <p:cNvSpPr>
            <a:spLocks noChangeArrowheads="1"/>
          </p:cNvSpPr>
          <p:nvPr/>
        </p:nvSpPr>
        <p:spPr bwMode="auto">
          <a:xfrm flipV="1">
            <a:off x="8370099" y="3373809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27" name="15 Flecha izquierda y derecha"/>
          <p:cNvSpPr>
            <a:spLocks noChangeArrowheads="1"/>
          </p:cNvSpPr>
          <p:nvPr/>
        </p:nvSpPr>
        <p:spPr bwMode="auto">
          <a:xfrm flipH="1">
            <a:off x="8254870" y="3864588"/>
            <a:ext cx="493712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30" name="15 Flecha izquierda y derecha"/>
          <p:cNvSpPr>
            <a:spLocks noChangeArrowheads="1"/>
          </p:cNvSpPr>
          <p:nvPr/>
        </p:nvSpPr>
        <p:spPr bwMode="auto">
          <a:xfrm flipH="1">
            <a:off x="8220565" y="2658305"/>
            <a:ext cx="493713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31" name="23 Flecha abajo"/>
          <p:cNvSpPr>
            <a:spLocks noChangeArrowheads="1"/>
          </p:cNvSpPr>
          <p:nvPr/>
        </p:nvSpPr>
        <p:spPr bwMode="auto">
          <a:xfrm flipV="1">
            <a:off x="8370099" y="4196376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33" name="28 Flecha abajo"/>
          <p:cNvSpPr>
            <a:spLocks noChangeArrowheads="1"/>
          </p:cNvSpPr>
          <p:nvPr/>
        </p:nvSpPr>
        <p:spPr bwMode="auto">
          <a:xfrm>
            <a:off x="8370099" y="4861996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34" name="23 Flecha abajo"/>
          <p:cNvSpPr>
            <a:spLocks noChangeArrowheads="1"/>
          </p:cNvSpPr>
          <p:nvPr/>
        </p:nvSpPr>
        <p:spPr bwMode="auto">
          <a:xfrm flipV="1">
            <a:off x="8370099" y="4529555"/>
            <a:ext cx="217487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39" name="15 Flecha izquierda y derecha"/>
          <p:cNvSpPr>
            <a:spLocks noChangeArrowheads="1"/>
          </p:cNvSpPr>
          <p:nvPr/>
        </p:nvSpPr>
        <p:spPr bwMode="auto">
          <a:xfrm flipH="1">
            <a:off x="8220565" y="3004611"/>
            <a:ext cx="493713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40" name="15 Flecha izquierda y derecha"/>
          <p:cNvSpPr>
            <a:spLocks noChangeArrowheads="1"/>
          </p:cNvSpPr>
          <p:nvPr/>
        </p:nvSpPr>
        <p:spPr bwMode="auto">
          <a:xfrm flipH="1">
            <a:off x="8254870" y="5218279"/>
            <a:ext cx="493712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36662" y="438005"/>
            <a:ext cx="10799762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Odontología 2017 vs 2018</a:t>
            </a:r>
            <a:endParaRPr lang="es-ES" altLang="es-MX" sz="3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85622"/>
              </p:ext>
            </p:extLst>
          </p:nvPr>
        </p:nvGraphicFramePr>
        <p:xfrm>
          <a:off x="4580093" y="2101849"/>
          <a:ext cx="4497232" cy="3667480"/>
        </p:xfrm>
        <a:graphic>
          <a:graphicData uri="http://schemas.openxmlformats.org/drawingml/2006/table">
            <a:tbl>
              <a:tblPr/>
              <a:tblGrid>
                <a:gridCol w="940778"/>
                <a:gridCol w="2170414"/>
                <a:gridCol w="1386040"/>
              </a:tblGrid>
              <a:tr h="422274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CDMX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Iztacala – </a:t>
                      </a:r>
                      <a:r>
                        <a:rPr kumimoji="0" lang="es-ES" altLang="es-MX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al Ranking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UDG CUCS – Jalisco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Zaragoza - CDMX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UDEM Nuevo León</a:t>
                      </a: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82022"/>
              </p:ext>
            </p:extLst>
          </p:nvPr>
        </p:nvGraphicFramePr>
        <p:xfrm>
          <a:off x="316403" y="2120899"/>
          <a:ext cx="4002088" cy="3127378"/>
        </p:xfrm>
        <a:graphic>
          <a:graphicData uri="http://schemas.openxmlformats.org/drawingml/2006/table">
            <a:tbl>
              <a:tblPr/>
              <a:tblGrid>
                <a:gridCol w="1171740"/>
                <a:gridCol w="2830348"/>
              </a:tblGrid>
              <a:tr h="422274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DF</a:t>
                      </a: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Milpa Alta</a:t>
                      </a: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UNITEC Campus Marina</a:t>
                      </a: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Latinoamericana Edomex</a:t>
                      </a: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Santo Tomás</a:t>
                      </a:r>
                    </a:p>
                  </a:txBody>
                  <a:tcPr marL="91420" marR="914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3" name="23 Flecha abajo"/>
          <p:cNvSpPr>
            <a:spLocks noChangeArrowheads="1"/>
          </p:cNvSpPr>
          <p:nvPr/>
        </p:nvSpPr>
        <p:spPr bwMode="auto">
          <a:xfrm flipV="1">
            <a:off x="8297271" y="4157214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5" name="28 Flecha abajo"/>
          <p:cNvSpPr>
            <a:spLocks noChangeArrowheads="1"/>
          </p:cNvSpPr>
          <p:nvPr/>
        </p:nvSpPr>
        <p:spPr bwMode="auto">
          <a:xfrm>
            <a:off x="8297271" y="4571202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7" name="15 Flecha izquierda y derecha"/>
          <p:cNvSpPr>
            <a:spLocks noChangeArrowheads="1"/>
          </p:cNvSpPr>
          <p:nvPr/>
        </p:nvSpPr>
        <p:spPr bwMode="auto">
          <a:xfrm flipH="1">
            <a:off x="8172014" y="2918092"/>
            <a:ext cx="493713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18" name="23 Flecha abajo"/>
          <p:cNvSpPr>
            <a:spLocks noChangeArrowheads="1"/>
          </p:cNvSpPr>
          <p:nvPr/>
        </p:nvSpPr>
        <p:spPr bwMode="auto">
          <a:xfrm flipV="1">
            <a:off x="8319861" y="5053972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21" name="23 Flecha abajo"/>
          <p:cNvSpPr>
            <a:spLocks noChangeArrowheads="1"/>
          </p:cNvSpPr>
          <p:nvPr/>
        </p:nvSpPr>
        <p:spPr bwMode="auto">
          <a:xfrm flipV="1">
            <a:off x="8327434" y="5507380"/>
            <a:ext cx="217487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26" name="15 Flecha izquierda y derecha"/>
          <p:cNvSpPr>
            <a:spLocks noChangeArrowheads="1"/>
          </p:cNvSpPr>
          <p:nvPr/>
        </p:nvSpPr>
        <p:spPr bwMode="auto">
          <a:xfrm flipH="1">
            <a:off x="8172014" y="3251621"/>
            <a:ext cx="493713" cy="173037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0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07706" y="387851"/>
            <a:ext cx="10799762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Pedagogía 2017 vs 2018</a:t>
            </a:r>
            <a:endParaRPr lang="es-ES" altLang="es-MX" sz="3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52223"/>
              </p:ext>
            </p:extLst>
          </p:nvPr>
        </p:nvGraphicFramePr>
        <p:xfrm>
          <a:off x="4643492" y="2094701"/>
          <a:ext cx="4325938" cy="3666951"/>
        </p:xfrm>
        <a:graphic>
          <a:graphicData uri="http://schemas.openxmlformats.org/drawingml/2006/table">
            <a:tbl>
              <a:tblPr/>
              <a:tblGrid>
                <a:gridCol w="1036638"/>
                <a:gridCol w="2365523"/>
                <a:gridCol w="923777"/>
              </a:tblGrid>
              <a:tr h="422180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- CDMX</a:t>
                      </a: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Acatlán - </a:t>
                      </a:r>
                      <a:r>
                        <a:rPr kumimoji="0" lang="es-ES" altLang="es-MX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UDEM Nuevo León</a:t>
                      </a: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UPN Unidad Ajusco - CDMX</a:t>
                      </a: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388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6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 </a:t>
                      </a: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13383"/>
              </p:ext>
            </p:extLst>
          </p:nvPr>
        </p:nvGraphicFramePr>
        <p:xfrm>
          <a:off x="196905" y="2072476"/>
          <a:ext cx="3960812" cy="3127378"/>
        </p:xfrm>
        <a:graphic>
          <a:graphicData uri="http://schemas.openxmlformats.org/drawingml/2006/table">
            <a:tbl>
              <a:tblPr/>
              <a:tblGrid>
                <a:gridCol w="1206859"/>
                <a:gridCol w="2753953"/>
              </a:tblGrid>
              <a:tr h="422274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DF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UDEM Nuevo León 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 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UPN Unidad Ajusco 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UDG Jalisco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1" name="28 Flecha abajo"/>
          <p:cNvSpPr>
            <a:spLocks noChangeArrowheads="1"/>
          </p:cNvSpPr>
          <p:nvPr/>
        </p:nvSpPr>
        <p:spPr bwMode="auto">
          <a:xfrm>
            <a:off x="8364213" y="5120479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2" name="23 Flecha abajo"/>
          <p:cNvSpPr>
            <a:spLocks noChangeArrowheads="1"/>
          </p:cNvSpPr>
          <p:nvPr/>
        </p:nvSpPr>
        <p:spPr bwMode="auto">
          <a:xfrm flipV="1">
            <a:off x="8394375" y="3349851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3" name="15 Flecha izquierda y derecha"/>
          <p:cNvSpPr>
            <a:spLocks noChangeArrowheads="1"/>
          </p:cNvSpPr>
          <p:nvPr/>
        </p:nvSpPr>
        <p:spPr bwMode="auto">
          <a:xfrm flipH="1">
            <a:off x="8243899" y="2918092"/>
            <a:ext cx="493712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14" name="28 Flecha abajo"/>
          <p:cNvSpPr>
            <a:spLocks noChangeArrowheads="1"/>
          </p:cNvSpPr>
          <p:nvPr/>
        </p:nvSpPr>
        <p:spPr bwMode="auto">
          <a:xfrm>
            <a:off x="8364213" y="3795445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5" name="28 Flecha abajo"/>
          <p:cNvSpPr>
            <a:spLocks noChangeArrowheads="1"/>
          </p:cNvSpPr>
          <p:nvPr/>
        </p:nvSpPr>
        <p:spPr bwMode="auto">
          <a:xfrm>
            <a:off x="8379294" y="5551375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6" name="23 Flecha abajo"/>
          <p:cNvSpPr>
            <a:spLocks noChangeArrowheads="1"/>
          </p:cNvSpPr>
          <p:nvPr/>
        </p:nvSpPr>
        <p:spPr bwMode="auto">
          <a:xfrm flipV="1">
            <a:off x="8394375" y="4251172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7" name="28 Flecha abajo"/>
          <p:cNvSpPr>
            <a:spLocks noChangeArrowheads="1"/>
          </p:cNvSpPr>
          <p:nvPr/>
        </p:nvSpPr>
        <p:spPr bwMode="auto">
          <a:xfrm>
            <a:off x="8372305" y="4757221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865068" y="351374"/>
            <a:ext cx="10799762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Psicología 2017 vs 2018</a:t>
            </a:r>
            <a:endParaRPr lang="es-ES" altLang="es-MX" sz="3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8963"/>
              </p:ext>
            </p:extLst>
          </p:nvPr>
        </p:nvGraphicFramePr>
        <p:xfrm>
          <a:off x="4572001" y="1748549"/>
          <a:ext cx="4427287" cy="4005128"/>
        </p:xfrm>
        <a:graphic>
          <a:graphicData uri="http://schemas.openxmlformats.org/drawingml/2006/table">
            <a:tbl>
              <a:tblPr/>
              <a:tblGrid>
                <a:gridCol w="962952"/>
                <a:gridCol w="2314323"/>
                <a:gridCol w="1150012"/>
              </a:tblGrid>
              <a:tr h="422198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– CDMX 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Fes Iztacala - </a:t>
                      </a:r>
                      <a:r>
                        <a:rPr kumimoji="0" lang="es-ES" altLang="es-MX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604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CUCS – Jalisco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ITESO Jalisco 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 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077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 CDMX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07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 Iberoamericana CDMX 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8077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27060"/>
              </p:ext>
            </p:extLst>
          </p:nvPr>
        </p:nvGraphicFramePr>
        <p:xfrm>
          <a:off x="174023" y="1745374"/>
          <a:ext cx="3862387" cy="3465517"/>
        </p:xfrm>
        <a:graphic>
          <a:graphicData uri="http://schemas.openxmlformats.org/drawingml/2006/table">
            <a:tbl>
              <a:tblPr/>
              <a:tblGrid>
                <a:gridCol w="1152477"/>
                <a:gridCol w="2709910"/>
              </a:tblGrid>
              <a:tr h="42227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DF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Xochimilco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 Iberoamericana CDMX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ITESO Jalisco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 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 Iberoamericana Puebla </a:t>
                      </a:r>
                    </a:p>
                  </a:txBody>
                  <a:tcPr marL="91476" marR="91476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</a:tbl>
          </a:graphicData>
        </a:graphic>
      </p:graphicFrame>
      <p:sp>
        <p:nvSpPr>
          <p:cNvPr id="13" name="28 Flecha abajo"/>
          <p:cNvSpPr>
            <a:spLocks noChangeArrowheads="1"/>
          </p:cNvSpPr>
          <p:nvPr/>
        </p:nvSpPr>
        <p:spPr bwMode="auto">
          <a:xfrm>
            <a:off x="8332911" y="5006614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4" name="23 Flecha abajo"/>
          <p:cNvSpPr>
            <a:spLocks noChangeArrowheads="1"/>
          </p:cNvSpPr>
          <p:nvPr/>
        </p:nvSpPr>
        <p:spPr bwMode="auto">
          <a:xfrm flipV="1">
            <a:off x="8332911" y="4644491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5" name="15 Flecha izquierda y derecha"/>
          <p:cNvSpPr>
            <a:spLocks noChangeArrowheads="1"/>
          </p:cNvSpPr>
          <p:nvPr/>
        </p:nvSpPr>
        <p:spPr bwMode="auto">
          <a:xfrm flipH="1">
            <a:off x="8187254" y="2587698"/>
            <a:ext cx="493712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16" name="28 Flecha abajo"/>
          <p:cNvSpPr>
            <a:spLocks noChangeArrowheads="1"/>
          </p:cNvSpPr>
          <p:nvPr/>
        </p:nvSpPr>
        <p:spPr bwMode="auto">
          <a:xfrm>
            <a:off x="8332911" y="5401295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8" name="23 Flecha abajo"/>
          <p:cNvSpPr>
            <a:spLocks noChangeArrowheads="1"/>
          </p:cNvSpPr>
          <p:nvPr/>
        </p:nvSpPr>
        <p:spPr bwMode="auto">
          <a:xfrm flipV="1">
            <a:off x="8332911" y="3004610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26" name="15 Flecha izquierda y derecha"/>
          <p:cNvSpPr>
            <a:spLocks noChangeArrowheads="1"/>
          </p:cNvSpPr>
          <p:nvPr/>
        </p:nvSpPr>
        <p:spPr bwMode="auto">
          <a:xfrm flipH="1">
            <a:off x="8216739" y="3952045"/>
            <a:ext cx="493712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27" name="15 Flecha izquierda y derecha"/>
          <p:cNvSpPr>
            <a:spLocks noChangeArrowheads="1"/>
          </p:cNvSpPr>
          <p:nvPr/>
        </p:nvSpPr>
        <p:spPr bwMode="auto">
          <a:xfrm flipH="1">
            <a:off x="8216739" y="4273536"/>
            <a:ext cx="493712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92214" y="421339"/>
            <a:ext cx="10799762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Relaciones Internacionales 2017 vs 2018</a:t>
            </a:r>
            <a:endParaRPr lang="es-ES" sz="3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89462"/>
              </p:ext>
            </p:extLst>
          </p:nvPr>
        </p:nvGraphicFramePr>
        <p:xfrm>
          <a:off x="4629150" y="1993107"/>
          <a:ext cx="4325938" cy="3280188"/>
        </p:xfrm>
        <a:graphic>
          <a:graphicData uri="http://schemas.openxmlformats.org/drawingml/2006/table">
            <a:tbl>
              <a:tblPr/>
              <a:tblGrid>
                <a:gridCol w="1036638"/>
                <a:gridCol w="2365523"/>
                <a:gridCol w="923777"/>
              </a:tblGrid>
              <a:tr h="422309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6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6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COLMEX CDMX</a:t>
                      </a: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6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CIDE CDMX</a:t>
                      </a: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6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CDMX </a:t>
                      </a: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6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 </a:t>
                      </a: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8772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 Iberoamericana CDMX</a:t>
                      </a: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4404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 </a:t>
                      </a: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166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  <a:r>
                        <a:rPr kumimoji="0" lang="es-ES" alt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Edomex</a:t>
                      </a: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15891"/>
              </p:ext>
            </p:extLst>
          </p:nvPr>
        </p:nvGraphicFramePr>
        <p:xfrm>
          <a:off x="182563" y="1986757"/>
          <a:ext cx="3816350" cy="3127378"/>
        </p:xfrm>
        <a:graphic>
          <a:graphicData uri="http://schemas.openxmlformats.org/drawingml/2006/table">
            <a:tbl>
              <a:tblPr/>
              <a:tblGrid>
                <a:gridCol w="1162841"/>
                <a:gridCol w="2653509"/>
              </a:tblGrid>
              <a:tr h="422274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COLMEX DF</a:t>
                      </a: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CIDE DF</a:t>
                      </a: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 </a:t>
                      </a: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 Iberoamericana CDMX </a:t>
                      </a: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</a:t>
                      </a: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CU CDMX</a:t>
                      </a:r>
                    </a:p>
                  </a:txBody>
                  <a:tcPr marL="91441" marR="91441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1" name="28 Flecha abajo"/>
          <p:cNvSpPr>
            <a:spLocks noChangeArrowheads="1"/>
          </p:cNvSpPr>
          <p:nvPr/>
        </p:nvSpPr>
        <p:spPr bwMode="auto">
          <a:xfrm>
            <a:off x="8404673" y="4528714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3" name="15 Flecha izquierda y derecha"/>
          <p:cNvSpPr>
            <a:spLocks noChangeArrowheads="1"/>
          </p:cNvSpPr>
          <p:nvPr/>
        </p:nvSpPr>
        <p:spPr bwMode="auto">
          <a:xfrm flipH="1">
            <a:off x="8284358" y="2831573"/>
            <a:ext cx="493712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14" name="28 Flecha abajo"/>
          <p:cNvSpPr>
            <a:spLocks noChangeArrowheads="1"/>
          </p:cNvSpPr>
          <p:nvPr/>
        </p:nvSpPr>
        <p:spPr bwMode="auto">
          <a:xfrm>
            <a:off x="8404673" y="3864588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5" name="28 Flecha abajo"/>
          <p:cNvSpPr>
            <a:spLocks noChangeArrowheads="1"/>
          </p:cNvSpPr>
          <p:nvPr/>
        </p:nvSpPr>
        <p:spPr bwMode="auto">
          <a:xfrm>
            <a:off x="8388489" y="4837021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6" name="23 Flecha abajo"/>
          <p:cNvSpPr>
            <a:spLocks noChangeArrowheads="1"/>
          </p:cNvSpPr>
          <p:nvPr/>
        </p:nvSpPr>
        <p:spPr bwMode="auto">
          <a:xfrm flipV="1">
            <a:off x="8418651" y="3512583"/>
            <a:ext cx="217488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24" name="15 Flecha izquierda y derecha"/>
          <p:cNvSpPr>
            <a:spLocks noChangeArrowheads="1"/>
          </p:cNvSpPr>
          <p:nvPr/>
        </p:nvSpPr>
        <p:spPr bwMode="auto">
          <a:xfrm flipH="1">
            <a:off x="8284358" y="3147491"/>
            <a:ext cx="493712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25" name="15 Flecha izquierda y derecha"/>
          <p:cNvSpPr>
            <a:spLocks noChangeArrowheads="1"/>
          </p:cNvSpPr>
          <p:nvPr/>
        </p:nvSpPr>
        <p:spPr bwMode="auto">
          <a:xfrm flipH="1">
            <a:off x="8294387" y="4173831"/>
            <a:ext cx="493712" cy="173038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MX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799762" cy="900112"/>
          </a:xfrm>
        </p:spPr>
        <p:txBody>
          <a:bodyPr/>
          <a:lstStyle/>
          <a:p>
            <a:pPr algn="l">
              <a:defRPr/>
            </a:pPr>
            <a:r>
              <a:rPr lang="es-MX" alt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4. Resumen de posiciones</a:t>
            </a:r>
            <a:endParaRPr lang="es-ES" altLang="es-MX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CuadroTexto 1"/>
          <p:cNvSpPr txBox="1">
            <a:spLocks noChangeArrowheads="1"/>
          </p:cNvSpPr>
          <p:nvPr/>
        </p:nvSpPr>
        <p:spPr bwMode="auto">
          <a:xfrm>
            <a:off x="287337" y="908323"/>
            <a:ext cx="10512425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AutoNum type="arabicParenR"/>
              <a:defRPr>
                <a:solidFill>
                  <a:srgbClr val="595959"/>
                </a:solidFill>
                <a:latin typeface="Franklin Gothic Book" pitchFamily="34" charset="0"/>
                <a:ea typeface="MS PGothic" panose="020B0600070205080204" pitchFamily="34" charset="-128"/>
                <a:cs typeface="Franklin Gothic Book" pitchFamily="34" charset="0"/>
              </a:defRPr>
            </a:lvl1pPr>
            <a:lvl2pPr marL="887413" indent="-342900">
              <a:buClr>
                <a:schemeClr val="tx1"/>
              </a:buClr>
              <a:buFont typeface="Arial" panose="020B0604020202020204" pitchFamily="34" charset="0"/>
              <a:buAutoNum type="alphaLcPeriod"/>
              <a:defRPr>
                <a:solidFill>
                  <a:srgbClr val="595959"/>
                </a:solidFill>
                <a:latin typeface="Franklin Gothic Book" pitchFamily="34" charset="0"/>
                <a:ea typeface="MS PGothic" panose="020B0600070205080204" pitchFamily="34" charset="-128"/>
                <a:cs typeface="Franklin Gothic Book" pitchFamily="34" charset="0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Franklin Gothic Book" pitchFamily="34" charset="0"/>
                <a:ea typeface="MS PGothic" panose="020B0600070205080204" pitchFamily="34" charset="-128"/>
                <a:cs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/>
              <a:t> </a:t>
            </a:r>
            <a:r>
              <a:rPr lang="es-MX" altLang="es-MX" sz="1400" b="1" dirty="0" smtClean="0"/>
              <a:t>5 </a:t>
            </a:r>
            <a:r>
              <a:rPr lang="es-MX" altLang="es-MX" sz="1400" b="1" dirty="0"/>
              <a:t>carreras mantuvieron su lugar</a:t>
            </a:r>
            <a:r>
              <a:rPr lang="es-MX" altLang="es-MX" sz="1400" dirty="0" smtClean="0"/>
              <a:t>: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Actuaria 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Arquitectura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Derecho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Medicina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Mercadotecnia</a:t>
            </a:r>
            <a:endParaRPr lang="es-MX" altLang="es-MX" sz="1400" dirty="0"/>
          </a:p>
          <a:p>
            <a:pPr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b="1" dirty="0" smtClean="0"/>
              <a:t>12 </a:t>
            </a:r>
            <a:r>
              <a:rPr lang="es-MX" altLang="es-MX" sz="1400" b="1" dirty="0"/>
              <a:t>carreras descendieron</a:t>
            </a:r>
            <a:r>
              <a:rPr lang="es-MX" altLang="es-MX" sz="1400" b="1" dirty="0" smtClean="0"/>
              <a:t>: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Comunicación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Diseño gráfico (-3)</a:t>
            </a:r>
            <a:endParaRPr lang="es-MX" altLang="es-MX" sz="1400" dirty="0"/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Economía</a:t>
            </a:r>
            <a:endParaRPr lang="es-MX" altLang="es-MX" sz="1400" dirty="0"/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Ing. </a:t>
            </a:r>
            <a:r>
              <a:rPr lang="es-MX" altLang="es-MX" sz="1400" dirty="0"/>
              <a:t>Civil (-3)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Ing. </a:t>
            </a:r>
            <a:r>
              <a:rPr lang="es-MX" altLang="es-MX" sz="1400" dirty="0"/>
              <a:t>en Sistemas (-3)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Ing. Industrial</a:t>
            </a:r>
            <a:endParaRPr lang="es-MX" altLang="es-MX" sz="1400" dirty="0"/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Ing. Mecatrónica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Ing. Química</a:t>
            </a:r>
            <a:endParaRPr lang="es-MX" altLang="es-MX" sz="1400" dirty="0"/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Odontología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Psicología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Pedagogía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Relaciones internacionales</a:t>
            </a:r>
            <a:endParaRPr lang="es-MX" altLang="es-MX" sz="1400" dirty="0"/>
          </a:p>
          <a:p>
            <a:pPr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b="1" dirty="0" smtClean="0"/>
              <a:t>1 </a:t>
            </a:r>
            <a:r>
              <a:rPr lang="es-MX" altLang="es-MX" sz="1400" b="1" smtClean="0"/>
              <a:t>carreras ascendió:</a:t>
            </a:r>
            <a:endParaRPr lang="es-MX" altLang="es-MX" sz="1400" b="1" dirty="0" smtClean="0"/>
          </a:p>
          <a:p>
            <a:pPr lvl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</a:pPr>
            <a:r>
              <a:rPr lang="es-MX" altLang="es-MX" sz="1400" dirty="0" smtClean="0"/>
              <a:t>Administración de empresas</a:t>
            </a:r>
          </a:p>
          <a:p>
            <a:pPr>
              <a:buClrTx/>
              <a:buFont typeface="Franklin Gothic Medium" panose="020B0603020102020204" pitchFamily="34" charset="0"/>
              <a:buAutoNum type="arabicPeriod"/>
            </a:pPr>
            <a:endParaRPr lang="es-ES_tradnl" altLang="es-MX" sz="16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871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-877164" y="9958"/>
            <a:ext cx="10799762" cy="900112"/>
          </a:xfrm>
        </p:spPr>
        <p:txBody>
          <a:bodyPr/>
          <a:lstStyle/>
          <a:p>
            <a:pPr>
              <a:defRPr/>
            </a:pPr>
            <a:r>
              <a:rPr lang="es-MX" alt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5. Pauta </a:t>
            </a:r>
            <a:r>
              <a:rPr lang="es-MX" alt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Publicitaria</a:t>
            </a:r>
            <a:endParaRPr lang="es-ES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62555"/>
              </p:ext>
            </p:extLst>
          </p:nvPr>
        </p:nvGraphicFramePr>
        <p:xfrm>
          <a:off x="215324" y="1189615"/>
          <a:ext cx="8148638" cy="5049847"/>
        </p:xfrm>
        <a:graphic>
          <a:graphicData uri="http://schemas.openxmlformats.org/drawingml/2006/table">
            <a:tbl>
              <a:tblPr/>
              <a:tblGrid>
                <a:gridCol w="5040953"/>
                <a:gridCol w="1608047"/>
                <a:gridCol w="1499638"/>
              </a:tblGrid>
              <a:tr h="21970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6350" marR="6350" marT="63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Tipo de publicidad</a:t>
                      </a:r>
                    </a:p>
                  </a:txBody>
                  <a:tcPr marL="6350" marR="6350" marT="63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Número de hojas</a:t>
                      </a:r>
                    </a:p>
                  </a:txBody>
                  <a:tcPr marL="6350" marR="6350" marT="63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Anáhuac México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Insurgentes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del Valle Puebla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 Universidad Católica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Internacional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de las Américas Puebla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Intercontinental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Simón Bolívar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de Monterrey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Iberoamericana Puebla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Colegio de Imagen Pública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Jannette Klein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YMCA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IPETH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del Pedregal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UMAC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Motolina del Pedregal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centro de investigación y docencia económicas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 CORDON BLEU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de las Américas CDMX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Autónoma de Guadalajara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Centro de Educación Tecnología y Arte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109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867" y="99523"/>
            <a:ext cx="8638540" cy="71882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s-ES" dirty="0"/>
              <a:t>1</a:t>
            </a:r>
            <a:r>
              <a:rPr lang="es-ES" dirty="0" smtClean="0"/>
              <a:t>. Hallazgos Generales</a:t>
            </a:r>
            <a:endParaRPr lang="es-ES" dirty="0"/>
          </a:p>
        </p:txBody>
      </p:sp>
      <p:sp>
        <p:nvSpPr>
          <p:cNvPr id="4" name="CuadroTexto 2"/>
          <p:cNvSpPr txBox="1">
            <a:spLocks noChangeArrowheads="1"/>
          </p:cNvSpPr>
          <p:nvPr/>
        </p:nvSpPr>
        <p:spPr bwMode="auto">
          <a:xfrm>
            <a:off x="96867" y="909883"/>
            <a:ext cx="8934594" cy="56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lr>
                <a:schemeClr val="tx1"/>
              </a:buClr>
              <a:buFont typeface="Arial" charset="0"/>
              <a:buAutoNum type="arabicParenR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1pPr>
            <a:lvl2pPr marL="742950" indent="-285750">
              <a:buClr>
                <a:schemeClr val="tx1"/>
              </a:buClr>
              <a:buFont typeface="Arial" charset="0"/>
              <a:buAutoNum type="alphaLcPeriod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100" dirty="0"/>
              <a:t>En el ranking </a:t>
            </a:r>
            <a:r>
              <a:rPr lang="es-MX" altLang="es-MX" sz="1100" dirty="0" smtClean="0"/>
              <a:t>general </a:t>
            </a:r>
            <a:r>
              <a:rPr lang="es-MX" altLang="es-MX" sz="1100" dirty="0"/>
              <a:t>la </a:t>
            </a:r>
            <a:r>
              <a:rPr lang="es-MX" altLang="es-MX" sz="1100" b="1" dirty="0"/>
              <a:t>Universidad Anáhuac </a:t>
            </a:r>
            <a:r>
              <a:rPr lang="es-MX" altLang="es-MX" sz="1100" b="1" dirty="0" smtClean="0"/>
              <a:t>México </a:t>
            </a:r>
            <a:r>
              <a:rPr lang="es-MX" altLang="es-MX" sz="1100" dirty="0" smtClean="0"/>
              <a:t>bajó un lugar, </a:t>
            </a:r>
            <a:r>
              <a:rPr lang="es-MX" altLang="es-MX" sz="1100" dirty="0"/>
              <a:t>del </a:t>
            </a:r>
            <a:r>
              <a:rPr lang="es-MX" altLang="es-MX" sz="1100" dirty="0" smtClean="0"/>
              <a:t>octavo al noveno.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100" dirty="0" smtClean="0"/>
              <a:t>A pesar de lo anterior la calificación obtenida </a:t>
            </a:r>
            <a:r>
              <a:rPr lang="es-MX" altLang="es-MX" sz="1100" b="1" dirty="0" smtClean="0"/>
              <a:t>subió de 9.14 a 9.32</a:t>
            </a:r>
            <a:r>
              <a:rPr lang="es-MX" altLang="es-MX" sz="11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100" dirty="0" smtClean="0"/>
              <a:t>Se </a:t>
            </a:r>
            <a:r>
              <a:rPr lang="es-MX" altLang="es-MX" sz="1100" b="1" dirty="0" smtClean="0"/>
              <a:t>integraron 6 universidades </a:t>
            </a:r>
            <a:r>
              <a:rPr lang="es-MX" altLang="es-MX" sz="1100" dirty="0" smtClean="0"/>
              <a:t>al ranking: </a:t>
            </a:r>
            <a:r>
              <a:rPr lang="es-MX" altLang="es-MX" sz="1100" b="1" dirty="0" smtClean="0"/>
              <a:t>Universidad Chapingo, </a:t>
            </a:r>
            <a:r>
              <a:rPr lang="es-MX" altLang="es-MX" sz="1100" dirty="0" err="1" smtClean="0"/>
              <a:t>Edomex</a:t>
            </a:r>
            <a:r>
              <a:rPr lang="es-MX" altLang="es-MX" sz="1100" dirty="0" smtClean="0"/>
              <a:t>, </a:t>
            </a:r>
            <a:r>
              <a:rPr lang="es-MX" altLang="es-MX" sz="1100" b="1" dirty="0" err="1" smtClean="0"/>
              <a:t>Tec</a:t>
            </a:r>
            <a:r>
              <a:rPr lang="es-MX" altLang="es-MX" sz="1100" b="1" dirty="0" smtClean="0"/>
              <a:t> Milenio </a:t>
            </a:r>
            <a:r>
              <a:rPr lang="es-MX" altLang="es-MX" sz="1100" dirty="0" smtClean="0"/>
              <a:t>NL y CDMX</a:t>
            </a:r>
            <a:r>
              <a:rPr lang="es-MX" altLang="es-MX" sz="1100" b="1" dirty="0" smtClean="0"/>
              <a:t>, </a:t>
            </a:r>
            <a:r>
              <a:rPr lang="es-MX" altLang="es-MX" sz="1100" b="1" dirty="0" err="1" smtClean="0"/>
              <a:t>It</a:t>
            </a:r>
            <a:r>
              <a:rPr lang="es-MX" altLang="es-MX" sz="1100" b="1" dirty="0" smtClean="0"/>
              <a:t> de Toluca, </a:t>
            </a:r>
            <a:r>
              <a:rPr lang="es-MX" altLang="es-MX" sz="1100" dirty="0" err="1" smtClean="0"/>
              <a:t>Edomex</a:t>
            </a:r>
            <a:r>
              <a:rPr lang="es-MX" altLang="es-MX" sz="1100" dirty="0" smtClean="0"/>
              <a:t>,</a:t>
            </a:r>
            <a:r>
              <a:rPr lang="es-MX" altLang="es-MX" sz="1100" b="1" dirty="0" smtClean="0"/>
              <a:t> Instituto Mora, </a:t>
            </a:r>
            <a:r>
              <a:rPr lang="es-MX" altLang="es-MX" sz="1100" dirty="0" smtClean="0"/>
              <a:t>CDMX</a:t>
            </a:r>
            <a:r>
              <a:rPr lang="es-MX" altLang="es-MX" sz="1100" b="1" dirty="0" smtClean="0"/>
              <a:t> y Universidad de Londres, </a:t>
            </a:r>
            <a:r>
              <a:rPr lang="es-MX" altLang="es-MX" sz="1100" dirty="0" smtClean="0"/>
              <a:t>CDMX.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 </a:t>
            </a:r>
            <a:r>
              <a:rPr lang="es-MX" alt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carreras </a:t>
            </a:r>
            <a:r>
              <a:rPr lang="es-MX" altLang="es-MX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mejor calificadas </a:t>
            </a:r>
            <a:r>
              <a:rPr lang="es-MX" alt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el ranking</a:t>
            </a:r>
            <a:r>
              <a:rPr lang="es-MX" altLang="es-MX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MX" alt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fueron </a:t>
            </a:r>
            <a:r>
              <a:rPr lang="es-MX" altLang="es-MX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Actuaría, Administración de Empresas y Mercadotecnia, </a:t>
            </a:r>
            <a:r>
              <a:rPr lang="es-MX" altLang="es-MX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 mismas del año pasado.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 </a:t>
            </a:r>
            <a:r>
              <a:rPr lang="es-MX" alt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carreras </a:t>
            </a:r>
            <a:r>
              <a:rPr lang="es-MX" altLang="es-MX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peor posicionadas </a:t>
            </a:r>
            <a:r>
              <a:rPr lang="es-MX" altLang="es-MX" sz="1100" dirty="0"/>
              <a:t>fueron </a:t>
            </a:r>
            <a:r>
              <a:rPr lang="es-MX" altLang="es-MX" sz="1100" b="1" dirty="0"/>
              <a:t>Ingeniería Química </a:t>
            </a:r>
            <a:r>
              <a:rPr lang="es-MX" altLang="es-MX" sz="1100" b="1" dirty="0" smtClean="0"/>
              <a:t>, Ingeniería en Sistemas y Computación </a:t>
            </a:r>
            <a:r>
              <a:rPr lang="es-MX" altLang="es-MX" sz="1100" dirty="0" smtClean="0"/>
              <a:t>e</a:t>
            </a:r>
            <a:r>
              <a:rPr lang="es-MX" altLang="es-MX" sz="1100" b="1" dirty="0" smtClean="0"/>
              <a:t> </a:t>
            </a:r>
            <a:r>
              <a:rPr lang="es-MX" altLang="es-MX" sz="1100" b="1" dirty="0"/>
              <a:t>Ingeniería </a:t>
            </a:r>
            <a:r>
              <a:rPr lang="es-MX" altLang="es-MX" sz="1100" b="1" dirty="0" smtClean="0"/>
              <a:t>Civil</a:t>
            </a:r>
            <a:r>
              <a:rPr lang="es-MX" altLang="es-MX" sz="1100" dirty="0" smtClean="0"/>
              <a:t>. </a:t>
            </a:r>
            <a:r>
              <a:rPr lang="es-MX" alt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mismas del año pasado.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100" dirty="0" smtClean="0"/>
              <a:t>En </a:t>
            </a:r>
            <a:r>
              <a:rPr lang="es-MX" altLang="es-MX" sz="1100" dirty="0"/>
              <a:t>el ranking </a:t>
            </a:r>
            <a:r>
              <a:rPr lang="es-MX" altLang="es-MX" sz="1100" dirty="0" smtClean="0"/>
              <a:t>2018, 15 universidades </a:t>
            </a:r>
            <a:r>
              <a:rPr lang="es-MX" altLang="es-MX" sz="1100" b="1" dirty="0" smtClean="0"/>
              <a:t>descendieron</a:t>
            </a:r>
            <a:r>
              <a:rPr lang="es-MX" altLang="es-MX" sz="1100" dirty="0" smtClean="0"/>
              <a:t>, 5 </a:t>
            </a:r>
            <a:r>
              <a:rPr lang="es-MX" altLang="es-MX" sz="1100" b="1" dirty="0"/>
              <a:t>ascendiero</a:t>
            </a:r>
            <a:r>
              <a:rPr lang="es-MX" altLang="es-MX" sz="1100" dirty="0"/>
              <a:t>n y </a:t>
            </a:r>
            <a:r>
              <a:rPr lang="es-MX" altLang="es-MX" sz="1100" b="1" dirty="0"/>
              <a:t>5</a:t>
            </a:r>
            <a:r>
              <a:rPr lang="es-MX" altLang="es-MX" sz="1100" dirty="0" smtClean="0"/>
              <a:t> </a:t>
            </a:r>
            <a:r>
              <a:rPr lang="es-MX" altLang="es-MX" sz="1100" dirty="0"/>
              <a:t>se </a:t>
            </a:r>
            <a:r>
              <a:rPr lang="es-MX" altLang="es-MX" sz="1100" b="1" dirty="0"/>
              <a:t>mantuvieron</a:t>
            </a:r>
            <a:r>
              <a:rPr lang="es-MX" altLang="es-MX" sz="1100" dirty="0" smtClean="0"/>
              <a:t>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100" dirty="0" smtClean="0"/>
              <a:t>La universidad que más lugares ganó fue el </a:t>
            </a:r>
            <a:r>
              <a:rPr lang="es-MX" altLang="es-MX" sz="1100" b="1" dirty="0" smtClean="0"/>
              <a:t>IPN </a:t>
            </a:r>
            <a:r>
              <a:rPr lang="es-MX" altLang="es-MX" sz="1100" dirty="0" smtClean="0"/>
              <a:t>con 6 lugares, mientras que la </a:t>
            </a:r>
            <a:r>
              <a:rPr lang="es-MX" sz="1100" dirty="0"/>
              <a:t>Universidad del Valle de Atemajac (</a:t>
            </a:r>
            <a:r>
              <a:rPr lang="es-MX" sz="1100" b="1" dirty="0"/>
              <a:t>UNIVA</a:t>
            </a:r>
            <a:r>
              <a:rPr lang="es-MX" sz="1100" dirty="0" smtClean="0"/>
              <a:t>) de Jalisco, fue la que más lugares perdió, con 5.</a:t>
            </a:r>
            <a:endParaRPr lang="es-MX" altLang="es-MX" sz="1100" dirty="0" smtClean="0"/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100" dirty="0" smtClean="0"/>
              <a:t>Las </a:t>
            </a:r>
            <a:r>
              <a:rPr lang="es-MX" altLang="es-MX" sz="1100" b="1" dirty="0"/>
              <a:t>universidades</a:t>
            </a:r>
            <a:r>
              <a:rPr lang="es-MX" altLang="es-MX" sz="1100" dirty="0"/>
              <a:t> </a:t>
            </a:r>
            <a:r>
              <a:rPr lang="es-MX" altLang="es-MX" sz="1100" b="1" dirty="0"/>
              <a:t>competencia </a:t>
            </a:r>
            <a:r>
              <a:rPr lang="es-MX" altLang="es-MX" sz="1100" dirty="0"/>
              <a:t>de la Universidad Anáhuac </a:t>
            </a:r>
            <a:r>
              <a:rPr lang="es-MX" altLang="es-MX" sz="1100" dirty="0" smtClean="0"/>
              <a:t>México </a:t>
            </a:r>
            <a:r>
              <a:rPr lang="es-MX" altLang="es-MX" sz="1100" dirty="0"/>
              <a:t>que </a:t>
            </a:r>
            <a:r>
              <a:rPr lang="es-MX" altLang="es-MX" sz="1100" b="1" dirty="0"/>
              <a:t>NO </a:t>
            </a:r>
            <a:r>
              <a:rPr lang="es-MX" altLang="es-MX" sz="1100" dirty="0"/>
              <a:t>participaron en el ranking son: 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charset="0"/>
              <a:buChar char="•"/>
            </a:pPr>
            <a:r>
              <a:rPr lang="es-MX" altLang="es-MX" sz="1100" b="1" dirty="0" err="1"/>
              <a:t>Tec</a:t>
            </a:r>
            <a:r>
              <a:rPr lang="es-MX" altLang="es-MX" sz="1100" b="1" dirty="0"/>
              <a:t> de Monterrey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charset="0"/>
              <a:buChar char="•"/>
            </a:pPr>
            <a:r>
              <a:rPr lang="es-MX" altLang="es-MX" sz="1100" b="1" dirty="0" smtClean="0"/>
              <a:t>U</a:t>
            </a:r>
            <a:r>
              <a:rPr lang="es-MX" altLang="es-MX" sz="1100" b="1" dirty="0"/>
              <a:t>. </a:t>
            </a:r>
            <a:r>
              <a:rPr lang="es-MX" altLang="es-MX" sz="1100" b="1" dirty="0" smtClean="0"/>
              <a:t>Panamericana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charset="0"/>
              <a:buChar char="•"/>
            </a:pPr>
            <a:r>
              <a:rPr lang="es-MX" altLang="es-MX" sz="1100" b="1" dirty="0" smtClean="0"/>
              <a:t>La Salle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charset="0"/>
              <a:buChar char="•"/>
            </a:pPr>
            <a:r>
              <a:rPr lang="es-MX" altLang="es-MX" sz="1100" b="1" dirty="0" smtClean="0"/>
              <a:t>ITAM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+mj-lt"/>
              <a:buAutoNum type="arabicPeriod"/>
            </a:pPr>
            <a:r>
              <a:rPr lang="es-MX" altLang="es-MX" sz="1100" dirty="0" smtClean="0"/>
              <a:t>Las </a:t>
            </a:r>
            <a:r>
              <a:rPr lang="es-MX" altLang="es-MX" sz="1100" b="1" dirty="0" smtClean="0"/>
              <a:t>únicas universidades particulares </a:t>
            </a:r>
            <a:r>
              <a:rPr lang="es-MX" altLang="es-MX" sz="1100" dirty="0" smtClean="0"/>
              <a:t>de renombre que participan en el ranking son: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100" b="1" dirty="0" smtClean="0"/>
              <a:t>Universidad Anáhuac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100" b="1" dirty="0" smtClean="0"/>
              <a:t>Universidad de las Américas Puebla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100" b="1" dirty="0" smtClean="0"/>
              <a:t>Universidad Iberoamericana</a:t>
            </a:r>
            <a:endParaRPr lang="es-MX" alt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38386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-877164" y="9958"/>
            <a:ext cx="10799762" cy="900112"/>
          </a:xfrm>
        </p:spPr>
        <p:txBody>
          <a:bodyPr/>
          <a:lstStyle/>
          <a:p>
            <a:pPr>
              <a:defRPr/>
            </a:pPr>
            <a:r>
              <a:rPr lang="es-MX" alt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5. Pauta </a:t>
            </a:r>
            <a:r>
              <a:rPr lang="es-MX" alt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Publicitaria</a:t>
            </a:r>
            <a:endParaRPr lang="es-ES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3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13326"/>
              </p:ext>
            </p:extLst>
          </p:nvPr>
        </p:nvGraphicFramePr>
        <p:xfrm>
          <a:off x="215324" y="1189615"/>
          <a:ext cx="8148638" cy="3999817"/>
        </p:xfrm>
        <a:graphic>
          <a:graphicData uri="http://schemas.openxmlformats.org/drawingml/2006/table">
            <a:tbl>
              <a:tblPr/>
              <a:tblGrid>
                <a:gridCol w="5040953"/>
                <a:gridCol w="1608047"/>
                <a:gridCol w="1499638"/>
              </a:tblGrid>
              <a:tr h="21970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6350" marR="6350" marT="63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Tipo de publicidad</a:t>
                      </a:r>
                    </a:p>
                  </a:txBody>
                  <a:tcPr marL="6350" marR="6350" marT="63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Número de hojas</a:t>
                      </a:r>
                    </a:p>
                  </a:txBody>
                  <a:tcPr marL="6350" marR="6350" marT="63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Barra Nacional de Abogados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Instituto de Posgrado en Derecho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GAUSS JORDAN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Iberoamericana CDMX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UDF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Academia Internacional de Formación en Ciencias Foresnses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UDAEP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De La Salle Bajío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Gestalt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Universidad del Claustro de Sor Juana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Centro Universitario COLUMBIA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OCC Educación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St. Luke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Colegio de Abogados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Centro de Estudios Avanzados de las Américas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Escuela Estilo Europeo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006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Escuela Superior de Negocios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772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867" y="99523"/>
            <a:ext cx="8638540" cy="71882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s-ES" dirty="0"/>
              <a:t>1</a:t>
            </a:r>
            <a:r>
              <a:rPr lang="es-ES" dirty="0" smtClean="0"/>
              <a:t>. Hallazgos Generales</a:t>
            </a:r>
            <a:endParaRPr lang="es-ES" dirty="0"/>
          </a:p>
        </p:txBody>
      </p:sp>
      <p:sp>
        <p:nvSpPr>
          <p:cNvPr id="5" name="CuadroTexto 2"/>
          <p:cNvSpPr txBox="1">
            <a:spLocks noChangeArrowheads="1"/>
          </p:cNvSpPr>
          <p:nvPr/>
        </p:nvSpPr>
        <p:spPr bwMode="auto">
          <a:xfrm>
            <a:off x="229922" y="1171634"/>
            <a:ext cx="8372430" cy="485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lr>
                <a:schemeClr val="tx1"/>
              </a:buClr>
              <a:buFont typeface="Arial" charset="0"/>
              <a:buAutoNum type="arabicParenR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1pPr>
            <a:lvl2pPr marL="742950" indent="-285750">
              <a:buClr>
                <a:schemeClr val="tx1"/>
              </a:buClr>
              <a:buFont typeface="Arial" charset="0"/>
              <a:buAutoNum type="alphaLcPeriod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+mj-lt"/>
              <a:buAutoNum type="arabicPeriod" startAt="10"/>
            </a:pPr>
            <a:r>
              <a:rPr lang="es-MX" altLang="es-MX" sz="1200" i="1" dirty="0" smtClean="0"/>
              <a:t>El ranking destaca programas que implementan algunas universidades para apoyar </a:t>
            </a:r>
            <a:r>
              <a:rPr lang="es-MX" altLang="es-MX" sz="1200" i="1" dirty="0"/>
              <a:t>a </a:t>
            </a:r>
            <a:r>
              <a:rPr lang="es-MX" altLang="es-MX" sz="1200" i="1" dirty="0" smtClean="0"/>
              <a:t>grupos </a:t>
            </a:r>
            <a:r>
              <a:rPr lang="es-MX" altLang="es-MX" sz="1200" i="1" dirty="0"/>
              <a:t>vulnerables, </a:t>
            </a:r>
            <a:r>
              <a:rPr lang="es-MX" altLang="es-MX" sz="1200" i="1" dirty="0" smtClean="0"/>
              <a:t>como </a:t>
            </a:r>
            <a:r>
              <a:rPr lang="es-MX" altLang="es-MX" sz="1200" i="1" dirty="0"/>
              <a:t>alumnos con discapacidad visual, auditiva, motriz o intelectual, con el objetivo de brindar condiciones equitativas de aprendizaje: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lphaLcPeriod"/>
            </a:pPr>
            <a:r>
              <a:rPr lang="es-MX" altLang="es-MX" sz="1200" b="1" dirty="0" smtClean="0"/>
              <a:t>UAM. </a:t>
            </a:r>
            <a:r>
              <a:rPr lang="es-MX" altLang="es-MX" sz="1200" dirty="0" smtClean="0"/>
              <a:t>La ventana incluyente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lphaLcPeriod"/>
            </a:pPr>
            <a:r>
              <a:rPr lang="es-MX" altLang="es-MX" sz="1200" b="1" dirty="0" smtClean="0"/>
              <a:t>UNAM. </a:t>
            </a:r>
            <a:r>
              <a:rPr lang="es-MX" altLang="es-MX" sz="1200" dirty="0" smtClean="0"/>
              <a:t>Unidad de Atención para Personas con Discapacidad (UNAPDI)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lphaLcPeriod"/>
            </a:pPr>
            <a:r>
              <a:rPr lang="es-MX" altLang="es-MX" sz="1200" b="1" dirty="0" smtClean="0"/>
              <a:t>SEP. </a:t>
            </a:r>
            <a:r>
              <a:rPr lang="es-MX" altLang="es-MX" sz="1200" dirty="0" smtClean="0"/>
              <a:t>Programa para la Inclusión y la Equidad Equitativa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lphaLcPeriod"/>
            </a:pPr>
            <a:r>
              <a:rPr lang="es-MX" altLang="es-MX" sz="1200" b="1" dirty="0" smtClean="0"/>
              <a:t>ITESM/UIC. </a:t>
            </a:r>
            <a:r>
              <a:rPr lang="es-MX" altLang="es-MX" sz="1200" dirty="0" smtClean="0"/>
              <a:t>Construyendo Puentes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+mj-lt"/>
              <a:buAutoNum type="arabicPeriod" startAt="11"/>
            </a:pPr>
            <a:r>
              <a:rPr lang="es-MX" altLang="es-MX" sz="1200" dirty="0" smtClean="0"/>
              <a:t>En </a:t>
            </a:r>
            <a:r>
              <a:rPr lang="es-MX" altLang="es-MX" sz="1200" b="1" dirty="0" smtClean="0"/>
              <a:t>2018 </a:t>
            </a:r>
            <a:r>
              <a:rPr lang="es-MX" altLang="es-MX" sz="1200" dirty="0" smtClean="0"/>
              <a:t>se incluyeron universidades de </a:t>
            </a:r>
            <a:r>
              <a:rPr lang="es-MX" altLang="es-MX" sz="1200" b="1" dirty="0" smtClean="0"/>
              <a:t>7 entidades </a:t>
            </a:r>
            <a:r>
              <a:rPr lang="es-MX" altLang="es-MX" sz="1200" dirty="0" smtClean="0"/>
              <a:t>de la República Mexicana; en </a:t>
            </a:r>
            <a:r>
              <a:rPr lang="es-MX" altLang="es-MX" sz="1200" b="1" dirty="0" smtClean="0"/>
              <a:t>2017</a:t>
            </a:r>
            <a:r>
              <a:rPr lang="es-MX" altLang="es-MX" sz="1200" dirty="0" smtClean="0"/>
              <a:t>  fueron las mismas</a:t>
            </a:r>
            <a:r>
              <a:rPr lang="es-MX" altLang="es-MX" sz="1200" b="1" dirty="0" smtClean="0"/>
              <a:t>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 startAt="11"/>
            </a:pPr>
            <a:r>
              <a:rPr lang="es-MX" altLang="es-MX" sz="1200" dirty="0" smtClean="0"/>
              <a:t>Las </a:t>
            </a:r>
            <a:r>
              <a:rPr lang="es-MX" altLang="es-MX" sz="1200" dirty="0"/>
              <a:t>entidades con mayor presencia son la </a:t>
            </a:r>
            <a:r>
              <a:rPr lang="es-MX" altLang="es-MX" sz="1200" b="1" dirty="0"/>
              <a:t>Ciudad de México </a:t>
            </a:r>
            <a:r>
              <a:rPr lang="es-MX" altLang="es-MX" sz="1200" dirty="0"/>
              <a:t>con </a:t>
            </a:r>
            <a:r>
              <a:rPr lang="es-MX" altLang="es-MX" sz="1200" b="1" dirty="0" smtClean="0"/>
              <a:t>13 (+1)</a:t>
            </a:r>
            <a:r>
              <a:rPr lang="es-MX" altLang="es-MX" sz="1200" dirty="0" smtClean="0"/>
              <a:t> </a:t>
            </a:r>
            <a:r>
              <a:rPr lang="es-MX" altLang="es-MX" sz="1200" dirty="0"/>
              <a:t>instituciones, </a:t>
            </a:r>
            <a:r>
              <a:rPr lang="es-MX" altLang="es-MX" sz="1200" b="1" dirty="0"/>
              <a:t>Puebla</a:t>
            </a:r>
            <a:r>
              <a:rPr lang="es-MX" altLang="es-MX" sz="1200" dirty="0"/>
              <a:t> con </a:t>
            </a:r>
            <a:r>
              <a:rPr lang="es-MX" altLang="es-MX" sz="1200" b="1" dirty="0" smtClean="0"/>
              <a:t>5 (-3)</a:t>
            </a:r>
            <a:r>
              <a:rPr lang="es-MX" altLang="es-MX" sz="1200" dirty="0" smtClean="0"/>
              <a:t>, </a:t>
            </a:r>
            <a:r>
              <a:rPr lang="es-MX" altLang="es-MX" sz="1200" b="1" dirty="0" smtClean="0"/>
              <a:t>Jalisco</a:t>
            </a:r>
            <a:r>
              <a:rPr lang="es-MX" altLang="es-MX" sz="1200" dirty="0" smtClean="0"/>
              <a:t> con </a:t>
            </a:r>
            <a:r>
              <a:rPr lang="es-MX" altLang="es-MX" sz="1200" b="1" dirty="0" smtClean="0"/>
              <a:t>4 (=) </a:t>
            </a:r>
            <a:r>
              <a:rPr lang="es-MX" altLang="es-MX" sz="1200" dirty="0" smtClean="0"/>
              <a:t>y el </a:t>
            </a:r>
            <a:r>
              <a:rPr lang="es-MX" altLang="es-MX" sz="1200" b="1" dirty="0"/>
              <a:t>Estado de México </a:t>
            </a:r>
            <a:r>
              <a:rPr lang="es-MX" altLang="es-MX" sz="1200" dirty="0" smtClean="0"/>
              <a:t>con</a:t>
            </a:r>
            <a:r>
              <a:rPr lang="es-MX" altLang="es-MX" sz="1200" b="1" dirty="0" smtClean="0"/>
              <a:t> 3 (-1), </a:t>
            </a:r>
            <a:r>
              <a:rPr lang="es-MX" altLang="es-MX" sz="1200" dirty="0" smtClean="0"/>
              <a:t>igual que </a:t>
            </a:r>
            <a:r>
              <a:rPr lang="es-MX" altLang="es-MX" sz="1200" b="1" dirty="0" smtClean="0"/>
              <a:t>Nuevo León.</a:t>
            </a:r>
            <a:r>
              <a:rPr lang="es-MX" altLang="es-MX" sz="1200" dirty="0" smtClean="0"/>
              <a:t>. </a:t>
            </a:r>
            <a:endParaRPr lang="es-MX" altLang="es-MX" sz="1200" dirty="0"/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 startAt="11"/>
            </a:pPr>
            <a:r>
              <a:rPr lang="es-MX" altLang="es-MX" sz="1200" dirty="0" smtClean="0"/>
              <a:t>En </a:t>
            </a:r>
            <a:r>
              <a:rPr lang="es-MX" altLang="es-MX" sz="1200" dirty="0"/>
              <a:t>el </a:t>
            </a:r>
            <a:r>
              <a:rPr lang="es-MX" altLang="es-MX" sz="1200" dirty="0" smtClean="0"/>
              <a:t>ranking 2018 </a:t>
            </a:r>
            <a:r>
              <a:rPr lang="es-MX" altLang="es-MX" sz="1200" dirty="0"/>
              <a:t>se incluye </a:t>
            </a:r>
            <a:r>
              <a:rPr lang="es-MX" altLang="es-MX" sz="1200" dirty="0" smtClean="0"/>
              <a:t>por tercera vez </a:t>
            </a:r>
            <a:r>
              <a:rPr lang="es-MX" altLang="es-MX" sz="1200" dirty="0" smtClean="0"/>
              <a:t>la publicación del </a:t>
            </a:r>
            <a:r>
              <a:rPr lang="es-MX" altLang="es-MX" sz="1200" dirty="0"/>
              <a:t>desglose de la encuesta de visión de los empleadores </a:t>
            </a:r>
            <a:r>
              <a:rPr lang="es-MX" altLang="es-MX" sz="1200" dirty="0" smtClean="0"/>
              <a:t>y académicos.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 startAt="11"/>
            </a:pPr>
            <a:r>
              <a:rPr lang="es-MX" altLang="es-MX" sz="1200" dirty="0" smtClean="0"/>
              <a:t>Este </a:t>
            </a:r>
            <a:r>
              <a:rPr lang="es-MX" altLang="es-MX" sz="1200" dirty="0"/>
              <a:t>año el ranking cumple </a:t>
            </a:r>
            <a:r>
              <a:rPr lang="es-MX" altLang="es-MX" sz="1200" b="1" dirty="0" smtClean="0"/>
              <a:t>11 </a:t>
            </a:r>
            <a:r>
              <a:rPr lang="es-MX" altLang="es-MX" sz="1200" b="1" dirty="0"/>
              <a:t>años</a:t>
            </a:r>
            <a:r>
              <a:rPr lang="es-MX" altLang="es-MX" sz="1200" dirty="0"/>
              <a:t>.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 startAt="11"/>
            </a:pPr>
            <a:r>
              <a:rPr lang="es-MX" altLang="es-MX" sz="1200" dirty="0"/>
              <a:t>En las carreras en las que la U. Anáhuac </a:t>
            </a:r>
            <a:r>
              <a:rPr lang="es-MX" altLang="es-MX" sz="1200" dirty="0" smtClean="0"/>
              <a:t>México se </a:t>
            </a:r>
            <a:r>
              <a:rPr lang="es-MX" altLang="es-MX" sz="1200" dirty="0"/>
              <a:t>ha distinguido por su posicionamiento, esto año se registró un </a:t>
            </a:r>
            <a:r>
              <a:rPr lang="es-MX" altLang="es-MX" sz="1200" dirty="0" smtClean="0"/>
              <a:t>acenso en Administración de Empresas. Ascendió una posición en comparativa con el 2017.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 startAt="11"/>
            </a:pPr>
            <a:r>
              <a:rPr lang="es-MX" altLang="es-MX" sz="1200" dirty="0" smtClean="0"/>
              <a:t>El año pasado hubo </a:t>
            </a:r>
            <a:r>
              <a:rPr lang="es-MX" altLang="es-MX" sz="1200" b="1" dirty="0" smtClean="0"/>
              <a:t>51 inserciones pagadas </a:t>
            </a:r>
            <a:r>
              <a:rPr lang="es-MX" altLang="es-MX" sz="1200" dirty="0" smtClean="0"/>
              <a:t>y en 2018, </a:t>
            </a:r>
            <a:r>
              <a:rPr lang="es-MX" altLang="es-MX" sz="1200" b="1" dirty="0" smtClean="0"/>
              <a:t>41</a:t>
            </a:r>
            <a:r>
              <a:rPr lang="es-MX" altLang="es-MX" sz="1200" dirty="0" smtClean="0"/>
              <a:t>.</a:t>
            </a:r>
            <a:endParaRPr lang="es-MX" altLang="es-MX" sz="1200" dirty="0"/>
          </a:p>
        </p:txBody>
      </p:sp>
    </p:spTree>
    <p:extLst>
      <p:ext uri="{BB962C8B-B14F-4D97-AF65-F5344CB8AC3E}">
        <p14:creationId xmlns:p14="http://schemas.microsoft.com/office/powerpoint/2010/main" val="20751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566443" y="546414"/>
            <a:ext cx="9584904" cy="8104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2. Ranking </a:t>
            </a:r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General – Posición  </a:t>
            </a:r>
            <a: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/>
            </a:r>
            <a:b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</a:br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2017 </a:t>
            </a:r>
            <a: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vs </a:t>
            </a:r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2018</a:t>
            </a:r>
            <a:endParaRPr lang="es-ES" sz="3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5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41900"/>
              </p:ext>
            </p:extLst>
          </p:nvPr>
        </p:nvGraphicFramePr>
        <p:xfrm>
          <a:off x="315998" y="2033959"/>
          <a:ext cx="3389585" cy="3120264"/>
        </p:xfrm>
        <a:graphic>
          <a:graphicData uri="http://schemas.openxmlformats.org/drawingml/2006/table">
            <a:tbl>
              <a:tblPr/>
              <a:tblGrid>
                <a:gridCol w="1015849"/>
                <a:gridCol w="2373736"/>
              </a:tblGrid>
              <a:tr h="38020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73128" marR="73128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CIDE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33762"/>
              </p:ext>
            </p:extLst>
          </p:nvPr>
        </p:nvGraphicFramePr>
        <p:xfrm>
          <a:off x="4528570" y="1988238"/>
          <a:ext cx="4218467" cy="3979148"/>
        </p:xfrm>
        <a:graphic>
          <a:graphicData uri="http://schemas.openxmlformats.org/drawingml/2006/table">
            <a:tbl>
              <a:tblPr/>
              <a:tblGrid>
                <a:gridCol w="869959"/>
                <a:gridCol w="1939421"/>
                <a:gridCol w="1409087"/>
              </a:tblGrid>
              <a:tr h="310600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9728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6706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6706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6706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6706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6706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CDMX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572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altLang="es-MX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4668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40013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CHAPINGO EDOMEX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572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EDOMEX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" name="15 Flecha izquierda y derecha"/>
          <p:cNvSpPr>
            <a:spLocks noChangeArrowheads="1"/>
          </p:cNvSpPr>
          <p:nvPr/>
        </p:nvSpPr>
        <p:spPr bwMode="auto">
          <a:xfrm flipH="1">
            <a:off x="7804307" y="2765670"/>
            <a:ext cx="396240" cy="157228"/>
          </a:xfrm>
          <a:prstGeom prst="leftRightArrow">
            <a:avLst>
              <a:gd name="adj1" fmla="val 50000"/>
              <a:gd name="adj2" fmla="val 50004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1" name="28 Flecha abajo"/>
          <p:cNvSpPr>
            <a:spLocks noChangeArrowheads="1"/>
          </p:cNvSpPr>
          <p:nvPr/>
        </p:nvSpPr>
        <p:spPr bwMode="auto">
          <a:xfrm>
            <a:off x="7957877" y="3653989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23 Flecha abajo"/>
          <p:cNvSpPr>
            <a:spLocks noChangeArrowheads="1"/>
          </p:cNvSpPr>
          <p:nvPr/>
        </p:nvSpPr>
        <p:spPr bwMode="auto">
          <a:xfrm flipV="1">
            <a:off x="7941190" y="3053960"/>
            <a:ext cx="173990" cy="1386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28 Flecha abajo"/>
          <p:cNvSpPr>
            <a:spLocks noChangeArrowheads="1"/>
          </p:cNvSpPr>
          <p:nvPr/>
        </p:nvSpPr>
        <p:spPr bwMode="auto">
          <a:xfrm>
            <a:off x="7956433" y="4277034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15 Flecha izquierda y derecha"/>
          <p:cNvSpPr>
            <a:spLocks noChangeArrowheads="1"/>
          </p:cNvSpPr>
          <p:nvPr/>
        </p:nvSpPr>
        <p:spPr bwMode="auto">
          <a:xfrm flipH="1">
            <a:off x="7845188" y="3342447"/>
            <a:ext cx="396240" cy="157228"/>
          </a:xfrm>
          <a:prstGeom prst="leftRightArrow">
            <a:avLst>
              <a:gd name="adj1" fmla="val 50000"/>
              <a:gd name="adj2" fmla="val 50004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3" name="28 Flecha abajo"/>
          <p:cNvSpPr>
            <a:spLocks noChangeArrowheads="1"/>
          </p:cNvSpPr>
          <p:nvPr/>
        </p:nvSpPr>
        <p:spPr bwMode="auto">
          <a:xfrm>
            <a:off x="7955729" y="3922300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28 Flecha abajo"/>
          <p:cNvSpPr>
            <a:spLocks noChangeArrowheads="1"/>
          </p:cNvSpPr>
          <p:nvPr/>
        </p:nvSpPr>
        <p:spPr bwMode="auto">
          <a:xfrm>
            <a:off x="7923909" y="5582978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3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29470"/>
              </p:ext>
            </p:extLst>
          </p:nvPr>
        </p:nvGraphicFramePr>
        <p:xfrm>
          <a:off x="4594988" y="1892497"/>
          <a:ext cx="4218467" cy="4334359"/>
        </p:xfrm>
        <a:graphic>
          <a:graphicData uri="http://schemas.openxmlformats.org/drawingml/2006/table">
            <a:tbl>
              <a:tblPr/>
              <a:tblGrid>
                <a:gridCol w="869959"/>
                <a:gridCol w="1939421"/>
                <a:gridCol w="1409087"/>
              </a:tblGrid>
              <a:tr h="299071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721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Puntuación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450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CDMX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4450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CDMX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9.84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450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9.47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4450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9.41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450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CDMX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9.40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721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9.38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6407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9.35</a:t>
                      </a: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481048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CHAPINGO EDOMEX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9.34</a:t>
                      </a: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721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EDOMEX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9.32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725" y="464532"/>
            <a:ext cx="8639810" cy="8104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3</a:t>
            </a:r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  <a: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Ranking </a:t>
            </a:r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General - Puntuación </a:t>
            </a:r>
            <a: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/>
            </a:r>
            <a:b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</a:br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2017 </a:t>
            </a:r>
            <a: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vs </a:t>
            </a:r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2018</a:t>
            </a:r>
            <a:endParaRPr lang="es-ES" sz="3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5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1167"/>
              </p:ext>
            </p:extLst>
          </p:nvPr>
        </p:nvGraphicFramePr>
        <p:xfrm>
          <a:off x="354595" y="1924257"/>
          <a:ext cx="3931158" cy="3742846"/>
        </p:xfrm>
        <a:graphic>
          <a:graphicData uri="http://schemas.openxmlformats.org/drawingml/2006/table">
            <a:tbl>
              <a:tblPr/>
              <a:tblGrid>
                <a:gridCol w="862464"/>
                <a:gridCol w="2045411"/>
                <a:gridCol w="1023283"/>
              </a:tblGrid>
              <a:tr h="38020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73128" marR="73128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8" marR="73128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2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Puntuación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CDMX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9.59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9.40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CDMX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9.35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  <a:endParaRPr kumimoji="0" lang="es-ES" altLang="es-MX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9.33</a:t>
                      </a: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  <a:endParaRPr kumimoji="0" lang="es-ES" altLang="es-MX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CDMX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9.27 </a:t>
                      </a:r>
                    </a:p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integró a Ranking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CIDE CDMX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9.22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9.14</a:t>
                      </a:r>
                    </a:p>
                  </a:txBody>
                  <a:tcPr marL="73154" marR="73154" marT="41171" marB="411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" name="15 Flecha izquierda y derecha"/>
          <p:cNvSpPr>
            <a:spLocks noChangeArrowheads="1"/>
          </p:cNvSpPr>
          <p:nvPr/>
        </p:nvSpPr>
        <p:spPr bwMode="auto">
          <a:xfrm flipH="1">
            <a:off x="8356553" y="2667441"/>
            <a:ext cx="396240" cy="157228"/>
          </a:xfrm>
          <a:prstGeom prst="leftRightArrow">
            <a:avLst>
              <a:gd name="adj1" fmla="val 50000"/>
              <a:gd name="adj2" fmla="val 50004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sz="1300" dirty="0">
              <a:solidFill>
                <a:schemeClr val="lt1"/>
              </a:solidFill>
            </a:endParaRPr>
          </a:p>
        </p:txBody>
      </p:sp>
      <p:sp>
        <p:nvSpPr>
          <p:cNvPr id="11" name="28 Flecha abajo"/>
          <p:cNvSpPr>
            <a:spLocks noChangeArrowheads="1"/>
          </p:cNvSpPr>
          <p:nvPr/>
        </p:nvSpPr>
        <p:spPr bwMode="auto">
          <a:xfrm>
            <a:off x="8443548" y="3548514"/>
            <a:ext cx="198120" cy="1429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23 Flecha abajo"/>
          <p:cNvSpPr>
            <a:spLocks noChangeArrowheads="1"/>
          </p:cNvSpPr>
          <p:nvPr/>
        </p:nvSpPr>
        <p:spPr bwMode="auto">
          <a:xfrm flipV="1">
            <a:off x="8467678" y="2956368"/>
            <a:ext cx="173990" cy="1386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23 Flecha abajo"/>
          <p:cNvSpPr>
            <a:spLocks noChangeArrowheads="1"/>
          </p:cNvSpPr>
          <p:nvPr/>
        </p:nvSpPr>
        <p:spPr bwMode="auto">
          <a:xfrm flipV="1">
            <a:off x="8452651" y="3301953"/>
            <a:ext cx="173990" cy="1386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23 Flecha abajo"/>
          <p:cNvSpPr>
            <a:spLocks noChangeArrowheads="1"/>
          </p:cNvSpPr>
          <p:nvPr/>
        </p:nvSpPr>
        <p:spPr bwMode="auto">
          <a:xfrm flipV="1">
            <a:off x="8463382" y="3814965"/>
            <a:ext cx="173990" cy="1386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23 Flecha abajo"/>
          <p:cNvSpPr>
            <a:spLocks noChangeArrowheads="1"/>
          </p:cNvSpPr>
          <p:nvPr/>
        </p:nvSpPr>
        <p:spPr bwMode="auto">
          <a:xfrm flipV="1">
            <a:off x="8474113" y="4096155"/>
            <a:ext cx="173990" cy="1386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23 Flecha abajo"/>
          <p:cNvSpPr>
            <a:spLocks noChangeArrowheads="1"/>
          </p:cNvSpPr>
          <p:nvPr/>
        </p:nvSpPr>
        <p:spPr bwMode="auto">
          <a:xfrm flipV="1">
            <a:off x="8499057" y="5916199"/>
            <a:ext cx="173990" cy="1386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76819" tIns="38409" rIns="76819" bIns="38409"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7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28109"/>
              </p:ext>
            </p:extLst>
          </p:nvPr>
        </p:nvGraphicFramePr>
        <p:xfrm>
          <a:off x="2114961" y="1481515"/>
          <a:ext cx="4967124" cy="4338068"/>
        </p:xfrm>
        <a:graphic>
          <a:graphicData uri="http://schemas.openxmlformats.org/drawingml/2006/table">
            <a:tbl>
              <a:tblPr/>
              <a:tblGrid>
                <a:gridCol w="882908"/>
                <a:gridCol w="2688149"/>
                <a:gridCol w="1396067"/>
              </a:tblGrid>
              <a:tr h="38020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28" marR="73128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8" marR="73128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9.40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9.14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MARISTA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8.79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8.76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UAM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8.68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8.52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CHAPINGO EDOMEX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8.51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IBEROAMERICANA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8.51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UPN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8.51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8.47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ITESO Jalisco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8.44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EDOMEX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8.40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56520" y="326375"/>
            <a:ext cx="8639810" cy="810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defRPr/>
            </a:pPr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3. </a:t>
            </a:r>
            <a: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Ranking General – </a:t>
            </a:r>
            <a:endParaRPr lang="es-MX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Evaluación </a:t>
            </a:r>
            <a: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Académica 2018 </a:t>
            </a:r>
            <a:endParaRPr lang="es-ES" sz="3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78618" y="551777"/>
            <a:ext cx="8639810" cy="8104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3. </a:t>
            </a:r>
            <a: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Ranking General – </a:t>
            </a:r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/>
            </a:r>
            <a:b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</a:br>
            <a:r>
              <a:rPr lang="es-MX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Evaluación </a:t>
            </a:r>
            <a:r>
              <a:rPr lang="es-MX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Empleadores 2018</a:t>
            </a:r>
            <a:endParaRPr lang="es-E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graphicFrame>
        <p:nvGraphicFramePr>
          <p:cNvPr id="5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20212"/>
              </p:ext>
            </p:extLst>
          </p:nvPr>
        </p:nvGraphicFramePr>
        <p:xfrm>
          <a:off x="2114961" y="1715431"/>
          <a:ext cx="4967124" cy="4338068"/>
        </p:xfrm>
        <a:graphic>
          <a:graphicData uri="http://schemas.openxmlformats.org/drawingml/2006/table">
            <a:tbl>
              <a:tblPr/>
              <a:tblGrid>
                <a:gridCol w="882908"/>
                <a:gridCol w="2688149"/>
                <a:gridCol w="1396067"/>
              </a:tblGrid>
              <a:tr h="38020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73128" marR="73128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73128" marR="73128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IPN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9.31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UNAM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9.24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CHAPINFO EDOMEX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9.19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UANL Nuevo León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9.17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UDEM Nuevo León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9.05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BUAP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8.02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UDG Jalisco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8.97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04451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UPN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8.95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IBEROAMERICANCA CDMX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8.94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ITESO Jalisco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8.92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UDLAP Puebla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8.90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4451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U. ANÁHUAC MÉXICO EDOMEX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8.89</a:t>
                      </a:r>
                    </a:p>
                  </a:txBody>
                  <a:tcPr marL="73154" marR="73154" marT="41171" marB="411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 txBox="1">
            <a:spLocks/>
          </p:cNvSpPr>
          <p:nvPr/>
        </p:nvSpPr>
        <p:spPr>
          <a:xfrm>
            <a:off x="252730" y="2765978"/>
            <a:ext cx="8638540" cy="1043292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bg1"/>
                </a:solidFill>
                <a:latin typeface="Franklin Gothic Medium"/>
                <a:ea typeface="MS PGothic" pitchFamily="34" charset="-128"/>
                <a:cs typeface="Franklin Gothic Medium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Franklin Gothic Medium" charset="0"/>
                <a:ea typeface="MS PGothic" pitchFamily="34" charset="-128"/>
                <a:cs typeface="Franklin Gothic Medium" panose="020B06030201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Franklin Gothic Medium" charset="0"/>
                <a:ea typeface="MS PGothic" pitchFamily="34" charset="-128"/>
                <a:cs typeface="Franklin Gothic Medium" panose="020B06030201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Franklin Gothic Medium" charset="0"/>
                <a:ea typeface="MS PGothic" pitchFamily="34" charset="-128"/>
                <a:cs typeface="Franklin Gothic Medium" panose="020B06030201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Franklin Gothic Medium" charset="0"/>
                <a:ea typeface="MS PGothic" pitchFamily="34" charset="-128"/>
                <a:cs typeface="Franklin Gothic Medium" panose="020B0603020102020204" pitchFamily="34" charset="0"/>
              </a:defRPr>
            </a:lvl5pPr>
            <a:lvl6pPr marL="609493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ranklin Gothic Medium" pitchFamily="34" charset="0"/>
              </a:defRPr>
            </a:lvl6pPr>
            <a:lvl7pPr marL="1218987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ranklin Gothic Medium" pitchFamily="34" charset="0"/>
              </a:defRPr>
            </a:lvl7pPr>
            <a:lvl8pPr marL="182848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ranklin Gothic Medium" pitchFamily="34" charset="0"/>
              </a:defRPr>
            </a:lvl8pPr>
            <a:lvl9pPr marL="2437973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ranklin Gothic Medium" pitchFamily="34" charset="0"/>
              </a:defRPr>
            </a:lvl9pPr>
          </a:lstStyle>
          <a:p>
            <a:pPr>
              <a:defRPr/>
            </a:pPr>
            <a:r>
              <a:rPr lang="es-MX" altLang="es-MX" sz="6200" dirty="0" smtClean="0">
                <a:solidFill>
                  <a:prstClr val="white"/>
                </a:solidFill>
                <a:latin typeface="Franklin Gothic Medium" pitchFamily="34" charset="0"/>
              </a:rPr>
              <a:t>3. Ranking por carrera</a:t>
            </a:r>
            <a:endParaRPr lang="es-MX" altLang="es-MX" sz="6200" dirty="0">
              <a:latin typeface="Franklin Gothic Book" panose="020B0503020102020204" pitchFamily="34" charset="0"/>
            </a:endParaRPr>
          </a:p>
          <a:p>
            <a:pPr>
              <a:defRPr/>
            </a:pPr>
            <a:endParaRPr lang="es-ES" altLang="es-MX" sz="6200" dirty="0">
              <a:solidFill>
                <a:prstClr val="white"/>
              </a:solidFill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</TotalTime>
  <Words>2589</Words>
  <Application>Microsoft Office PowerPoint</Application>
  <PresentationFormat>Presentación en pantalla (4:3)</PresentationFormat>
  <Paragraphs>1134</Paragraphs>
  <Slides>30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MS PGothic</vt:lpstr>
      <vt:lpstr>Arial</vt:lpstr>
      <vt:lpstr>Calibri</vt:lpstr>
      <vt:lpstr>Franklin Gothic Book</vt:lpstr>
      <vt:lpstr>Franklin Gothic Medium</vt:lpstr>
      <vt:lpstr>Helvetica</vt:lpstr>
      <vt:lpstr>Helvetica Light</vt:lpstr>
      <vt:lpstr>Tema de Office</vt:lpstr>
      <vt:lpstr>Presentación de PowerPoint</vt:lpstr>
      <vt:lpstr>Índice</vt:lpstr>
      <vt:lpstr>1. Hallazgos Generales</vt:lpstr>
      <vt:lpstr>1. Hallazgos Generales</vt:lpstr>
      <vt:lpstr>2. Ranking General – Posición   2017 vs 2018</vt:lpstr>
      <vt:lpstr>3. Ranking General - Puntuación  2017 vs 2018</vt:lpstr>
      <vt:lpstr>Presentación de PowerPoint</vt:lpstr>
      <vt:lpstr>3. Ranking General –  Evaluación Empleadores 2018</vt:lpstr>
      <vt:lpstr>Presentación de PowerPoint</vt:lpstr>
      <vt:lpstr>Actuaría 2017 vs 2018</vt:lpstr>
      <vt:lpstr>Administración de Empresas 2017 vs 2018</vt:lpstr>
      <vt:lpstr>Arquitectura 2017 vs 2018 </vt:lpstr>
      <vt:lpstr>Comunicación y Periodismo 2017 vs 2018</vt:lpstr>
      <vt:lpstr>Derecho 2017 vs 2018</vt:lpstr>
      <vt:lpstr>Diseño Gráfico 2017 vs 2018 </vt:lpstr>
      <vt:lpstr>Economía 2017 vs 2018</vt:lpstr>
      <vt:lpstr>Ingeniería Civil 2017 vs 2018</vt:lpstr>
      <vt:lpstr>Ingeniería en Sistemas / Computación  2017 vs 2018</vt:lpstr>
      <vt:lpstr>Ingeniería Industrial 2017 vs 2018</vt:lpstr>
      <vt:lpstr>Ingeniería en Mecatrónica 2017 vs 2018 </vt:lpstr>
      <vt:lpstr>Ingeniería Química 2017 vs 2018</vt:lpstr>
      <vt:lpstr>Medicina 2017 vs 2018</vt:lpstr>
      <vt:lpstr>Mercadotecnia 2017 vs 2018</vt:lpstr>
      <vt:lpstr>Odontología 2017 vs 2018</vt:lpstr>
      <vt:lpstr>Pedagogía 2017 vs 2018</vt:lpstr>
      <vt:lpstr>Psicología 2017 vs 2018</vt:lpstr>
      <vt:lpstr>Relaciones Internacionales 2017 vs 2018</vt:lpstr>
      <vt:lpstr>4. Resumen de posiciones</vt:lpstr>
      <vt:lpstr>5. Pauta Publicitaria</vt:lpstr>
      <vt:lpstr>5. Pauta Publicitaria</vt:lpstr>
    </vt:vector>
  </TitlesOfParts>
  <Company>RUA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Moye López</dc:creator>
  <cp:lastModifiedBy>Dulce Jimenez</cp:lastModifiedBy>
  <cp:revision>200</cp:revision>
  <cp:lastPrinted>2017-01-24T16:20:29Z</cp:lastPrinted>
  <dcterms:created xsi:type="dcterms:W3CDTF">2016-07-05T23:11:43Z</dcterms:created>
  <dcterms:modified xsi:type="dcterms:W3CDTF">2018-03-16T15:23:32Z</dcterms:modified>
</cp:coreProperties>
</file>