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1" r:id="rId8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 showGuides="1"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pt1.jpg"/>
          <p:cNvPicPr>
            <a:picLocks noChangeAspect="1"/>
          </p:cNvPicPr>
          <p:nvPr userDrawn="1"/>
        </p:nvPicPr>
        <p:blipFill>
          <a:blip r:embed="rId2"/>
          <a:srcRect r="15331"/>
          <a:stretch>
            <a:fillRect/>
          </a:stretch>
        </p:blipFill>
        <p:spPr>
          <a:xfrm>
            <a:off x="0" y="-4312"/>
            <a:ext cx="9144000" cy="686231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64936" y="2130425"/>
            <a:ext cx="5406366" cy="14700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s-ES_tradnl" dirty="0" smtClean="0"/>
              <a:t>TITULO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464936" y="3600450"/>
            <a:ext cx="3200400" cy="862177"/>
          </a:xfrm>
        </p:spPr>
        <p:txBody>
          <a:bodyPr/>
          <a:lstStyle>
            <a:lvl1pPr marL="0" indent="0" algn="l">
              <a:buNone/>
              <a:defRPr b="0" i="0">
                <a:solidFill>
                  <a:srgbClr val="FFFFFF"/>
                </a:solidFill>
                <a:latin typeface="Helvetica Light"/>
                <a:cs typeface="Helvetica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Subtítulo</a:t>
            </a:r>
            <a:endParaRPr lang="es-ES_trad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05/04/2018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05/04/2018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05/04/2018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05/04/2018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05/04/2018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05/04/2018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05/04/2018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05/04/2018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05/04/2018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05/04/2018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pt2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35775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_trad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ometrics.info/es/detalles/anahuac.m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huac.mx/mexico/investigacion" TargetMode="External"/><Relationship Id="rId2" Type="http://schemas.openxmlformats.org/officeDocument/2006/relationships/hyperlink" Target="http://www.webometrics.info/en/node/178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_tradnl" sz="3600" dirty="0" smtClean="0"/>
              <a:t>www.webometrics.info</a:t>
            </a:r>
            <a:endParaRPr lang="es-ES_tradnl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4936" y="3600450"/>
            <a:ext cx="2445689" cy="862177"/>
          </a:xfrm>
        </p:spPr>
        <p:txBody>
          <a:bodyPr/>
          <a:lstStyle/>
          <a:p>
            <a:r>
              <a:rPr lang="es-ES_tradnl" dirty="0" smtClean="0"/>
              <a:t>Enero 2018</a:t>
            </a:r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Criterios de exclusión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682580" y="1210610"/>
            <a:ext cx="7714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Instituciones falsas o dudosas.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Universidades que sus servidores no estén disponibles las 24 horas del día, 7 días de la semana.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Penalización a universidades con dos o más dominios web.</a:t>
            </a:r>
            <a:endParaRPr lang="es-MX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42174" y="216567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s-MX" dirty="0" smtClean="0"/>
              <a:t>Datos relevantes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798490" y="3129562"/>
            <a:ext cx="7353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Únicamente se toman en cuenta universidades con dominio propio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Los datos para el ranking se recopilan entre el 1 y el 20 de enero o Julio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La publicación final se realiza a finales de enero o julio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Indicadores marcados con 99999 se refieren a indicadores manipulados</a:t>
            </a:r>
            <a:endParaRPr lang="es-MX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40026" y="39665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s-MX" dirty="0" smtClean="0"/>
              <a:t>Malas prácticas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96342" y="4866067"/>
            <a:ext cx="73538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Pirateo de contenidos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Inflar el numero de archivos con documentos duplicados, partir documentos o tener archivos vacíos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Comprar enlaces al sitio o adquirirlos de foros que promuevan ilegalidad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Incluir en un mismo dominio grados académicos o actividades que no sean de educación superior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8469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Método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8592" t="24149" r="15493" b="37699"/>
          <a:stretch/>
        </p:blipFill>
        <p:spPr>
          <a:xfrm>
            <a:off x="457199" y="2434107"/>
            <a:ext cx="8356967" cy="305229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57200" y="1635617"/>
            <a:ext cx="8356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La calificación de las universidades está estrechamente relacionado con el volumen y calidad de los contenidos publicados.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17761" y="6343405"/>
            <a:ext cx="513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accent6"/>
                </a:solidFill>
              </a:rPr>
              <a:t>Coordinación de Tecnologías en Comunicación</a:t>
            </a:r>
            <a:endParaRPr lang="es-MX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8592" t="38094" r="15915" b="15334"/>
          <a:stretch/>
        </p:blipFill>
        <p:spPr>
          <a:xfrm>
            <a:off x="579548" y="1300765"/>
            <a:ext cx="8027104" cy="360608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7761" y="6343405"/>
            <a:ext cx="513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accent6"/>
                </a:solidFill>
              </a:rPr>
              <a:t>Coordinación de Tecnologías en Comunicación</a:t>
            </a:r>
            <a:endParaRPr lang="es-MX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94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Ranking Universidad Anáhuac</a:t>
            </a:r>
            <a:endParaRPr lang="es-MX" dirty="0"/>
          </a:p>
        </p:txBody>
      </p:sp>
      <p:pic>
        <p:nvPicPr>
          <p:cNvPr id="3" name="Imagen 2"/>
          <p:cNvPicPr/>
          <p:nvPr/>
        </p:nvPicPr>
        <p:blipFill rotWithShape="1">
          <a:blip r:embed="rId2"/>
          <a:srcRect l="27155" t="57071" r="14800" b="14711"/>
          <a:stretch/>
        </p:blipFill>
        <p:spPr bwMode="auto">
          <a:xfrm>
            <a:off x="561420" y="1636152"/>
            <a:ext cx="8028787" cy="20893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61420" y="5988680"/>
            <a:ext cx="608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Fuente: </a:t>
            </a:r>
            <a:r>
              <a:rPr lang="es-MX" u="sng" dirty="0">
                <a:hlinkClick r:id="rId3"/>
              </a:rPr>
              <a:t>http://www.webometrics.info/es/detalles/anahuac.mx</a:t>
            </a:r>
            <a:endParaRPr lang="es-MX" dirty="0"/>
          </a:p>
          <a:p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4997003" y="1636152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smtClean="0"/>
              <a:t>2017</a:t>
            </a:r>
            <a:endParaRPr lang="es-MX" sz="4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28451" t="34878" r="14648" b="37700"/>
          <a:stretch/>
        </p:blipFill>
        <p:spPr>
          <a:xfrm>
            <a:off x="702255" y="3725548"/>
            <a:ext cx="7887952" cy="203486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904705" y="3590119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smtClean="0"/>
              <a:t>2018</a:t>
            </a:r>
            <a:endParaRPr lang="es-MX" sz="4000" dirty="0"/>
          </a:p>
        </p:txBody>
      </p:sp>
      <p:sp>
        <p:nvSpPr>
          <p:cNvPr id="9" name="Flecha abajo 8"/>
          <p:cNvSpPr/>
          <p:nvPr/>
        </p:nvSpPr>
        <p:spPr>
          <a:xfrm rot="10800000">
            <a:off x="1725768" y="5042663"/>
            <a:ext cx="360609" cy="35390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Flecha abajo 9"/>
          <p:cNvSpPr/>
          <p:nvPr/>
        </p:nvSpPr>
        <p:spPr>
          <a:xfrm rot="10800000">
            <a:off x="3232132" y="5083196"/>
            <a:ext cx="360609" cy="35390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Flecha abajo 10"/>
          <p:cNvSpPr/>
          <p:nvPr/>
        </p:nvSpPr>
        <p:spPr>
          <a:xfrm rot="10800000">
            <a:off x="4616254" y="5058646"/>
            <a:ext cx="360609" cy="35390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 abajo 11"/>
          <p:cNvSpPr/>
          <p:nvPr/>
        </p:nvSpPr>
        <p:spPr>
          <a:xfrm rot="10800000">
            <a:off x="6520681" y="5067904"/>
            <a:ext cx="360609" cy="35390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 abajo 12"/>
          <p:cNvSpPr/>
          <p:nvPr/>
        </p:nvSpPr>
        <p:spPr>
          <a:xfrm>
            <a:off x="5752400" y="5138085"/>
            <a:ext cx="327826" cy="292479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Flecha abajo 15"/>
          <p:cNvSpPr/>
          <p:nvPr/>
        </p:nvSpPr>
        <p:spPr>
          <a:xfrm rot="10800000">
            <a:off x="7311070" y="5067905"/>
            <a:ext cx="360609" cy="35390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Flecha abajo 16"/>
          <p:cNvSpPr/>
          <p:nvPr/>
        </p:nvSpPr>
        <p:spPr>
          <a:xfrm rot="10800000">
            <a:off x="8139887" y="5081100"/>
            <a:ext cx="360609" cy="35390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17761" y="6343405"/>
            <a:ext cx="513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accent6"/>
                </a:solidFill>
              </a:rPr>
              <a:t>Coordinación de Tecnologías en Comunicación</a:t>
            </a:r>
            <a:endParaRPr lang="es-MX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25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2329" t="31516" r="13023" b="36910"/>
          <a:stretch/>
        </p:blipFill>
        <p:spPr>
          <a:xfrm>
            <a:off x="378981" y="3420027"/>
            <a:ext cx="8539632" cy="1933502"/>
          </a:xfrm>
          <a:prstGeom prst="rect">
            <a:avLst/>
          </a:prstGeom>
        </p:spPr>
      </p:pic>
      <p:pic>
        <p:nvPicPr>
          <p:cNvPr id="17" name="Imagen 16"/>
          <p:cNvPicPr/>
          <p:nvPr/>
        </p:nvPicPr>
        <p:blipFill rotWithShape="1">
          <a:blip r:embed="rId3"/>
          <a:srcRect l="28513" t="41535" r="14800" b="29296"/>
          <a:stretch/>
        </p:blipFill>
        <p:spPr bwMode="auto">
          <a:xfrm>
            <a:off x="560916" y="1285689"/>
            <a:ext cx="7750766" cy="2134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Ranking Universidad Anáhuac</a:t>
            </a: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1893889" y="5788808"/>
            <a:ext cx="681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Fuente: </a:t>
            </a:r>
            <a:r>
              <a:rPr lang="es-MX" u="sng" dirty="0"/>
              <a:t>http://</a:t>
            </a:r>
            <a:r>
              <a:rPr lang="es-MX" u="sng" dirty="0" smtClean="0"/>
              <a:t>www.webometrics.info/es/detalles/anahuacmayab.mx</a:t>
            </a:r>
            <a:endParaRPr lang="es-MX" dirty="0"/>
          </a:p>
        </p:txBody>
      </p:sp>
      <p:sp>
        <p:nvSpPr>
          <p:cNvPr id="12" name="Flecha abajo 11"/>
          <p:cNvSpPr/>
          <p:nvPr/>
        </p:nvSpPr>
        <p:spPr>
          <a:xfrm rot="10800000">
            <a:off x="6071479" y="5037364"/>
            <a:ext cx="360609" cy="35390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 abajo 12"/>
          <p:cNvSpPr/>
          <p:nvPr/>
        </p:nvSpPr>
        <p:spPr>
          <a:xfrm>
            <a:off x="6717718" y="5037364"/>
            <a:ext cx="327826" cy="292479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Flecha abajo 13"/>
          <p:cNvSpPr/>
          <p:nvPr/>
        </p:nvSpPr>
        <p:spPr>
          <a:xfrm>
            <a:off x="7372214" y="5037364"/>
            <a:ext cx="327826" cy="292479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5208676" y="3341613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smtClean="0"/>
              <a:t>2018</a:t>
            </a:r>
            <a:endParaRPr lang="es-MX" sz="4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4525589" y="1299493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smtClean="0"/>
              <a:t>2017</a:t>
            </a:r>
            <a:endParaRPr lang="es-MX" sz="4000" dirty="0"/>
          </a:p>
        </p:txBody>
      </p:sp>
      <p:sp>
        <p:nvSpPr>
          <p:cNvPr id="18" name="Flecha abajo 17"/>
          <p:cNvSpPr/>
          <p:nvPr/>
        </p:nvSpPr>
        <p:spPr>
          <a:xfrm rot="10800000">
            <a:off x="7992226" y="5037364"/>
            <a:ext cx="360609" cy="35390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Flecha abajo 19"/>
          <p:cNvSpPr/>
          <p:nvPr/>
        </p:nvSpPr>
        <p:spPr>
          <a:xfrm>
            <a:off x="2682368" y="5037364"/>
            <a:ext cx="327826" cy="292479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Flecha abajo 20"/>
          <p:cNvSpPr/>
          <p:nvPr/>
        </p:nvSpPr>
        <p:spPr>
          <a:xfrm>
            <a:off x="3950320" y="5037364"/>
            <a:ext cx="327826" cy="292479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Flecha abajo 21"/>
          <p:cNvSpPr/>
          <p:nvPr/>
        </p:nvSpPr>
        <p:spPr>
          <a:xfrm>
            <a:off x="5133458" y="5037364"/>
            <a:ext cx="327826" cy="292479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uadroTexto 15"/>
          <p:cNvSpPr txBox="1"/>
          <p:nvPr/>
        </p:nvSpPr>
        <p:spPr>
          <a:xfrm>
            <a:off x="17761" y="6343405"/>
            <a:ext cx="513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accent6"/>
                </a:solidFill>
              </a:rPr>
              <a:t>Coordinación de Tecnologías en Comunicación</a:t>
            </a:r>
            <a:endParaRPr lang="es-MX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Áreas de oportunidad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740301" y="1274423"/>
            <a:ext cx="74826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Visibilidad (Impacto)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Reforzar los enlaces externos a través de los foros importantes en los que la Universidad tiene presencia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Procurar </a:t>
            </a:r>
            <a:r>
              <a:rPr lang="es-MX" dirty="0" smtClean="0"/>
              <a:t>que en medios digitales externos que se nos mencione se ponga la liga hacia www.anahuac.mx/mexico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740300" y="3033557"/>
            <a:ext cx="7482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Excelencia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Crear una cuenta de Google </a:t>
            </a:r>
            <a:r>
              <a:rPr lang="es-MX" dirty="0" err="1" smtClean="0"/>
              <a:t>Scholar</a:t>
            </a:r>
            <a:r>
              <a:rPr lang="es-MX" dirty="0" smtClean="0"/>
              <a:t> y promover en las escuelas y facultades que se publiquen los </a:t>
            </a:r>
            <a:r>
              <a:rPr lang="es-MX" dirty="0" err="1" smtClean="0"/>
              <a:t>papers</a:t>
            </a:r>
            <a:r>
              <a:rPr lang="es-MX" dirty="0" smtClean="0"/>
              <a:t> o documentos de investigación en esta plataforma</a:t>
            </a: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2369595" y="6094201"/>
            <a:ext cx="5143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Fuente: </a:t>
            </a:r>
            <a:r>
              <a:rPr lang="es-MX" dirty="0">
                <a:hlinkClick r:id="rId2"/>
              </a:rPr>
              <a:t>http://</a:t>
            </a:r>
            <a:r>
              <a:rPr lang="es-MX" dirty="0" smtClean="0">
                <a:hlinkClick r:id="rId2"/>
              </a:rPr>
              <a:t>www.webometrics.info/en/node/178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17761" y="6343405"/>
            <a:ext cx="513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accent6"/>
                </a:solidFill>
              </a:rPr>
              <a:t>Coordinación de Tecnologías en Comunicación</a:t>
            </a:r>
            <a:endParaRPr lang="es-MX" b="1" dirty="0">
              <a:solidFill>
                <a:schemeClr val="accent6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27980" y="4333836"/>
            <a:ext cx="8217010" cy="18004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_tradnl" b="1" dirty="0" smtClean="0">
                <a:solidFill>
                  <a:schemeClr val="accent2"/>
                </a:solidFill>
              </a:rPr>
              <a:t>Reflexión</a:t>
            </a:r>
            <a:endParaRPr lang="es-ES_tradnl" b="1" dirty="0">
              <a:solidFill>
                <a:schemeClr val="accent2"/>
              </a:solidFill>
            </a:endParaRPr>
          </a:p>
          <a:p>
            <a:pPr>
              <a:spcAft>
                <a:spcPts val="0"/>
              </a:spcAft>
            </a:pPr>
            <a:r>
              <a:rPr lang="es-ES_tradnl" sz="1300" dirty="0" smtClean="0"/>
              <a:t>Si bien la estrategia de publicación del </a:t>
            </a:r>
            <a:r>
              <a:rPr lang="es-ES_tradnl" sz="1300" dirty="0" err="1" smtClean="0"/>
              <a:t>landing</a:t>
            </a:r>
            <a:r>
              <a:rPr lang="es-ES_tradnl" sz="1300" dirty="0" smtClean="0"/>
              <a:t> de investigación y los productos </a:t>
            </a:r>
            <a:r>
              <a:rPr lang="es-ES_tradnl" sz="1300" dirty="0"/>
              <a:t>de investigación </a:t>
            </a:r>
            <a:r>
              <a:rPr lang="es-ES_tradnl" sz="1300" dirty="0" smtClean="0"/>
              <a:t>(</a:t>
            </a:r>
            <a:r>
              <a:rPr lang="es-ES_tradnl" sz="1300" dirty="0" smtClean="0">
                <a:hlinkClick r:id="rId3"/>
              </a:rPr>
              <a:t>https</a:t>
            </a:r>
            <a:r>
              <a:rPr lang="es-ES_tradnl" sz="1300" dirty="0">
                <a:hlinkClick r:id="rId3"/>
              </a:rPr>
              <a:t>://</a:t>
            </a:r>
            <a:r>
              <a:rPr lang="es-ES_tradnl" sz="1300" dirty="0" smtClean="0">
                <a:hlinkClick r:id="rId3"/>
              </a:rPr>
              <a:t>www.anahuac.mx/mexico/investigacion</a:t>
            </a:r>
            <a:r>
              <a:rPr lang="es-ES_tradnl" sz="1300" dirty="0" smtClean="0"/>
              <a:t>)  </a:t>
            </a:r>
            <a:r>
              <a:rPr lang="es-ES_tradnl" sz="1300" dirty="0" smtClean="0"/>
              <a:t>nos permitió tener una mejora con respecto a 2017, será importante impulsar las siguientes estrategias que nos permitan subir más posiciones.</a:t>
            </a:r>
          </a:p>
          <a:p>
            <a:endParaRPr lang="es-ES_tradnl" sz="1400" b="1" dirty="0" smtClean="0">
              <a:solidFill>
                <a:schemeClr val="tx1"/>
              </a:solidFill>
            </a:endParaRPr>
          </a:p>
          <a:p>
            <a:r>
              <a:rPr lang="es-ES_tradnl" sz="1400" b="1" dirty="0" smtClean="0">
                <a:solidFill>
                  <a:schemeClr val="tx1"/>
                </a:solidFill>
              </a:rPr>
              <a:t>Siguientes acciones</a:t>
            </a:r>
            <a:endParaRPr lang="es-ES_tradnl" sz="14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sz="1300" dirty="0" smtClean="0"/>
              <a:t>Liberar el sitio de investigación en el trimestre mayo – junio.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sz="1300" dirty="0" smtClean="0"/>
              <a:t>Analizar la los indicadores y centrarnos en aquel que nos permita subir el de presencia.</a:t>
            </a:r>
          </a:p>
        </p:txBody>
      </p:sp>
    </p:spTree>
    <p:extLst>
      <p:ext uri="{BB962C8B-B14F-4D97-AF65-F5344CB8AC3E}">
        <p14:creationId xmlns:p14="http://schemas.microsoft.com/office/powerpoint/2010/main" val="411610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343</Words>
  <Application>Microsoft Office PowerPoint</Application>
  <PresentationFormat>Presentación en pantalla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Helvetica</vt:lpstr>
      <vt:lpstr>Helvetica Light</vt:lpstr>
      <vt:lpstr>Tema de Office</vt:lpstr>
      <vt:lpstr>www.webometrics.info</vt:lpstr>
      <vt:lpstr>Criterios de exclusión</vt:lpstr>
      <vt:lpstr>Método</vt:lpstr>
      <vt:lpstr>Presentación de PowerPoint</vt:lpstr>
      <vt:lpstr>Ranking Universidad Anáhuac</vt:lpstr>
      <vt:lpstr>Ranking Universidad Anáhuac</vt:lpstr>
      <vt:lpstr>Áreas de oportunidad</vt:lpstr>
    </vt:vector>
  </TitlesOfParts>
  <Company>RUA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Paola Moye López</dc:creator>
  <cp:lastModifiedBy>Jimenez Hernández Alejandro</cp:lastModifiedBy>
  <cp:revision>17</cp:revision>
  <dcterms:created xsi:type="dcterms:W3CDTF">2016-07-05T23:11:43Z</dcterms:created>
  <dcterms:modified xsi:type="dcterms:W3CDTF">2018-04-06T01:16:30Z</dcterms:modified>
</cp:coreProperties>
</file>