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60" r:id="rId2"/>
  </p:sldMasterIdLst>
  <p:notesMasterIdLst>
    <p:notesMasterId r:id="rId31"/>
  </p:notesMasterIdLst>
  <p:sldIdLst>
    <p:sldId id="475" r:id="rId3"/>
    <p:sldId id="459" r:id="rId4"/>
    <p:sldId id="381" r:id="rId5"/>
    <p:sldId id="452" r:id="rId6"/>
    <p:sldId id="505" r:id="rId7"/>
    <p:sldId id="506" r:id="rId8"/>
    <p:sldId id="507" r:id="rId9"/>
    <p:sldId id="508" r:id="rId10"/>
    <p:sldId id="509" r:id="rId11"/>
    <p:sldId id="510" r:id="rId12"/>
    <p:sldId id="504" r:id="rId13"/>
    <p:sldId id="511" r:id="rId14"/>
    <p:sldId id="512" r:id="rId15"/>
    <p:sldId id="476" r:id="rId16"/>
    <p:sldId id="457" r:id="rId17"/>
    <p:sldId id="494" r:id="rId18"/>
    <p:sldId id="519" r:id="rId19"/>
    <p:sldId id="513" r:id="rId20"/>
    <p:sldId id="493" r:id="rId21"/>
    <p:sldId id="491" r:id="rId22"/>
    <p:sldId id="520" r:id="rId23"/>
    <p:sldId id="497" r:id="rId24"/>
    <p:sldId id="500" r:id="rId25"/>
    <p:sldId id="515" r:id="rId26"/>
    <p:sldId id="516" r:id="rId27"/>
    <p:sldId id="517" r:id="rId28"/>
    <p:sldId id="518" r:id="rId29"/>
    <p:sldId id="285" r:id="rId30"/>
  </p:sldIdLst>
  <p:sldSz cx="12192000" cy="6858000"/>
  <p:notesSz cx="7010400" cy="92964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663300"/>
    <a:srgbClr val="996633"/>
    <a:srgbClr val="FF9933"/>
    <a:srgbClr val="00001E"/>
    <a:srgbClr val="000066"/>
    <a:srgbClr val="100A80"/>
    <a:srgbClr val="336699"/>
    <a:srgbClr val="0066CC"/>
    <a:srgbClr val="002A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62" autoAdjust="0"/>
    <p:restoredTop sz="94660"/>
  </p:normalViewPr>
  <p:slideViewPr>
    <p:cSldViewPr snapToGrid="0">
      <p:cViewPr>
        <p:scale>
          <a:sx n="110" d="100"/>
          <a:sy n="110" d="100"/>
        </p:scale>
        <p:origin x="540" y="22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BE803F09-CF88-48A2-B99C-7406E5EA0AB0}" type="datetimeFigureOut">
              <a:rPr lang="es-MX" smtClean="0"/>
              <a:t>02/02/2018</a:t>
            </a:fld>
            <a:endParaRPr lang="es-MX" dirty="0"/>
          </a:p>
        </p:txBody>
      </p:sp>
      <p:sp>
        <p:nvSpPr>
          <p:cNvPr id="4" name="3 Marcador de imagen de diapositiva"/>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351E0960-E3C3-4587-9AD8-8F48B00D5AA4}" type="slidenum">
              <a:rPr lang="es-MX" smtClean="0"/>
              <a:t>‹Nº›</a:t>
            </a:fld>
            <a:endParaRPr lang="es-MX" dirty="0"/>
          </a:p>
        </p:txBody>
      </p:sp>
    </p:spTree>
    <p:extLst>
      <p:ext uri="{BB962C8B-B14F-4D97-AF65-F5344CB8AC3E}">
        <p14:creationId xmlns:p14="http://schemas.microsoft.com/office/powerpoint/2010/main" val="4122103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400" y="2130464"/>
            <a:ext cx="103632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C8541C12-9716-4B9C-93BE-A8DC5FCEA6B7}" type="datetimeFigureOut">
              <a:rPr lang="es-MX" smtClean="0"/>
              <a:t>02/02/2018</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12759063-C986-4892-852F-BDEA0CD64B0B}" type="slidenum">
              <a:rPr lang="es-MX" smtClean="0"/>
              <a:t>‹Nº›</a:t>
            </a:fld>
            <a:endParaRPr lang="es-MX" dirty="0"/>
          </a:p>
        </p:txBody>
      </p:sp>
    </p:spTree>
    <p:extLst>
      <p:ext uri="{BB962C8B-B14F-4D97-AF65-F5344CB8AC3E}">
        <p14:creationId xmlns:p14="http://schemas.microsoft.com/office/powerpoint/2010/main" val="2195220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C8541C12-9716-4B9C-93BE-A8DC5FCEA6B7}" type="datetimeFigureOut">
              <a:rPr lang="es-MX" smtClean="0"/>
              <a:t>02/02/2018</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12759063-C986-4892-852F-BDEA0CD64B0B}" type="slidenum">
              <a:rPr lang="es-MX" smtClean="0"/>
              <a:t>‹Nº›</a:t>
            </a:fld>
            <a:endParaRPr lang="es-MX" dirty="0"/>
          </a:p>
        </p:txBody>
      </p:sp>
    </p:spTree>
    <p:extLst>
      <p:ext uri="{BB962C8B-B14F-4D97-AF65-F5344CB8AC3E}">
        <p14:creationId xmlns:p14="http://schemas.microsoft.com/office/powerpoint/2010/main" val="2307092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11785600" y="274675"/>
            <a:ext cx="36576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812800" y="274675"/>
            <a:ext cx="107696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C8541C12-9716-4B9C-93BE-A8DC5FCEA6B7}" type="datetimeFigureOut">
              <a:rPr lang="es-MX" smtClean="0"/>
              <a:t>02/02/2018</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12759063-C986-4892-852F-BDEA0CD64B0B}" type="slidenum">
              <a:rPr lang="es-MX" smtClean="0"/>
              <a:t>‹Nº›</a:t>
            </a:fld>
            <a:endParaRPr lang="es-MX" dirty="0"/>
          </a:p>
        </p:txBody>
      </p:sp>
    </p:spTree>
    <p:extLst>
      <p:ext uri="{BB962C8B-B14F-4D97-AF65-F5344CB8AC3E}">
        <p14:creationId xmlns:p14="http://schemas.microsoft.com/office/powerpoint/2010/main" val="1587708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400" y="2130464"/>
            <a:ext cx="103632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C8541C12-9716-4B9C-93BE-A8DC5FCEA6B7}" type="datetimeFigureOut">
              <a:rPr lang="es-MX" smtClean="0">
                <a:solidFill>
                  <a:prstClr val="black">
                    <a:tint val="75000"/>
                  </a:prstClr>
                </a:solidFill>
              </a:rPr>
              <a:pPr/>
              <a:t>02/02/2018</a:t>
            </a:fld>
            <a:endParaRPr lang="es-MX" dirty="0">
              <a:solidFill>
                <a:prstClr val="black">
                  <a:tint val="75000"/>
                </a:prstClr>
              </a:solidFill>
            </a:endParaRPr>
          </a:p>
        </p:txBody>
      </p:sp>
      <p:sp>
        <p:nvSpPr>
          <p:cNvPr id="5" name="4 Marcador de pie de página"/>
          <p:cNvSpPr>
            <a:spLocks noGrp="1"/>
          </p:cNvSpPr>
          <p:nvPr>
            <p:ph type="ftr" sz="quarter" idx="11"/>
          </p:nvPr>
        </p:nvSpPr>
        <p:spPr/>
        <p:txBody>
          <a:bodyPr/>
          <a:lstStyle/>
          <a:p>
            <a:endParaRPr lang="es-MX" dirty="0">
              <a:solidFill>
                <a:prstClr val="black">
                  <a:tint val="75000"/>
                </a:prstClr>
              </a:solidFill>
            </a:endParaRPr>
          </a:p>
        </p:txBody>
      </p:sp>
      <p:sp>
        <p:nvSpPr>
          <p:cNvPr id="6" name="5 Marcador de número de diapositiva"/>
          <p:cNvSpPr>
            <a:spLocks noGrp="1"/>
          </p:cNvSpPr>
          <p:nvPr>
            <p:ph type="sldNum" sz="quarter" idx="12"/>
          </p:nvPr>
        </p:nvSpPr>
        <p:spPr/>
        <p:txBody>
          <a:bodyPr/>
          <a:lstStyle/>
          <a:p>
            <a:fld id="{12759063-C986-4892-852F-BDEA0CD64B0B}" type="slidenum">
              <a:rPr lang="es-MX" smtClean="0">
                <a:solidFill>
                  <a:prstClr val="black">
                    <a:tint val="75000"/>
                  </a:prstClr>
                </a:solidFill>
              </a:rPr>
              <a:pPr/>
              <a:t>‹Nº›</a:t>
            </a:fld>
            <a:endParaRPr lang="es-MX" dirty="0">
              <a:solidFill>
                <a:prstClr val="black">
                  <a:tint val="75000"/>
                </a:prstClr>
              </a:solidFill>
            </a:endParaRPr>
          </a:p>
        </p:txBody>
      </p:sp>
    </p:spTree>
    <p:extLst>
      <p:ext uri="{BB962C8B-B14F-4D97-AF65-F5344CB8AC3E}">
        <p14:creationId xmlns:p14="http://schemas.microsoft.com/office/powerpoint/2010/main" val="22463264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C8541C12-9716-4B9C-93BE-A8DC5FCEA6B7}" type="datetimeFigureOut">
              <a:rPr lang="es-MX" smtClean="0">
                <a:solidFill>
                  <a:prstClr val="black">
                    <a:tint val="75000"/>
                  </a:prstClr>
                </a:solidFill>
              </a:rPr>
              <a:pPr/>
              <a:t>02/02/2018</a:t>
            </a:fld>
            <a:endParaRPr lang="es-MX" dirty="0">
              <a:solidFill>
                <a:prstClr val="black">
                  <a:tint val="75000"/>
                </a:prstClr>
              </a:solidFill>
            </a:endParaRPr>
          </a:p>
        </p:txBody>
      </p:sp>
      <p:sp>
        <p:nvSpPr>
          <p:cNvPr id="5" name="4 Marcador de pie de página"/>
          <p:cNvSpPr>
            <a:spLocks noGrp="1"/>
          </p:cNvSpPr>
          <p:nvPr>
            <p:ph type="ftr" sz="quarter" idx="11"/>
          </p:nvPr>
        </p:nvSpPr>
        <p:spPr/>
        <p:txBody>
          <a:bodyPr/>
          <a:lstStyle/>
          <a:p>
            <a:endParaRPr lang="es-MX" dirty="0">
              <a:solidFill>
                <a:prstClr val="black">
                  <a:tint val="75000"/>
                </a:prstClr>
              </a:solidFill>
            </a:endParaRPr>
          </a:p>
        </p:txBody>
      </p:sp>
      <p:sp>
        <p:nvSpPr>
          <p:cNvPr id="6" name="5 Marcador de número de diapositiva"/>
          <p:cNvSpPr>
            <a:spLocks noGrp="1"/>
          </p:cNvSpPr>
          <p:nvPr>
            <p:ph type="sldNum" sz="quarter" idx="12"/>
          </p:nvPr>
        </p:nvSpPr>
        <p:spPr/>
        <p:txBody>
          <a:bodyPr/>
          <a:lstStyle/>
          <a:p>
            <a:fld id="{12759063-C986-4892-852F-BDEA0CD64B0B}" type="slidenum">
              <a:rPr lang="es-MX" smtClean="0">
                <a:solidFill>
                  <a:prstClr val="black">
                    <a:tint val="75000"/>
                  </a:prstClr>
                </a:solidFill>
              </a:rPr>
              <a:pPr/>
              <a:t>‹Nº›</a:t>
            </a:fld>
            <a:endParaRPr lang="es-MX" dirty="0">
              <a:solidFill>
                <a:prstClr val="black">
                  <a:tint val="75000"/>
                </a:prstClr>
              </a:solidFill>
            </a:endParaRPr>
          </a:p>
        </p:txBody>
      </p:sp>
    </p:spTree>
    <p:extLst>
      <p:ext uri="{BB962C8B-B14F-4D97-AF65-F5344CB8AC3E}">
        <p14:creationId xmlns:p14="http://schemas.microsoft.com/office/powerpoint/2010/main" val="8285303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963084" y="4406939"/>
            <a:ext cx="103632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C8541C12-9716-4B9C-93BE-A8DC5FCEA6B7}" type="datetimeFigureOut">
              <a:rPr lang="es-MX" smtClean="0">
                <a:solidFill>
                  <a:prstClr val="black">
                    <a:tint val="75000"/>
                  </a:prstClr>
                </a:solidFill>
              </a:rPr>
              <a:pPr/>
              <a:t>02/02/2018</a:t>
            </a:fld>
            <a:endParaRPr lang="es-MX" dirty="0">
              <a:solidFill>
                <a:prstClr val="black">
                  <a:tint val="75000"/>
                </a:prstClr>
              </a:solidFill>
            </a:endParaRPr>
          </a:p>
        </p:txBody>
      </p:sp>
      <p:sp>
        <p:nvSpPr>
          <p:cNvPr id="5" name="4 Marcador de pie de página"/>
          <p:cNvSpPr>
            <a:spLocks noGrp="1"/>
          </p:cNvSpPr>
          <p:nvPr>
            <p:ph type="ftr" sz="quarter" idx="11"/>
          </p:nvPr>
        </p:nvSpPr>
        <p:spPr/>
        <p:txBody>
          <a:bodyPr/>
          <a:lstStyle/>
          <a:p>
            <a:endParaRPr lang="es-MX" dirty="0">
              <a:solidFill>
                <a:prstClr val="black">
                  <a:tint val="75000"/>
                </a:prstClr>
              </a:solidFill>
            </a:endParaRPr>
          </a:p>
        </p:txBody>
      </p:sp>
      <p:sp>
        <p:nvSpPr>
          <p:cNvPr id="6" name="5 Marcador de número de diapositiva"/>
          <p:cNvSpPr>
            <a:spLocks noGrp="1"/>
          </p:cNvSpPr>
          <p:nvPr>
            <p:ph type="sldNum" sz="quarter" idx="12"/>
          </p:nvPr>
        </p:nvSpPr>
        <p:spPr/>
        <p:txBody>
          <a:bodyPr/>
          <a:lstStyle/>
          <a:p>
            <a:fld id="{12759063-C986-4892-852F-BDEA0CD64B0B}" type="slidenum">
              <a:rPr lang="es-MX" smtClean="0">
                <a:solidFill>
                  <a:prstClr val="black">
                    <a:tint val="75000"/>
                  </a:prstClr>
                </a:solidFill>
              </a:rPr>
              <a:pPr/>
              <a:t>‹Nº›</a:t>
            </a:fld>
            <a:endParaRPr lang="es-MX" dirty="0">
              <a:solidFill>
                <a:prstClr val="black">
                  <a:tint val="75000"/>
                </a:prstClr>
              </a:solidFill>
            </a:endParaRPr>
          </a:p>
        </p:txBody>
      </p:sp>
    </p:spTree>
    <p:extLst>
      <p:ext uri="{BB962C8B-B14F-4D97-AF65-F5344CB8AC3E}">
        <p14:creationId xmlns:p14="http://schemas.microsoft.com/office/powerpoint/2010/main" val="1769151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C8541C12-9716-4B9C-93BE-A8DC5FCEA6B7}" type="datetimeFigureOut">
              <a:rPr lang="es-MX" smtClean="0">
                <a:solidFill>
                  <a:prstClr val="black">
                    <a:tint val="75000"/>
                  </a:prstClr>
                </a:solidFill>
              </a:rPr>
              <a:pPr/>
              <a:t>02/02/2018</a:t>
            </a:fld>
            <a:endParaRPr lang="es-MX" dirty="0">
              <a:solidFill>
                <a:prstClr val="black">
                  <a:tint val="75000"/>
                </a:prstClr>
              </a:solidFill>
            </a:endParaRPr>
          </a:p>
        </p:txBody>
      </p:sp>
      <p:sp>
        <p:nvSpPr>
          <p:cNvPr id="6" name="5 Marcador de pie de página"/>
          <p:cNvSpPr>
            <a:spLocks noGrp="1"/>
          </p:cNvSpPr>
          <p:nvPr>
            <p:ph type="ftr" sz="quarter" idx="11"/>
          </p:nvPr>
        </p:nvSpPr>
        <p:spPr/>
        <p:txBody>
          <a:bodyPr/>
          <a:lstStyle/>
          <a:p>
            <a:endParaRPr lang="es-MX" dirty="0">
              <a:solidFill>
                <a:prstClr val="black">
                  <a:tint val="75000"/>
                </a:prstClr>
              </a:solidFill>
            </a:endParaRPr>
          </a:p>
        </p:txBody>
      </p:sp>
      <p:sp>
        <p:nvSpPr>
          <p:cNvPr id="7" name="6 Marcador de número de diapositiva"/>
          <p:cNvSpPr>
            <a:spLocks noGrp="1"/>
          </p:cNvSpPr>
          <p:nvPr>
            <p:ph type="sldNum" sz="quarter" idx="12"/>
          </p:nvPr>
        </p:nvSpPr>
        <p:spPr/>
        <p:txBody>
          <a:bodyPr/>
          <a:lstStyle/>
          <a:p>
            <a:fld id="{12759063-C986-4892-852F-BDEA0CD64B0B}" type="slidenum">
              <a:rPr lang="es-MX" smtClean="0">
                <a:solidFill>
                  <a:prstClr val="black">
                    <a:tint val="75000"/>
                  </a:prstClr>
                </a:solidFill>
              </a:rPr>
              <a:pPr/>
              <a:t>‹Nº›</a:t>
            </a:fld>
            <a:endParaRPr lang="es-MX" dirty="0">
              <a:solidFill>
                <a:prstClr val="black">
                  <a:tint val="75000"/>
                </a:prstClr>
              </a:solidFill>
            </a:endParaRPr>
          </a:p>
        </p:txBody>
      </p:sp>
    </p:spTree>
    <p:extLst>
      <p:ext uri="{BB962C8B-B14F-4D97-AF65-F5344CB8AC3E}">
        <p14:creationId xmlns:p14="http://schemas.microsoft.com/office/powerpoint/2010/main" val="27864960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4638"/>
            <a:ext cx="10972800" cy="1143000"/>
          </a:xfrm>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6193393"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619339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C8541C12-9716-4B9C-93BE-A8DC5FCEA6B7}" type="datetimeFigureOut">
              <a:rPr lang="es-MX" smtClean="0">
                <a:solidFill>
                  <a:prstClr val="black">
                    <a:tint val="75000"/>
                  </a:prstClr>
                </a:solidFill>
              </a:rPr>
              <a:pPr/>
              <a:t>02/02/2018</a:t>
            </a:fld>
            <a:endParaRPr lang="es-MX" dirty="0">
              <a:solidFill>
                <a:prstClr val="black">
                  <a:tint val="75000"/>
                </a:prstClr>
              </a:solidFill>
            </a:endParaRPr>
          </a:p>
        </p:txBody>
      </p:sp>
      <p:sp>
        <p:nvSpPr>
          <p:cNvPr id="8" name="7 Marcador de pie de página"/>
          <p:cNvSpPr>
            <a:spLocks noGrp="1"/>
          </p:cNvSpPr>
          <p:nvPr>
            <p:ph type="ftr" sz="quarter" idx="11"/>
          </p:nvPr>
        </p:nvSpPr>
        <p:spPr/>
        <p:txBody>
          <a:bodyPr/>
          <a:lstStyle/>
          <a:p>
            <a:endParaRPr lang="es-MX" dirty="0">
              <a:solidFill>
                <a:prstClr val="black">
                  <a:tint val="75000"/>
                </a:prstClr>
              </a:solidFill>
            </a:endParaRPr>
          </a:p>
        </p:txBody>
      </p:sp>
      <p:sp>
        <p:nvSpPr>
          <p:cNvPr id="9" name="8 Marcador de número de diapositiva"/>
          <p:cNvSpPr>
            <a:spLocks noGrp="1"/>
          </p:cNvSpPr>
          <p:nvPr>
            <p:ph type="sldNum" sz="quarter" idx="12"/>
          </p:nvPr>
        </p:nvSpPr>
        <p:spPr/>
        <p:txBody>
          <a:bodyPr/>
          <a:lstStyle/>
          <a:p>
            <a:fld id="{12759063-C986-4892-852F-BDEA0CD64B0B}" type="slidenum">
              <a:rPr lang="es-MX" smtClean="0">
                <a:solidFill>
                  <a:prstClr val="black">
                    <a:tint val="75000"/>
                  </a:prstClr>
                </a:solidFill>
              </a:rPr>
              <a:pPr/>
              <a:t>‹Nº›</a:t>
            </a:fld>
            <a:endParaRPr lang="es-MX" dirty="0">
              <a:solidFill>
                <a:prstClr val="black">
                  <a:tint val="75000"/>
                </a:prstClr>
              </a:solidFill>
            </a:endParaRPr>
          </a:p>
        </p:txBody>
      </p:sp>
    </p:spTree>
    <p:extLst>
      <p:ext uri="{BB962C8B-B14F-4D97-AF65-F5344CB8AC3E}">
        <p14:creationId xmlns:p14="http://schemas.microsoft.com/office/powerpoint/2010/main" val="40713155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C8541C12-9716-4B9C-93BE-A8DC5FCEA6B7}" type="datetimeFigureOut">
              <a:rPr lang="es-MX" smtClean="0">
                <a:solidFill>
                  <a:prstClr val="black">
                    <a:tint val="75000"/>
                  </a:prstClr>
                </a:solidFill>
              </a:rPr>
              <a:pPr/>
              <a:t>02/02/2018</a:t>
            </a:fld>
            <a:endParaRPr lang="es-MX" dirty="0">
              <a:solidFill>
                <a:prstClr val="black">
                  <a:tint val="75000"/>
                </a:prstClr>
              </a:solidFill>
            </a:endParaRPr>
          </a:p>
        </p:txBody>
      </p:sp>
      <p:sp>
        <p:nvSpPr>
          <p:cNvPr id="4" name="3 Marcador de pie de página"/>
          <p:cNvSpPr>
            <a:spLocks noGrp="1"/>
          </p:cNvSpPr>
          <p:nvPr>
            <p:ph type="ftr" sz="quarter" idx="11"/>
          </p:nvPr>
        </p:nvSpPr>
        <p:spPr/>
        <p:txBody>
          <a:bodyPr/>
          <a:lstStyle/>
          <a:p>
            <a:endParaRPr lang="es-MX" dirty="0">
              <a:solidFill>
                <a:prstClr val="black">
                  <a:tint val="75000"/>
                </a:prstClr>
              </a:solidFill>
            </a:endParaRPr>
          </a:p>
        </p:txBody>
      </p:sp>
      <p:sp>
        <p:nvSpPr>
          <p:cNvPr id="5" name="4 Marcador de número de diapositiva"/>
          <p:cNvSpPr>
            <a:spLocks noGrp="1"/>
          </p:cNvSpPr>
          <p:nvPr>
            <p:ph type="sldNum" sz="quarter" idx="12"/>
          </p:nvPr>
        </p:nvSpPr>
        <p:spPr/>
        <p:txBody>
          <a:bodyPr/>
          <a:lstStyle/>
          <a:p>
            <a:fld id="{12759063-C986-4892-852F-BDEA0CD64B0B}" type="slidenum">
              <a:rPr lang="es-MX" smtClean="0">
                <a:solidFill>
                  <a:prstClr val="black">
                    <a:tint val="75000"/>
                  </a:prstClr>
                </a:solidFill>
              </a:rPr>
              <a:pPr/>
              <a:t>‹Nº›</a:t>
            </a:fld>
            <a:endParaRPr lang="es-MX" dirty="0">
              <a:solidFill>
                <a:prstClr val="black">
                  <a:tint val="75000"/>
                </a:prstClr>
              </a:solidFill>
            </a:endParaRPr>
          </a:p>
        </p:txBody>
      </p:sp>
    </p:spTree>
    <p:extLst>
      <p:ext uri="{BB962C8B-B14F-4D97-AF65-F5344CB8AC3E}">
        <p14:creationId xmlns:p14="http://schemas.microsoft.com/office/powerpoint/2010/main" val="17651285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C8541C12-9716-4B9C-93BE-A8DC5FCEA6B7}" type="datetimeFigureOut">
              <a:rPr lang="es-MX" smtClean="0">
                <a:solidFill>
                  <a:prstClr val="black">
                    <a:tint val="75000"/>
                  </a:prstClr>
                </a:solidFill>
              </a:rPr>
              <a:pPr/>
              <a:t>02/02/2018</a:t>
            </a:fld>
            <a:endParaRPr lang="es-MX" dirty="0">
              <a:solidFill>
                <a:prstClr val="black">
                  <a:tint val="75000"/>
                </a:prstClr>
              </a:solidFill>
            </a:endParaRPr>
          </a:p>
        </p:txBody>
      </p:sp>
      <p:sp>
        <p:nvSpPr>
          <p:cNvPr id="3" name="2 Marcador de pie de página"/>
          <p:cNvSpPr>
            <a:spLocks noGrp="1"/>
          </p:cNvSpPr>
          <p:nvPr>
            <p:ph type="ftr" sz="quarter" idx="11"/>
          </p:nvPr>
        </p:nvSpPr>
        <p:spPr/>
        <p:txBody>
          <a:bodyPr/>
          <a:lstStyle/>
          <a:p>
            <a:endParaRPr lang="es-MX" dirty="0">
              <a:solidFill>
                <a:prstClr val="black">
                  <a:tint val="75000"/>
                </a:prstClr>
              </a:solidFill>
            </a:endParaRPr>
          </a:p>
        </p:txBody>
      </p:sp>
      <p:sp>
        <p:nvSpPr>
          <p:cNvPr id="4" name="3 Marcador de número de diapositiva"/>
          <p:cNvSpPr>
            <a:spLocks noGrp="1"/>
          </p:cNvSpPr>
          <p:nvPr>
            <p:ph type="sldNum" sz="quarter" idx="12"/>
          </p:nvPr>
        </p:nvSpPr>
        <p:spPr/>
        <p:txBody>
          <a:bodyPr/>
          <a:lstStyle/>
          <a:p>
            <a:fld id="{12759063-C986-4892-852F-BDEA0CD64B0B}" type="slidenum">
              <a:rPr lang="es-MX" smtClean="0">
                <a:solidFill>
                  <a:prstClr val="black">
                    <a:tint val="75000"/>
                  </a:prstClr>
                </a:solidFill>
              </a:rPr>
              <a:pPr/>
              <a:t>‹Nº›</a:t>
            </a:fld>
            <a:endParaRPr lang="es-MX" dirty="0">
              <a:solidFill>
                <a:prstClr val="black">
                  <a:tint val="75000"/>
                </a:prstClr>
              </a:solidFill>
            </a:endParaRPr>
          </a:p>
        </p:txBody>
      </p:sp>
    </p:spTree>
    <p:extLst>
      <p:ext uri="{BB962C8B-B14F-4D97-AF65-F5344CB8AC3E}">
        <p14:creationId xmlns:p14="http://schemas.microsoft.com/office/powerpoint/2010/main" val="21568926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3" y="273050"/>
            <a:ext cx="4011084"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4766733" y="273088"/>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C8541C12-9716-4B9C-93BE-A8DC5FCEA6B7}" type="datetimeFigureOut">
              <a:rPr lang="es-MX" smtClean="0">
                <a:solidFill>
                  <a:prstClr val="black">
                    <a:tint val="75000"/>
                  </a:prstClr>
                </a:solidFill>
              </a:rPr>
              <a:pPr/>
              <a:t>02/02/2018</a:t>
            </a:fld>
            <a:endParaRPr lang="es-MX" dirty="0">
              <a:solidFill>
                <a:prstClr val="black">
                  <a:tint val="75000"/>
                </a:prstClr>
              </a:solidFill>
            </a:endParaRPr>
          </a:p>
        </p:txBody>
      </p:sp>
      <p:sp>
        <p:nvSpPr>
          <p:cNvPr id="6" name="5 Marcador de pie de página"/>
          <p:cNvSpPr>
            <a:spLocks noGrp="1"/>
          </p:cNvSpPr>
          <p:nvPr>
            <p:ph type="ftr" sz="quarter" idx="11"/>
          </p:nvPr>
        </p:nvSpPr>
        <p:spPr/>
        <p:txBody>
          <a:bodyPr/>
          <a:lstStyle/>
          <a:p>
            <a:endParaRPr lang="es-MX" dirty="0">
              <a:solidFill>
                <a:prstClr val="black">
                  <a:tint val="75000"/>
                </a:prstClr>
              </a:solidFill>
            </a:endParaRPr>
          </a:p>
        </p:txBody>
      </p:sp>
      <p:sp>
        <p:nvSpPr>
          <p:cNvPr id="7" name="6 Marcador de número de diapositiva"/>
          <p:cNvSpPr>
            <a:spLocks noGrp="1"/>
          </p:cNvSpPr>
          <p:nvPr>
            <p:ph type="sldNum" sz="quarter" idx="12"/>
          </p:nvPr>
        </p:nvSpPr>
        <p:spPr/>
        <p:txBody>
          <a:bodyPr/>
          <a:lstStyle/>
          <a:p>
            <a:fld id="{12759063-C986-4892-852F-BDEA0CD64B0B}" type="slidenum">
              <a:rPr lang="es-MX" smtClean="0">
                <a:solidFill>
                  <a:prstClr val="black">
                    <a:tint val="75000"/>
                  </a:prstClr>
                </a:solidFill>
              </a:rPr>
              <a:pPr/>
              <a:t>‹Nº›</a:t>
            </a:fld>
            <a:endParaRPr lang="es-MX" dirty="0">
              <a:solidFill>
                <a:prstClr val="black">
                  <a:tint val="75000"/>
                </a:prstClr>
              </a:solidFill>
            </a:endParaRPr>
          </a:p>
        </p:txBody>
      </p:sp>
    </p:spTree>
    <p:extLst>
      <p:ext uri="{BB962C8B-B14F-4D97-AF65-F5344CB8AC3E}">
        <p14:creationId xmlns:p14="http://schemas.microsoft.com/office/powerpoint/2010/main" val="155876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C8541C12-9716-4B9C-93BE-A8DC5FCEA6B7}" type="datetimeFigureOut">
              <a:rPr lang="es-MX" smtClean="0"/>
              <a:t>02/02/2018</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12759063-C986-4892-852F-BDEA0CD64B0B}" type="slidenum">
              <a:rPr lang="es-MX" smtClean="0"/>
              <a:t>‹Nº›</a:t>
            </a:fld>
            <a:endParaRPr lang="es-MX" dirty="0"/>
          </a:p>
        </p:txBody>
      </p:sp>
    </p:spTree>
    <p:extLst>
      <p:ext uri="{BB962C8B-B14F-4D97-AF65-F5344CB8AC3E}">
        <p14:creationId xmlns:p14="http://schemas.microsoft.com/office/powerpoint/2010/main" val="11318752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389717" y="4800600"/>
            <a:ext cx="73152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C8541C12-9716-4B9C-93BE-A8DC5FCEA6B7}" type="datetimeFigureOut">
              <a:rPr lang="es-MX" smtClean="0">
                <a:solidFill>
                  <a:prstClr val="black">
                    <a:tint val="75000"/>
                  </a:prstClr>
                </a:solidFill>
              </a:rPr>
              <a:pPr/>
              <a:t>02/02/2018</a:t>
            </a:fld>
            <a:endParaRPr lang="es-MX" dirty="0">
              <a:solidFill>
                <a:prstClr val="black">
                  <a:tint val="75000"/>
                </a:prstClr>
              </a:solidFill>
            </a:endParaRPr>
          </a:p>
        </p:txBody>
      </p:sp>
      <p:sp>
        <p:nvSpPr>
          <p:cNvPr id="6" name="5 Marcador de pie de página"/>
          <p:cNvSpPr>
            <a:spLocks noGrp="1"/>
          </p:cNvSpPr>
          <p:nvPr>
            <p:ph type="ftr" sz="quarter" idx="11"/>
          </p:nvPr>
        </p:nvSpPr>
        <p:spPr/>
        <p:txBody>
          <a:bodyPr/>
          <a:lstStyle/>
          <a:p>
            <a:endParaRPr lang="es-MX" dirty="0">
              <a:solidFill>
                <a:prstClr val="black">
                  <a:tint val="75000"/>
                </a:prstClr>
              </a:solidFill>
            </a:endParaRPr>
          </a:p>
        </p:txBody>
      </p:sp>
      <p:sp>
        <p:nvSpPr>
          <p:cNvPr id="7" name="6 Marcador de número de diapositiva"/>
          <p:cNvSpPr>
            <a:spLocks noGrp="1"/>
          </p:cNvSpPr>
          <p:nvPr>
            <p:ph type="sldNum" sz="quarter" idx="12"/>
          </p:nvPr>
        </p:nvSpPr>
        <p:spPr/>
        <p:txBody>
          <a:bodyPr/>
          <a:lstStyle/>
          <a:p>
            <a:fld id="{12759063-C986-4892-852F-BDEA0CD64B0B}" type="slidenum">
              <a:rPr lang="es-MX" smtClean="0">
                <a:solidFill>
                  <a:prstClr val="black">
                    <a:tint val="75000"/>
                  </a:prstClr>
                </a:solidFill>
              </a:rPr>
              <a:pPr/>
              <a:t>‹Nº›</a:t>
            </a:fld>
            <a:endParaRPr lang="es-MX" dirty="0">
              <a:solidFill>
                <a:prstClr val="black">
                  <a:tint val="75000"/>
                </a:prstClr>
              </a:solidFill>
            </a:endParaRPr>
          </a:p>
        </p:txBody>
      </p:sp>
    </p:spTree>
    <p:extLst>
      <p:ext uri="{BB962C8B-B14F-4D97-AF65-F5344CB8AC3E}">
        <p14:creationId xmlns:p14="http://schemas.microsoft.com/office/powerpoint/2010/main" val="16146215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C8541C12-9716-4B9C-93BE-A8DC5FCEA6B7}" type="datetimeFigureOut">
              <a:rPr lang="es-MX" smtClean="0">
                <a:solidFill>
                  <a:prstClr val="black">
                    <a:tint val="75000"/>
                  </a:prstClr>
                </a:solidFill>
              </a:rPr>
              <a:pPr/>
              <a:t>02/02/2018</a:t>
            </a:fld>
            <a:endParaRPr lang="es-MX" dirty="0">
              <a:solidFill>
                <a:prstClr val="black">
                  <a:tint val="75000"/>
                </a:prstClr>
              </a:solidFill>
            </a:endParaRPr>
          </a:p>
        </p:txBody>
      </p:sp>
      <p:sp>
        <p:nvSpPr>
          <p:cNvPr id="5" name="4 Marcador de pie de página"/>
          <p:cNvSpPr>
            <a:spLocks noGrp="1"/>
          </p:cNvSpPr>
          <p:nvPr>
            <p:ph type="ftr" sz="quarter" idx="11"/>
          </p:nvPr>
        </p:nvSpPr>
        <p:spPr/>
        <p:txBody>
          <a:bodyPr/>
          <a:lstStyle/>
          <a:p>
            <a:endParaRPr lang="es-MX" dirty="0">
              <a:solidFill>
                <a:prstClr val="black">
                  <a:tint val="75000"/>
                </a:prstClr>
              </a:solidFill>
            </a:endParaRPr>
          </a:p>
        </p:txBody>
      </p:sp>
      <p:sp>
        <p:nvSpPr>
          <p:cNvPr id="6" name="5 Marcador de número de diapositiva"/>
          <p:cNvSpPr>
            <a:spLocks noGrp="1"/>
          </p:cNvSpPr>
          <p:nvPr>
            <p:ph type="sldNum" sz="quarter" idx="12"/>
          </p:nvPr>
        </p:nvSpPr>
        <p:spPr/>
        <p:txBody>
          <a:bodyPr/>
          <a:lstStyle/>
          <a:p>
            <a:fld id="{12759063-C986-4892-852F-BDEA0CD64B0B}" type="slidenum">
              <a:rPr lang="es-MX" smtClean="0">
                <a:solidFill>
                  <a:prstClr val="black">
                    <a:tint val="75000"/>
                  </a:prstClr>
                </a:solidFill>
              </a:rPr>
              <a:pPr/>
              <a:t>‹Nº›</a:t>
            </a:fld>
            <a:endParaRPr lang="es-MX" dirty="0">
              <a:solidFill>
                <a:prstClr val="black">
                  <a:tint val="75000"/>
                </a:prstClr>
              </a:solidFill>
            </a:endParaRPr>
          </a:p>
        </p:txBody>
      </p:sp>
    </p:spTree>
    <p:extLst>
      <p:ext uri="{BB962C8B-B14F-4D97-AF65-F5344CB8AC3E}">
        <p14:creationId xmlns:p14="http://schemas.microsoft.com/office/powerpoint/2010/main" val="22992006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11785600" y="274675"/>
            <a:ext cx="36576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812800" y="274675"/>
            <a:ext cx="107696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C8541C12-9716-4B9C-93BE-A8DC5FCEA6B7}" type="datetimeFigureOut">
              <a:rPr lang="es-MX" smtClean="0">
                <a:solidFill>
                  <a:prstClr val="black">
                    <a:tint val="75000"/>
                  </a:prstClr>
                </a:solidFill>
              </a:rPr>
              <a:pPr/>
              <a:t>02/02/2018</a:t>
            </a:fld>
            <a:endParaRPr lang="es-MX" dirty="0">
              <a:solidFill>
                <a:prstClr val="black">
                  <a:tint val="75000"/>
                </a:prstClr>
              </a:solidFill>
            </a:endParaRPr>
          </a:p>
        </p:txBody>
      </p:sp>
      <p:sp>
        <p:nvSpPr>
          <p:cNvPr id="5" name="4 Marcador de pie de página"/>
          <p:cNvSpPr>
            <a:spLocks noGrp="1"/>
          </p:cNvSpPr>
          <p:nvPr>
            <p:ph type="ftr" sz="quarter" idx="11"/>
          </p:nvPr>
        </p:nvSpPr>
        <p:spPr/>
        <p:txBody>
          <a:bodyPr/>
          <a:lstStyle/>
          <a:p>
            <a:endParaRPr lang="es-MX" dirty="0">
              <a:solidFill>
                <a:prstClr val="black">
                  <a:tint val="75000"/>
                </a:prstClr>
              </a:solidFill>
            </a:endParaRPr>
          </a:p>
        </p:txBody>
      </p:sp>
      <p:sp>
        <p:nvSpPr>
          <p:cNvPr id="6" name="5 Marcador de número de diapositiva"/>
          <p:cNvSpPr>
            <a:spLocks noGrp="1"/>
          </p:cNvSpPr>
          <p:nvPr>
            <p:ph type="sldNum" sz="quarter" idx="12"/>
          </p:nvPr>
        </p:nvSpPr>
        <p:spPr/>
        <p:txBody>
          <a:bodyPr/>
          <a:lstStyle/>
          <a:p>
            <a:fld id="{12759063-C986-4892-852F-BDEA0CD64B0B}" type="slidenum">
              <a:rPr lang="es-MX" smtClean="0">
                <a:solidFill>
                  <a:prstClr val="black">
                    <a:tint val="75000"/>
                  </a:prstClr>
                </a:solidFill>
              </a:rPr>
              <a:pPr/>
              <a:t>‹Nº›</a:t>
            </a:fld>
            <a:endParaRPr lang="es-MX" dirty="0">
              <a:solidFill>
                <a:prstClr val="black">
                  <a:tint val="75000"/>
                </a:prstClr>
              </a:solidFill>
            </a:endParaRPr>
          </a:p>
        </p:txBody>
      </p:sp>
    </p:spTree>
    <p:extLst>
      <p:ext uri="{BB962C8B-B14F-4D97-AF65-F5344CB8AC3E}">
        <p14:creationId xmlns:p14="http://schemas.microsoft.com/office/powerpoint/2010/main" val="1692235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963084" y="4406939"/>
            <a:ext cx="103632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C8541C12-9716-4B9C-93BE-A8DC5FCEA6B7}" type="datetimeFigureOut">
              <a:rPr lang="es-MX" smtClean="0"/>
              <a:t>02/02/2018</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12759063-C986-4892-852F-BDEA0CD64B0B}" type="slidenum">
              <a:rPr lang="es-MX" smtClean="0"/>
              <a:t>‹Nº›</a:t>
            </a:fld>
            <a:endParaRPr lang="es-MX" dirty="0"/>
          </a:p>
        </p:txBody>
      </p:sp>
    </p:spTree>
    <p:extLst>
      <p:ext uri="{BB962C8B-B14F-4D97-AF65-F5344CB8AC3E}">
        <p14:creationId xmlns:p14="http://schemas.microsoft.com/office/powerpoint/2010/main" val="385701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C8541C12-9716-4B9C-93BE-A8DC5FCEA6B7}" type="datetimeFigureOut">
              <a:rPr lang="es-MX" smtClean="0"/>
              <a:t>02/02/2018</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12759063-C986-4892-852F-BDEA0CD64B0B}" type="slidenum">
              <a:rPr lang="es-MX" smtClean="0"/>
              <a:t>‹Nº›</a:t>
            </a:fld>
            <a:endParaRPr lang="es-MX" dirty="0"/>
          </a:p>
        </p:txBody>
      </p:sp>
    </p:spTree>
    <p:extLst>
      <p:ext uri="{BB962C8B-B14F-4D97-AF65-F5344CB8AC3E}">
        <p14:creationId xmlns:p14="http://schemas.microsoft.com/office/powerpoint/2010/main" val="2271179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4638"/>
            <a:ext cx="10972800" cy="1143000"/>
          </a:xfrm>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6193393"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619339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C8541C12-9716-4B9C-93BE-A8DC5FCEA6B7}" type="datetimeFigureOut">
              <a:rPr lang="es-MX" smtClean="0"/>
              <a:t>02/02/2018</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12759063-C986-4892-852F-BDEA0CD64B0B}" type="slidenum">
              <a:rPr lang="es-MX" smtClean="0"/>
              <a:t>‹Nº›</a:t>
            </a:fld>
            <a:endParaRPr lang="es-MX" dirty="0"/>
          </a:p>
        </p:txBody>
      </p:sp>
    </p:spTree>
    <p:extLst>
      <p:ext uri="{BB962C8B-B14F-4D97-AF65-F5344CB8AC3E}">
        <p14:creationId xmlns:p14="http://schemas.microsoft.com/office/powerpoint/2010/main" val="3810769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C8541C12-9716-4B9C-93BE-A8DC5FCEA6B7}" type="datetimeFigureOut">
              <a:rPr lang="es-MX" smtClean="0"/>
              <a:t>02/02/2018</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12759063-C986-4892-852F-BDEA0CD64B0B}" type="slidenum">
              <a:rPr lang="es-MX" smtClean="0"/>
              <a:t>‹Nº›</a:t>
            </a:fld>
            <a:endParaRPr lang="es-MX" dirty="0"/>
          </a:p>
        </p:txBody>
      </p:sp>
    </p:spTree>
    <p:extLst>
      <p:ext uri="{BB962C8B-B14F-4D97-AF65-F5344CB8AC3E}">
        <p14:creationId xmlns:p14="http://schemas.microsoft.com/office/powerpoint/2010/main" val="1565419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C8541C12-9716-4B9C-93BE-A8DC5FCEA6B7}" type="datetimeFigureOut">
              <a:rPr lang="es-MX" smtClean="0"/>
              <a:t>02/02/2018</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12759063-C986-4892-852F-BDEA0CD64B0B}" type="slidenum">
              <a:rPr lang="es-MX" smtClean="0"/>
              <a:t>‹Nº›</a:t>
            </a:fld>
            <a:endParaRPr lang="es-MX" dirty="0"/>
          </a:p>
        </p:txBody>
      </p:sp>
    </p:spTree>
    <p:extLst>
      <p:ext uri="{BB962C8B-B14F-4D97-AF65-F5344CB8AC3E}">
        <p14:creationId xmlns:p14="http://schemas.microsoft.com/office/powerpoint/2010/main" val="149115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3" y="273050"/>
            <a:ext cx="4011084"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4766733" y="273088"/>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C8541C12-9716-4B9C-93BE-A8DC5FCEA6B7}" type="datetimeFigureOut">
              <a:rPr lang="es-MX" smtClean="0"/>
              <a:t>02/02/2018</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12759063-C986-4892-852F-BDEA0CD64B0B}" type="slidenum">
              <a:rPr lang="es-MX" smtClean="0"/>
              <a:t>‹Nº›</a:t>
            </a:fld>
            <a:endParaRPr lang="es-MX" dirty="0"/>
          </a:p>
        </p:txBody>
      </p:sp>
    </p:spTree>
    <p:extLst>
      <p:ext uri="{BB962C8B-B14F-4D97-AF65-F5344CB8AC3E}">
        <p14:creationId xmlns:p14="http://schemas.microsoft.com/office/powerpoint/2010/main" val="4076988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389717" y="4800600"/>
            <a:ext cx="73152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C8541C12-9716-4B9C-93BE-A8DC5FCEA6B7}" type="datetimeFigureOut">
              <a:rPr lang="es-MX" smtClean="0"/>
              <a:t>02/02/2018</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12759063-C986-4892-852F-BDEA0CD64B0B}" type="slidenum">
              <a:rPr lang="es-MX" smtClean="0"/>
              <a:t>‹Nº›</a:t>
            </a:fld>
            <a:endParaRPr lang="es-MX" dirty="0"/>
          </a:p>
        </p:txBody>
      </p:sp>
    </p:spTree>
    <p:extLst>
      <p:ext uri="{BB962C8B-B14F-4D97-AF65-F5344CB8AC3E}">
        <p14:creationId xmlns:p14="http://schemas.microsoft.com/office/powerpoint/2010/main" val="439183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609600" y="635638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541C12-9716-4B9C-93BE-A8DC5FCEA6B7}" type="datetimeFigureOut">
              <a:rPr lang="es-MX" smtClean="0"/>
              <a:t>02/02/2018</a:t>
            </a:fld>
            <a:endParaRPr lang="es-MX" dirty="0"/>
          </a:p>
        </p:txBody>
      </p:sp>
      <p:sp>
        <p:nvSpPr>
          <p:cNvPr id="5" name="4 Marcador de pie de página"/>
          <p:cNvSpPr>
            <a:spLocks noGrp="1"/>
          </p:cNvSpPr>
          <p:nvPr>
            <p:ph type="ftr" sz="quarter" idx="3"/>
          </p:nvPr>
        </p:nvSpPr>
        <p:spPr>
          <a:xfrm>
            <a:off x="4165600" y="6356389"/>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8737600" y="6356389"/>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759063-C986-4892-852F-BDEA0CD64B0B}" type="slidenum">
              <a:rPr lang="es-MX" smtClean="0"/>
              <a:t>‹Nº›</a:t>
            </a:fld>
            <a:endParaRPr lang="es-MX" dirty="0"/>
          </a:p>
        </p:txBody>
      </p:sp>
    </p:spTree>
    <p:extLst>
      <p:ext uri="{BB962C8B-B14F-4D97-AF65-F5344CB8AC3E}">
        <p14:creationId xmlns:p14="http://schemas.microsoft.com/office/powerpoint/2010/main" val="23866224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609600" y="635638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541C12-9716-4B9C-93BE-A8DC5FCEA6B7}" type="datetimeFigureOut">
              <a:rPr lang="es-MX" smtClean="0">
                <a:solidFill>
                  <a:prstClr val="black">
                    <a:tint val="75000"/>
                  </a:prstClr>
                </a:solidFill>
              </a:rPr>
              <a:pPr/>
              <a:t>02/02/2018</a:t>
            </a:fld>
            <a:endParaRPr lang="es-MX" dirty="0">
              <a:solidFill>
                <a:prstClr val="black">
                  <a:tint val="75000"/>
                </a:prstClr>
              </a:solidFill>
            </a:endParaRPr>
          </a:p>
        </p:txBody>
      </p:sp>
      <p:sp>
        <p:nvSpPr>
          <p:cNvPr id="5" name="4 Marcador de pie de página"/>
          <p:cNvSpPr>
            <a:spLocks noGrp="1"/>
          </p:cNvSpPr>
          <p:nvPr>
            <p:ph type="ftr" sz="quarter" idx="3"/>
          </p:nvPr>
        </p:nvSpPr>
        <p:spPr>
          <a:xfrm>
            <a:off x="4165600" y="6356389"/>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solidFill>
                <a:prstClr val="black">
                  <a:tint val="75000"/>
                </a:prstClr>
              </a:solidFill>
            </a:endParaRPr>
          </a:p>
        </p:txBody>
      </p:sp>
      <p:sp>
        <p:nvSpPr>
          <p:cNvPr id="6" name="5 Marcador de número de diapositiva"/>
          <p:cNvSpPr>
            <a:spLocks noGrp="1"/>
          </p:cNvSpPr>
          <p:nvPr>
            <p:ph type="sldNum" sz="quarter" idx="4"/>
          </p:nvPr>
        </p:nvSpPr>
        <p:spPr>
          <a:xfrm>
            <a:off x="8737600" y="6356389"/>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759063-C986-4892-852F-BDEA0CD64B0B}" type="slidenum">
              <a:rPr lang="es-MX" smtClean="0">
                <a:solidFill>
                  <a:prstClr val="black">
                    <a:tint val="75000"/>
                  </a:prstClr>
                </a:solidFill>
              </a:rPr>
              <a:pPr/>
              <a:t>‹Nº›</a:t>
            </a:fld>
            <a:endParaRPr lang="es-MX" dirty="0">
              <a:solidFill>
                <a:prstClr val="black">
                  <a:tint val="75000"/>
                </a:prstClr>
              </a:solidFill>
            </a:endParaRPr>
          </a:p>
        </p:txBody>
      </p:sp>
    </p:spTree>
    <p:extLst>
      <p:ext uri="{BB962C8B-B14F-4D97-AF65-F5344CB8AC3E}">
        <p14:creationId xmlns:p14="http://schemas.microsoft.com/office/powerpoint/2010/main" val="1419437896"/>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mailto:miguel.arteaga@anahuac.mx" TargetMode="External"/><Relationship Id="rId2" Type="http://schemas.openxmlformats.org/officeDocument/2006/relationships/image" Target="../media/image2.emf"/><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8.xml"/><Relationship Id="rId4" Type="http://schemas.openxmlformats.org/officeDocument/2006/relationships/image" Target="../media/image4.jpeg"/></Relationships>
</file>

<file path=ppt/slides/_rels/slide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8.xml"/><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emf"/><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emf"/><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emf"/><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emf"/><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3844637" y="36"/>
            <a:ext cx="8347363" cy="1255113"/>
          </a:xfrm>
          <a:prstGeom prst="rect">
            <a:avLst/>
          </a:prstGeom>
        </p:spPr>
      </p:pic>
      <p:sp>
        <p:nvSpPr>
          <p:cNvPr id="7" name="CuadroTexto 6"/>
          <p:cNvSpPr txBox="1"/>
          <p:nvPr/>
        </p:nvSpPr>
        <p:spPr>
          <a:xfrm>
            <a:off x="938463" y="1555845"/>
            <a:ext cx="10266349" cy="2862322"/>
          </a:xfrm>
          <a:prstGeom prst="rect">
            <a:avLst/>
          </a:prstGeom>
          <a:noFill/>
        </p:spPr>
        <p:txBody>
          <a:bodyPr wrap="square" rtlCol="0">
            <a:spAutoFit/>
          </a:bodyPr>
          <a:lstStyle/>
          <a:p>
            <a:pPr algn="ctr"/>
            <a:endParaRPr lang="es-MX" sz="3600" b="1" dirty="0"/>
          </a:p>
          <a:p>
            <a:pPr algn="ctr"/>
            <a:r>
              <a:rPr lang="es-MX" sz="4000" b="1" dirty="0">
                <a:solidFill>
                  <a:schemeClr val="accent1">
                    <a:lumMod val="50000"/>
                  </a:schemeClr>
                </a:solidFill>
              </a:rPr>
              <a:t>Asignatura:</a:t>
            </a:r>
          </a:p>
          <a:p>
            <a:pPr algn="ctr"/>
            <a:r>
              <a:rPr lang="es-MX" sz="4000" b="1" dirty="0">
                <a:solidFill>
                  <a:schemeClr val="accent1">
                    <a:lumMod val="50000"/>
                  </a:schemeClr>
                </a:solidFill>
              </a:rPr>
              <a:t>Experiencias  Profesionales en Derecho</a:t>
            </a:r>
          </a:p>
          <a:p>
            <a:pPr algn="ctr"/>
            <a:r>
              <a:rPr lang="es-MX" sz="2800" b="1" dirty="0">
                <a:solidFill>
                  <a:schemeClr val="accent1">
                    <a:lumMod val="50000"/>
                  </a:schemeClr>
                </a:solidFill>
              </a:rPr>
              <a:t>Clave: INT 4351</a:t>
            </a:r>
          </a:p>
          <a:p>
            <a:pPr algn="ctr"/>
            <a:r>
              <a:rPr lang="es-MX" sz="3600" dirty="0"/>
              <a:t> </a:t>
            </a:r>
          </a:p>
        </p:txBody>
      </p:sp>
      <p:sp>
        <p:nvSpPr>
          <p:cNvPr id="8" name="7 Rectángulo"/>
          <p:cNvSpPr/>
          <p:nvPr/>
        </p:nvSpPr>
        <p:spPr>
          <a:xfrm>
            <a:off x="26" y="0"/>
            <a:ext cx="12191974" cy="1234356"/>
          </a:xfrm>
          <a:prstGeom prst="rect">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smtClean="0"/>
              <a:t>REGLAMENTO</a:t>
            </a:r>
            <a:endParaRPr lang="es-ES" sz="4000" dirty="0"/>
          </a:p>
        </p:txBody>
      </p:sp>
      <p:pic>
        <p:nvPicPr>
          <p:cNvPr id="11" name="Imagen 5"/>
          <p:cNvPicPr>
            <a:picLocks noChangeAspect="1"/>
          </p:cNvPicPr>
          <p:nvPr/>
        </p:nvPicPr>
        <p:blipFill>
          <a:blip r:embed="rId3">
            <a:duotone>
              <a:prstClr val="black"/>
              <a:schemeClr val="accent1">
                <a:tint val="45000"/>
                <a:satMod val="400000"/>
              </a:schemeClr>
            </a:duotone>
          </a:blip>
          <a:stretch>
            <a:fillRect/>
          </a:stretch>
        </p:blipFill>
        <p:spPr>
          <a:xfrm flipV="1">
            <a:off x="26" y="1272456"/>
            <a:ext cx="12191999" cy="74003"/>
          </a:xfrm>
          <a:prstGeom prst="rect">
            <a:avLst/>
          </a:prstGeom>
        </p:spPr>
      </p:pic>
      <p:pic>
        <p:nvPicPr>
          <p:cNvPr id="9" name="Picture 2" descr="C:\Users\miguel.arteaga\Documents\Nuevos logos Anáhuac\Logo Anáhuac México vert..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33042" y="4223084"/>
            <a:ext cx="1528706" cy="1761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68729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26" y="0"/>
            <a:ext cx="12191974" cy="1234356"/>
          </a:xfrm>
          <a:prstGeom prst="rect">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2" name="CuadroTexto 6"/>
          <p:cNvSpPr txBox="1"/>
          <p:nvPr/>
        </p:nvSpPr>
        <p:spPr>
          <a:xfrm>
            <a:off x="245660" y="-36768"/>
            <a:ext cx="11860619" cy="1323439"/>
          </a:xfrm>
          <a:prstGeom prst="rect">
            <a:avLst/>
          </a:prstGeom>
          <a:noFill/>
        </p:spPr>
        <p:txBody>
          <a:bodyPr wrap="square" rtlCol="0">
            <a:spAutoFit/>
          </a:bodyPr>
          <a:lstStyle/>
          <a:p>
            <a:pPr algn="ctr"/>
            <a:r>
              <a:rPr lang="es-MX" sz="4000" dirty="0" smtClean="0">
                <a:solidFill>
                  <a:schemeClr val="bg1"/>
                </a:solidFill>
              </a:rPr>
              <a:t>CAPÍTULO </a:t>
            </a:r>
            <a:r>
              <a:rPr lang="es-MX" sz="4000" dirty="0">
                <a:solidFill>
                  <a:schemeClr val="bg1"/>
                </a:solidFill>
              </a:rPr>
              <a:t>I</a:t>
            </a:r>
            <a:r>
              <a:rPr lang="es-MX" sz="4000" dirty="0" smtClean="0">
                <a:solidFill>
                  <a:schemeClr val="bg1"/>
                </a:solidFill>
              </a:rPr>
              <a:t>I</a:t>
            </a:r>
            <a:endParaRPr lang="es-MX" sz="4000" dirty="0">
              <a:solidFill>
                <a:schemeClr val="bg1"/>
              </a:solidFill>
            </a:endParaRPr>
          </a:p>
          <a:p>
            <a:pPr algn="ctr"/>
            <a:r>
              <a:rPr lang="es-MX" sz="4000" dirty="0" smtClean="0">
                <a:solidFill>
                  <a:schemeClr val="bg1"/>
                </a:solidFill>
              </a:rPr>
              <a:t>Operación de las prácticas profesionales</a:t>
            </a:r>
          </a:p>
        </p:txBody>
      </p:sp>
      <p:pic>
        <p:nvPicPr>
          <p:cNvPr id="7" name="Imagen 5"/>
          <p:cNvPicPr>
            <a:picLocks noChangeAspect="1"/>
          </p:cNvPicPr>
          <p:nvPr/>
        </p:nvPicPr>
        <p:blipFill>
          <a:blip r:embed="rId2">
            <a:duotone>
              <a:prstClr val="black"/>
              <a:schemeClr val="accent1">
                <a:tint val="45000"/>
                <a:satMod val="400000"/>
              </a:schemeClr>
            </a:duotone>
          </a:blip>
          <a:stretch>
            <a:fillRect/>
          </a:stretch>
        </p:blipFill>
        <p:spPr>
          <a:xfrm flipV="1">
            <a:off x="26" y="1272456"/>
            <a:ext cx="12191999" cy="74003"/>
          </a:xfrm>
          <a:prstGeom prst="rect">
            <a:avLst/>
          </a:prstGeom>
        </p:spPr>
      </p:pic>
      <p:sp>
        <p:nvSpPr>
          <p:cNvPr id="2" name="1 Rectángulo"/>
          <p:cNvSpPr/>
          <p:nvPr/>
        </p:nvSpPr>
        <p:spPr>
          <a:xfrm>
            <a:off x="982639" y="1346459"/>
            <a:ext cx="10481480" cy="7509748"/>
          </a:xfrm>
          <a:prstGeom prst="rect">
            <a:avLst/>
          </a:prstGeom>
        </p:spPr>
        <p:txBody>
          <a:bodyPr wrap="square">
            <a:spAutoFit/>
          </a:bodyPr>
          <a:lstStyle/>
          <a:p>
            <a:pPr algn="just"/>
            <a:endParaRPr lang="es-MX" sz="3200" dirty="0"/>
          </a:p>
          <a:p>
            <a:pPr marL="1485900" lvl="2" indent="-571500" algn="just">
              <a:buFont typeface="Arial" panose="020B0604020202020204" pitchFamily="34" charset="0"/>
              <a:buChar char="•"/>
            </a:pPr>
            <a:r>
              <a:rPr lang="es-MX" sz="3600" b="1" dirty="0" smtClean="0"/>
              <a:t>Pre-registro (art. 12)</a:t>
            </a:r>
          </a:p>
          <a:p>
            <a:pPr algn="ctr"/>
            <a:endParaRPr lang="es-MX" sz="3600" dirty="0" smtClean="0"/>
          </a:p>
          <a:p>
            <a:pPr algn="just"/>
            <a:r>
              <a:rPr lang="es-MX" sz="3200" dirty="0" smtClean="0"/>
              <a:t>Consecuente a la jornada de inducción (abril  y  octubre), el alumno deberá manifestar por escrito ante la Coordinación de Prácticas Profesionales, su intención de cursar la materia en el semestre inmediato posterior</a:t>
            </a:r>
          </a:p>
          <a:p>
            <a:pPr algn="just"/>
            <a:endParaRPr lang="es-MX" sz="3200" dirty="0"/>
          </a:p>
          <a:p>
            <a:pPr algn="just"/>
            <a:r>
              <a:rPr lang="es-MX" sz="3200" dirty="0" smtClean="0"/>
              <a:t>Ante ello, la Coordinación </a:t>
            </a:r>
            <a:r>
              <a:rPr lang="es-MX" sz="3200" dirty="0"/>
              <a:t>de Prácticas Profesionales </a:t>
            </a:r>
            <a:r>
              <a:rPr lang="es-MX" sz="3200" dirty="0" smtClean="0"/>
              <a:t>le expedirá una </a:t>
            </a:r>
            <a:r>
              <a:rPr lang="es-MX" sz="3200" b="1" dirty="0" smtClean="0"/>
              <a:t>carta de presentación para entrevista</a:t>
            </a:r>
            <a:r>
              <a:rPr lang="es-MX" sz="3200" dirty="0" smtClean="0"/>
              <a:t>:</a:t>
            </a:r>
            <a:endParaRPr lang="es-MX" sz="3600" dirty="0"/>
          </a:p>
          <a:p>
            <a:pPr marL="571500" indent="-571500" algn="just">
              <a:buFont typeface="Arial" panose="020B0604020202020204" pitchFamily="34" charset="0"/>
              <a:buChar char="•"/>
            </a:pPr>
            <a:endParaRPr lang="es-MX" sz="3600" b="1" dirty="0" smtClean="0"/>
          </a:p>
          <a:p>
            <a:pPr algn="just"/>
            <a:endParaRPr lang="es-MX" sz="3600" dirty="0"/>
          </a:p>
          <a:p>
            <a:endParaRPr lang="es-MX" dirty="0"/>
          </a:p>
          <a:p>
            <a:pPr algn="just"/>
            <a:endParaRPr lang="es-MX" sz="3200" dirty="0"/>
          </a:p>
          <a:p>
            <a:pPr algn="just"/>
            <a:endParaRPr lang="es-MX" sz="3200" dirty="0"/>
          </a:p>
        </p:txBody>
      </p:sp>
      <p:sp>
        <p:nvSpPr>
          <p:cNvPr id="3" name="2 Rectángulo"/>
          <p:cNvSpPr/>
          <p:nvPr/>
        </p:nvSpPr>
        <p:spPr>
          <a:xfrm>
            <a:off x="1369067" y="2011108"/>
            <a:ext cx="9835745" cy="646331"/>
          </a:xfrm>
          <a:prstGeom prst="rect">
            <a:avLst/>
          </a:prstGeom>
        </p:spPr>
        <p:txBody>
          <a:bodyPr wrap="square">
            <a:spAutoFit/>
          </a:bodyPr>
          <a:lstStyle/>
          <a:p>
            <a:pPr lvl="0"/>
            <a:endParaRPr lang="es-MX" dirty="0"/>
          </a:p>
          <a:p>
            <a:pPr lvl="0"/>
            <a:endParaRPr lang="es-MX" dirty="0"/>
          </a:p>
        </p:txBody>
      </p:sp>
      <p:pic>
        <p:nvPicPr>
          <p:cNvPr id="10" name="Picture 2" descr="C:\Users\miguel.arteaga\Documents\Nuevos logos Anáhuac\Logo Anáhuac México ver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438" y="59800"/>
            <a:ext cx="967383" cy="1114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8161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26" y="0"/>
            <a:ext cx="12191974" cy="1234356"/>
          </a:xfrm>
          <a:prstGeom prst="rect">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CuadroTexto 6"/>
          <p:cNvSpPr txBox="1"/>
          <p:nvPr/>
        </p:nvSpPr>
        <p:spPr>
          <a:xfrm>
            <a:off x="-85720" y="-36768"/>
            <a:ext cx="12191999" cy="1077218"/>
          </a:xfrm>
          <a:prstGeom prst="rect">
            <a:avLst/>
          </a:prstGeom>
          <a:noFill/>
        </p:spPr>
        <p:txBody>
          <a:bodyPr wrap="square" rtlCol="0">
            <a:spAutoFit/>
          </a:bodyPr>
          <a:lstStyle/>
          <a:p>
            <a:pPr algn="ctr"/>
            <a:endParaRPr lang="es-MX" sz="3200" b="1" dirty="0" smtClean="0">
              <a:solidFill>
                <a:schemeClr val="bg1"/>
              </a:solidFill>
            </a:endParaRPr>
          </a:p>
          <a:p>
            <a:pPr algn="ctr"/>
            <a:r>
              <a:rPr lang="es-MX" sz="3200" b="1" dirty="0" smtClean="0">
                <a:solidFill>
                  <a:schemeClr val="bg1"/>
                </a:solidFill>
              </a:rPr>
              <a:t>Carta de Presentación para la entrevista:</a:t>
            </a:r>
            <a:endParaRPr lang="es-MX" sz="3200" b="1" dirty="0">
              <a:solidFill>
                <a:schemeClr val="bg1"/>
              </a:solidFill>
            </a:endParaRPr>
          </a:p>
        </p:txBody>
      </p:sp>
      <p:pic>
        <p:nvPicPr>
          <p:cNvPr id="7" name="Imagen 5"/>
          <p:cNvPicPr>
            <a:picLocks noChangeAspect="1"/>
          </p:cNvPicPr>
          <p:nvPr/>
        </p:nvPicPr>
        <p:blipFill>
          <a:blip r:embed="rId2">
            <a:duotone>
              <a:prstClr val="black"/>
              <a:schemeClr val="accent1">
                <a:tint val="45000"/>
                <a:satMod val="400000"/>
              </a:schemeClr>
            </a:duotone>
          </a:blip>
          <a:stretch>
            <a:fillRect/>
          </a:stretch>
        </p:blipFill>
        <p:spPr>
          <a:xfrm flipV="1">
            <a:off x="26" y="1272456"/>
            <a:ext cx="12191999" cy="74003"/>
          </a:xfrm>
          <a:prstGeom prst="rect">
            <a:avLst/>
          </a:prstGeom>
        </p:spPr>
      </p:pic>
      <p:sp>
        <p:nvSpPr>
          <p:cNvPr id="2" name="1 Rectángulo"/>
          <p:cNvSpPr/>
          <p:nvPr/>
        </p:nvSpPr>
        <p:spPr>
          <a:xfrm>
            <a:off x="982639" y="1346459"/>
            <a:ext cx="10481480" cy="8340745"/>
          </a:xfrm>
          <a:prstGeom prst="rect">
            <a:avLst/>
          </a:prstGeom>
        </p:spPr>
        <p:txBody>
          <a:bodyPr wrap="square">
            <a:spAutoFit/>
          </a:bodyPr>
          <a:lstStyle/>
          <a:p>
            <a:r>
              <a:rPr lang="es-ES" dirty="0"/>
              <a:t> </a:t>
            </a:r>
            <a:endParaRPr lang="es-MX" dirty="0"/>
          </a:p>
          <a:p>
            <a:pPr lvl="0" algn="r"/>
            <a:r>
              <a:rPr lang="es-ES" sz="1400" dirty="0" smtClean="0"/>
              <a:t> Huixquilucan, México, a ___ de ___ de ___</a:t>
            </a:r>
            <a:endParaRPr lang="es-ES" sz="1400" dirty="0"/>
          </a:p>
          <a:p>
            <a:pPr lvl="0" algn="just"/>
            <a:endParaRPr lang="es-ES" sz="1400" dirty="0" smtClean="0"/>
          </a:p>
          <a:p>
            <a:pPr lvl="0" algn="just"/>
            <a:r>
              <a:rPr lang="es-ES" sz="1400" dirty="0" smtClean="0"/>
              <a:t>Nombre de la Entidad Receptora/a quien corresponda</a:t>
            </a:r>
          </a:p>
          <a:p>
            <a:pPr lvl="0" algn="just"/>
            <a:endParaRPr lang="es-ES" sz="1400" dirty="0"/>
          </a:p>
          <a:p>
            <a:pPr lvl="0" algn="just"/>
            <a:endParaRPr lang="es-ES" sz="1400" dirty="0" smtClean="0"/>
          </a:p>
          <a:p>
            <a:pPr lvl="0" algn="ctr"/>
            <a:r>
              <a:rPr lang="es-ES" sz="1400" dirty="0" smtClean="0"/>
              <a:t>La Facultad de Derecho de la Universidad Anáhuac, México, otorga la presente CARTA DE PRESENTACIÓN al alumno (a):</a:t>
            </a:r>
          </a:p>
          <a:p>
            <a:pPr lvl="0" algn="just"/>
            <a:endParaRPr lang="es-ES" sz="1400" dirty="0"/>
          </a:p>
          <a:p>
            <a:pPr lvl="0" algn="ctr"/>
            <a:r>
              <a:rPr lang="es-ES" sz="1400" dirty="0" smtClean="0"/>
              <a:t>___________________________________</a:t>
            </a:r>
          </a:p>
          <a:p>
            <a:pPr lvl="0" algn="ctr"/>
            <a:endParaRPr lang="es-ES" sz="1400" dirty="0" smtClean="0"/>
          </a:p>
          <a:p>
            <a:pPr lvl="0" algn="ctr"/>
            <a:r>
              <a:rPr lang="es-ES" sz="1400" dirty="0" smtClean="0"/>
              <a:t>ID: __________________________</a:t>
            </a:r>
          </a:p>
          <a:p>
            <a:pPr lvl="0" algn="ctr"/>
            <a:endParaRPr lang="es-ES" sz="1400" dirty="0"/>
          </a:p>
          <a:p>
            <a:pPr lvl="0" algn="just"/>
            <a:r>
              <a:rPr lang="es-ES" sz="1400" dirty="0" smtClean="0"/>
              <a:t>Quien es alumno (a) regular en esta institución, cursando el ______________ semestre y está en aptitud de realizar prácticas profesionales en esa sede, para acreditar la materia “Experiencias Profesionales en Derecho”. Las prácticas se realizarán durante 120 horas distribuidas en el semestre lectivo comprendido entre los meses _________________ y _______________ del presente año, en  términos del Reglamento correspondiente.</a:t>
            </a:r>
          </a:p>
          <a:p>
            <a:pPr lvl="0" algn="just"/>
            <a:endParaRPr lang="es-ES" sz="1400" dirty="0"/>
          </a:p>
          <a:p>
            <a:pPr lvl="0" algn="just"/>
            <a:r>
              <a:rPr lang="es-ES" sz="1400" dirty="0" smtClean="0"/>
              <a:t>Agradecemos se sirva aceptarlo y de esta forma colaborar en el proceso de formación y desarrollo de personas íntegras, de excelente preparación profesional.</a:t>
            </a:r>
          </a:p>
          <a:p>
            <a:pPr lvl="0" algn="just"/>
            <a:endParaRPr lang="es-ES" sz="1400" dirty="0" smtClean="0"/>
          </a:p>
          <a:p>
            <a:pPr lvl="0" algn="ctr"/>
            <a:r>
              <a:rPr lang="es-ES" sz="1400" dirty="0" smtClean="0"/>
              <a:t>A T E N T A M E N T E</a:t>
            </a:r>
          </a:p>
          <a:p>
            <a:pPr lvl="0" algn="ctr"/>
            <a:endParaRPr lang="es-ES" sz="1400" dirty="0"/>
          </a:p>
          <a:p>
            <a:pPr lvl="0" algn="ctr"/>
            <a:r>
              <a:rPr lang="es-ES" sz="1400" dirty="0" smtClean="0"/>
              <a:t>Coordinador de Prácticas Profesionales</a:t>
            </a:r>
            <a:endParaRPr lang="es-ES" sz="1400" dirty="0"/>
          </a:p>
          <a:p>
            <a:pPr lvl="0" algn="just"/>
            <a:endParaRPr lang="es-ES" sz="3200" dirty="0" smtClean="0"/>
          </a:p>
          <a:p>
            <a:pPr lvl="0" algn="just"/>
            <a:endParaRPr lang="es-ES" sz="3200" dirty="0"/>
          </a:p>
          <a:p>
            <a:pPr lvl="0" algn="just"/>
            <a:endParaRPr lang="es-ES" sz="3200" dirty="0" smtClean="0"/>
          </a:p>
          <a:p>
            <a:pPr lvl="0" algn="just"/>
            <a:r>
              <a:rPr lang="es-ES" sz="3200" dirty="0" smtClean="0"/>
              <a:t>.</a:t>
            </a:r>
            <a:endParaRPr lang="es-MX" dirty="0"/>
          </a:p>
          <a:p>
            <a:endParaRPr lang="es-MX" dirty="0"/>
          </a:p>
          <a:p>
            <a:pPr algn="just"/>
            <a:endParaRPr lang="es-MX" sz="3200" dirty="0"/>
          </a:p>
          <a:p>
            <a:pPr algn="just"/>
            <a:endParaRPr lang="es-MX" sz="3200" dirty="0"/>
          </a:p>
        </p:txBody>
      </p:sp>
      <p:sp>
        <p:nvSpPr>
          <p:cNvPr id="3" name="2 Rectángulo"/>
          <p:cNvSpPr/>
          <p:nvPr/>
        </p:nvSpPr>
        <p:spPr>
          <a:xfrm>
            <a:off x="1369067" y="2011108"/>
            <a:ext cx="9835745" cy="646331"/>
          </a:xfrm>
          <a:prstGeom prst="rect">
            <a:avLst/>
          </a:prstGeom>
        </p:spPr>
        <p:txBody>
          <a:bodyPr wrap="square">
            <a:spAutoFit/>
          </a:bodyPr>
          <a:lstStyle/>
          <a:p>
            <a:pPr lvl="0"/>
            <a:endParaRPr lang="es-MX" dirty="0"/>
          </a:p>
          <a:p>
            <a:pPr lvl="0"/>
            <a:endParaRPr lang="es-MX" dirty="0"/>
          </a:p>
        </p:txBody>
      </p:sp>
      <p:pic>
        <p:nvPicPr>
          <p:cNvPr id="10" name="Picture 2" descr="C:\Users\miguel.arteaga\Documents\Nuevos logos Anáhuac\Logo Anáhuac México ver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438" y="59800"/>
            <a:ext cx="967383" cy="1114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7545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26" y="0"/>
            <a:ext cx="12191974" cy="1234356"/>
          </a:xfrm>
          <a:prstGeom prst="rect">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2" name="CuadroTexto 6"/>
          <p:cNvSpPr txBox="1"/>
          <p:nvPr/>
        </p:nvSpPr>
        <p:spPr>
          <a:xfrm>
            <a:off x="245660" y="-36768"/>
            <a:ext cx="11860619" cy="1323439"/>
          </a:xfrm>
          <a:prstGeom prst="rect">
            <a:avLst/>
          </a:prstGeom>
          <a:noFill/>
        </p:spPr>
        <p:txBody>
          <a:bodyPr wrap="square" rtlCol="0">
            <a:spAutoFit/>
          </a:bodyPr>
          <a:lstStyle/>
          <a:p>
            <a:pPr algn="ctr"/>
            <a:r>
              <a:rPr lang="es-MX" sz="4000" dirty="0" smtClean="0">
                <a:solidFill>
                  <a:schemeClr val="bg1"/>
                </a:solidFill>
              </a:rPr>
              <a:t>CAPÍTULO </a:t>
            </a:r>
            <a:r>
              <a:rPr lang="es-MX" sz="4000" dirty="0">
                <a:solidFill>
                  <a:schemeClr val="bg1"/>
                </a:solidFill>
              </a:rPr>
              <a:t>I</a:t>
            </a:r>
            <a:r>
              <a:rPr lang="es-MX" sz="4000" dirty="0" smtClean="0">
                <a:solidFill>
                  <a:schemeClr val="bg1"/>
                </a:solidFill>
              </a:rPr>
              <a:t>I</a:t>
            </a:r>
            <a:endParaRPr lang="es-MX" sz="4000" dirty="0">
              <a:solidFill>
                <a:schemeClr val="bg1"/>
              </a:solidFill>
            </a:endParaRPr>
          </a:p>
          <a:p>
            <a:pPr algn="ctr"/>
            <a:r>
              <a:rPr lang="es-MX" sz="4000" dirty="0" smtClean="0">
                <a:solidFill>
                  <a:schemeClr val="bg1"/>
                </a:solidFill>
              </a:rPr>
              <a:t>Operación de las prácticas profesionales</a:t>
            </a:r>
          </a:p>
        </p:txBody>
      </p:sp>
      <p:pic>
        <p:nvPicPr>
          <p:cNvPr id="7" name="Imagen 5"/>
          <p:cNvPicPr>
            <a:picLocks noChangeAspect="1"/>
          </p:cNvPicPr>
          <p:nvPr/>
        </p:nvPicPr>
        <p:blipFill>
          <a:blip r:embed="rId2">
            <a:duotone>
              <a:prstClr val="black"/>
              <a:schemeClr val="accent1">
                <a:tint val="45000"/>
                <a:satMod val="400000"/>
              </a:schemeClr>
            </a:duotone>
          </a:blip>
          <a:stretch>
            <a:fillRect/>
          </a:stretch>
        </p:blipFill>
        <p:spPr>
          <a:xfrm flipV="1">
            <a:off x="26" y="1272456"/>
            <a:ext cx="12191999" cy="74003"/>
          </a:xfrm>
          <a:prstGeom prst="rect">
            <a:avLst/>
          </a:prstGeom>
        </p:spPr>
      </p:pic>
      <p:sp>
        <p:nvSpPr>
          <p:cNvPr id="2" name="1 Rectángulo"/>
          <p:cNvSpPr/>
          <p:nvPr/>
        </p:nvSpPr>
        <p:spPr>
          <a:xfrm>
            <a:off x="982639" y="1346459"/>
            <a:ext cx="10481480" cy="6524863"/>
          </a:xfrm>
          <a:prstGeom prst="rect">
            <a:avLst/>
          </a:prstGeom>
        </p:spPr>
        <p:txBody>
          <a:bodyPr wrap="square">
            <a:spAutoFit/>
          </a:bodyPr>
          <a:lstStyle/>
          <a:p>
            <a:pPr algn="just"/>
            <a:endParaRPr lang="es-MX" sz="3200" dirty="0"/>
          </a:p>
          <a:p>
            <a:pPr marL="1485900" lvl="2" indent="-571500" algn="just">
              <a:buFont typeface="Arial" panose="020B0604020202020204" pitchFamily="34" charset="0"/>
              <a:buChar char="•"/>
            </a:pPr>
            <a:r>
              <a:rPr lang="es-MX" sz="3600" b="1" dirty="0" smtClean="0"/>
              <a:t>De la aceptación del alumno (art. 13)</a:t>
            </a:r>
          </a:p>
          <a:p>
            <a:pPr algn="ctr"/>
            <a:endParaRPr lang="es-MX" sz="3600" dirty="0" smtClean="0"/>
          </a:p>
          <a:p>
            <a:pPr algn="just"/>
            <a:r>
              <a:rPr lang="es-MX" sz="3200" dirty="0" smtClean="0"/>
              <a:t>Durante los meses de junio y noviembre, el alumno informará por escrito a la Coordinación de Prácticas Profesionales, que ha sido aceptado por la sede receptora, mediante la </a:t>
            </a:r>
            <a:r>
              <a:rPr lang="es-MX" sz="3200" b="1" dirty="0" smtClean="0"/>
              <a:t>carta de aceptación </a:t>
            </a:r>
            <a:r>
              <a:rPr lang="es-MX" sz="3200" dirty="0" smtClean="0"/>
              <a:t>que ésta emita:</a:t>
            </a:r>
          </a:p>
          <a:p>
            <a:pPr algn="just"/>
            <a:endParaRPr lang="es-MX" sz="3200" dirty="0"/>
          </a:p>
          <a:p>
            <a:pPr marL="571500" indent="-571500" algn="just">
              <a:buFont typeface="Arial" panose="020B0604020202020204" pitchFamily="34" charset="0"/>
              <a:buChar char="•"/>
            </a:pPr>
            <a:endParaRPr lang="es-MX" sz="3600" b="1" dirty="0" smtClean="0"/>
          </a:p>
          <a:p>
            <a:pPr algn="just"/>
            <a:endParaRPr lang="es-MX" sz="3600" dirty="0"/>
          </a:p>
          <a:p>
            <a:endParaRPr lang="es-MX" dirty="0"/>
          </a:p>
          <a:p>
            <a:pPr algn="just"/>
            <a:endParaRPr lang="es-MX" sz="3200" dirty="0"/>
          </a:p>
          <a:p>
            <a:pPr algn="just"/>
            <a:endParaRPr lang="es-MX" sz="3200" dirty="0"/>
          </a:p>
        </p:txBody>
      </p:sp>
      <p:sp>
        <p:nvSpPr>
          <p:cNvPr id="3" name="2 Rectángulo"/>
          <p:cNvSpPr/>
          <p:nvPr/>
        </p:nvSpPr>
        <p:spPr>
          <a:xfrm>
            <a:off x="1369067" y="2011108"/>
            <a:ext cx="9835745" cy="646331"/>
          </a:xfrm>
          <a:prstGeom prst="rect">
            <a:avLst/>
          </a:prstGeom>
        </p:spPr>
        <p:txBody>
          <a:bodyPr wrap="square">
            <a:spAutoFit/>
          </a:bodyPr>
          <a:lstStyle/>
          <a:p>
            <a:pPr lvl="0"/>
            <a:endParaRPr lang="es-MX" dirty="0"/>
          </a:p>
          <a:p>
            <a:pPr lvl="0"/>
            <a:endParaRPr lang="es-MX" dirty="0"/>
          </a:p>
        </p:txBody>
      </p:sp>
      <p:pic>
        <p:nvPicPr>
          <p:cNvPr id="10" name="Picture 2" descr="C:\Users\miguel.arteaga\Documents\Nuevos logos Anáhuac\Logo Anáhuac México ver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438" y="59800"/>
            <a:ext cx="967383" cy="1114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213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26" y="0"/>
            <a:ext cx="12191974" cy="1234356"/>
          </a:xfrm>
          <a:prstGeom prst="rect">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CuadroTexto 6"/>
          <p:cNvSpPr txBox="1"/>
          <p:nvPr/>
        </p:nvSpPr>
        <p:spPr>
          <a:xfrm>
            <a:off x="-85720" y="-36768"/>
            <a:ext cx="12191999" cy="1077218"/>
          </a:xfrm>
          <a:prstGeom prst="rect">
            <a:avLst/>
          </a:prstGeom>
          <a:noFill/>
        </p:spPr>
        <p:txBody>
          <a:bodyPr wrap="square" rtlCol="0">
            <a:spAutoFit/>
          </a:bodyPr>
          <a:lstStyle/>
          <a:p>
            <a:pPr algn="ctr"/>
            <a:endParaRPr lang="es-MX" sz="3200" b="1" dirty="0" smtClean="0">
              <a:solidFill>
                <a:schemeClr val="bg1"/>
              </a:solidFill>
            </a:endParaRPr>
          </a:p>
          <a:p>
            <a:pPr algn="ctr"/>
            <a:r>
              <a:rPr lang="es-MX" sz="3200" b="1" dirty="0" smtClean="0">
                <a:solidFill>
                  <a:schemeClr val="bg1"/>
                </a:solidFill>
              </a:rPr>
              <a:t>   Carta de aceptación para realizar prácticas profesionales:</a:t>
            </a:r>
            <a:endParaRPr lang="es-MX" sz="3200" b="1" dirty="0">
              <a:solidFill>
                <a:schemeClr val="bg1"/>
              </a:solidFill>
            </a:endParaRPr>
          </a:p>
        </p:txBody>
      </p:sp>
      <p:pic>
        <p:nvPicPr>
          <p:cNvPr id="7" name="Imagen 5"/>
          <p:cNvPicPr>
            <a:picLocks noChangeAspect="1"/>
          </p:cNvPicPr>
          <p:nvPr/>
        </p:nvPicPr>
        <p:blipFill>
          <a:blip r:embed="rId2">
            <a:duotone>
              <a:prstClr val="black"/>
              <a:schemeClr val="accent1">
                <a:tint val="45000"/>
                <a:satMod val="400000"/>
              </a:schemeClr>
            </a:duotone>
          </a:blip>
          <a:stretch>
            <a:fillRect/>
          </a:stretch>
        </p:blipFill>
        <p:spPr>
          <a:xfrm flipV="1">
            <a:off x="26" y="1272456"/>
            <a:ext cx="12191999" cy="74003"/>
          </a:xfrm>
          <a:prstGeom prst="rect">
            <a:avLst/>
          </a:prstGeom>
        </p:spPr>
      </p:pic>
      <p:sp>
        <p:nvSpPr>
          <p:cNvPr id="2" name="1 Rectángulo"/>
          <p:cNvSpPr/>
          <p:nvPr/>
        </p:nvSpPr>
        <p:spPr>
          <a:xfrm>
            <a:off x="982639" y="1346459"/>
            <a:ext cx="10481480" cy="8402300"/>
          </a:xfrm>
          <a:prstGeom prst="rect">
            <a:avLst/>
          </a:prstGeom>
        </p:spPr>
        <p:txBody>
          <a:bodyPr wrap="square">
            <a:spAutoFit/>
          </a:bodyPr>
          <a:lstStyle/>
          <a:p>
            <a:r>
              <a:rPr lang="es-ES" dirty="0"/>
              <a:t> </a:t>
            </a:r>
            <a:endParaRPr lang="es-MX" dirty="0"/>
          </a:p>
          <a:p>
            <a:pPr lvl="0" algn="r"/>
            <a:r>
              <a:rPr lang="es-ES" sz="1200" dirty="0" smtClean="0"/>
              <a:t>Lugar y fecha</a:t>
            </a:r>
            <a:endParaRPr lang="es-ES" sz="1200" dirty="0"/>
          </a:p>
          <a:p>
            <a:pPr lvl="0" algn="just"/>
            <a:endParaRPr lang="es-ES" sz="1200" dirty="0" smtClean="0"/>
          </a:p>
          <a:p>
            <a:pPr lvl="0" algn="just"/>
            <a:r>
              <a:rPr lang="es-ES" sz="1200" dirty="0" smtClean="0"/>
              <a:t>Coordinador de Prácticas Profesionales</a:t>
            </a:r>
          </a:p>
          <a:p>
            <a:pPr lvl="0" algn="just"/>
            <a:r>
              <a:rPr lang="es-ES" sz="1200" dirty="0"/>
              <a:t>d</a:t>
            </a:r>
            <a:r>
              <a:rPr lang="es-ES" sz="1200" dirty="0" smtClean="0"/>
              <a:t>e la Facultad de Derecho </a:t>
            </a:r>
          </a:p>
          <a:p>
            <a:pPr lvl="0" algn="just"/>
            <a:r>
              <a:rPr lang="es-ES" sz="1200" dirty="0"/>
              <a:t>d</a:t>
            </a:r>
            <a:r>
              <a:rPr lang="es-ES" sz="1200" dirty="0" smtClean="0"/>
              <a:t>e la Universidad Anáhuac, México</a:t>
            </a:r>
          </a:p>
          <a:p>
            <a:pPr lvl="0" algn="just"/>
            <a:endParaRPr lang="es-ES" sz="1200" dirty="0"/>
          </a:p>
          <a:p>
            <a:pPr lvl="0" algn="just"/>
            <a:endParaRPr lang="es-ES" sz="1200" dirty="0" smtClean="0"/>
          </a:p>
          <a:p>
            <a:pPr lvl="0" algn="ctr"/>
            <a:r>
              <a:rPr lang="es-ES" sz="1200" dirty="0" smtClean="0"/>
              <a:t>Nombre de la entidad receptora</a:t>
            </a:r>
          </a:p>
          <a:p>
            <a:pPr lvl="0" algn="ctr"/>
            <a:endParaRPr lang="es-ES" sz="1200" dirty="0"/>
          </a:p>
          <a:p>
            <a:pPr lvl="0" algn="ctr"/>
            <a:r>
              <a:rPr lang="es-ES" sz="1200" dirty="0" smtClean="0"/>
              <a:t>___________________________________</a:t>
            </a:r>
          </a:p>
          <a:p>
            <a:pPr lvl="0" algn="ctr"/>
            <a:endParaRPr lang="es-ES" sz="1200" dirty="0" smtClean="0"/>
          </a:p>
          <a:p>
            <a:pPr lvl="0" algn="ctr"/>
            <a:endParaRPr lang="es-ES" sz="1200" dirty="0"/>
          </a:p>
          <a:p>
            <a:pPr lvl="0" algn="just"/>
            <a:r>
              <a:rPr lang="es-ES" sz="1200" dirty="0" smtClean="0"/>
              <a:t>Informo a Usted que el alumno ____________________________________________, ha sido aceptado para la realización de prácticas profesionales en esta sede. Le informo que ha sido asignado como su asesor profesional el (los) licenciado (s) _________________________________________________________, quien (es) estará(n) a cargo de la supervisión y vigilancia de las tareas que le sean encomendadas, las cuales, de manera enunciativa, mas no limitativa, consistirán en:</a:t>
            </a:r>
          </a:p>
          <a:p>
            <a:pPr lvl="0" algn="just"/>
            <a:r>
              <a:rPr lang="es-ES" sz="1200" dirty="0" smtClean="0"/>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p>
          <a:p>
            <a:pPr lvl="0" algn="just"/>
            <a:endParaRPr lang="es-ES" sz="1200" dirty="0"/>
          </a:p>
          <a:p>
            <a:pPr lvl="0" algn="just"/>
            <a:endParaRPr lang="es-ES" sz="1200" dirty="0" smtClean="0"/>
          </a:p>
          <a:p>
            <a:pPr lvl="0" algn="ctr"/>
            <a:r>
              <a:rPr lang="es-ES" sz="1200" dirty="0" smtClean="0"/>
              <a:t>A T E N T A M E N T E</a:t>
            </a:r>
          </a:p>
          <a:p>
            <a:pPr lvl="0" algn="ctr"/>
            <a:endParaRPr lang="es-ES" sz="1200" dirty="0"/>
          </a:p>
          <a:p>
            <a:pPr lvl="0" algn="ctr"/>
            <a:r>
              <a:rPr lang="es-ES" sz="1200" dirty="0" smtClean="0"/>
              <a:t>Nombre y cargo del suscriptor de este documento</a:t>
            </a:r>
          </a:p>
          <a:p>
            <a:pPr lvl="0" algn="ctr"/>
            <a:r>
              <a:rPr lang="es-ES" sz="1200" dirty="0" smtClean="0"/>
              <a:t>Correo electrónico</a:t>
            </a:r>
          </a:p>
          <a:p>
            <a:pPr lvl="0" algn="ctr"/>
            <a:r>
              <a:rPr lang="es-ES" sz="1200" dirty="0" smtClean="0"/>
              <a:t>Teléfono</a:t>
            </a:r>
          </a:p>
          <a:p>
            <a:pPr lvl="0" algn="ctr"/>
            <a:r>
              <a:rPr lang="es-ES" sz="1200" dirty="0" smtClean="0"/>
              <a:t>Domicilio de la entidad receptora</a:t>
            </a:r>
            <a:endParaRPr lang="es-ES" sz="1200" dirty="0"/>
          </a:p>
          <a:p>
            <a:pPr lvl="0" algn="just"/>
            <a:endParaRPr lang="es-ES" sz="3200" dirty="0" smtClean="0"/>
          </a:p>
          <a:p>
            <a:pPr lvl="0" algn="just"/>
            <a:endParaRPr lang="es-ES" sz="3200" dirty="0"/>
          </a:p>
          <a:p>
            <a:pPr lvl="0" algn="just"/>
            <a:endParaRPr lang="es-ES" sz="3200" dirty="0" smtClean="0"/>
          </a:p>
          <a:p>
            <a:pPr lvl="0" algn="just"/>
            <a:r>
              <a:rPr lang="es-ES" sz="3200" dirty="0" smtClean="0"/>
              <a:t>.</a:t>
            </a:r>
            <a:endParaRPr lang="es-MX" dirty="0"/>
          </a:p>
          <a:p>
            <a:endParaRPr lang="es-MX" dirty="0"/>
          </a:p>
          <a:p>
            <a:pPr algn="just"/>
            <a:endParaRPr lang="es-MX" sz="3200" dirty="0"/>
          </a:p>
          <a:p>
            <a:pPr algn="just"/>
            <a:endParaRPr lang="es-MX" sz="3200" dirty="0"/>
          </a:p>
        </p:txBody>
      </p:sp>
      <p:sp>
        <p:nvSpPr>
          <p:cNvPr id="3" name="2 Rectángulo"/>
          <p:cNvSpPr/>
          <p:nvPr/>
        </p:nvSpPr>
        <p:spPr>
          <a:xfrm>
            <a:off x="1369067" y="2011108"/>
            <a:ext cx="9835745" cy="646331"/>
          </a:xfrm>
          <a:prstGeom prst="rect">
            <a:avLst/>
          </a:prstGeom>
        </p:spPr>
        <p:txBody>
          <a:bodyPr wrap="square">
            <a:spAutoFit/>
          </a:bodyPr>
          <a:lstStyle/>
          <a:p>
            <a:pPr lvl="0"/>
            <a:endParaRPr lang="es-MX" dirty="0"/>
          </a:p>
          <a:p>
            <a:pPr lvl="0"/>
            <a:endParaRPr lang="es-MX" dirty="0"/>
          </a:p>
        </p:txBody>
      </p:sp>
      <p:pic>
        <p:nvPicPr>
          <p:cNvPr id="10" name="Picture 2" descr="C:\Users\miguel.arteaga\Documents\Nuevos logos Anáhuac\Logo Anáhuac México ver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438" y="59800"/>
            <a:ext cx="967383" cy="1114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6787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26" y="0"/>
            <a:ext cx="12191974" cy="1234356"/>
          </a:xfrm>
          <a:prstGeom prst="rect">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CuadroTexto 6"/>
          <p:cNvSpPr txBox="1"/>
          <p:nvPr/>
        </p:nvSpPr>
        <p:spPr>
          <a:xfrm>
            <a:off x="-85720" y="-36768"/>
            <a:ext cx="12191999" cy="1077218"/>
          </a:xfrm>
          <a:prstGeom prst="rect">
            <a:avLst/>
          </a:prstGeom>
          <a:noFill/>
        </p:spPr>
        <p:txBody>
          <a:bodyPr wrap="square" rtlCol="0">
            <a:spAutoFit/>
          </a:bodyPr>
          <a:lstStyle/>
          <a:p>
            <a:pPr algn="ctr"/>
            <a:endParaRPr lang="es-MX" sz="3200" b="1" dirty="0" smtClean="0">
              <a:solidFill>
                <a:schemeClr val="bg1"/>
              </a:solidFill>
            </a:endParaRPr>
          </a:p>
          <a:p>
            <a:pPr algn="ctr"/>
            <a:r>
              <a:rPr lang="es-MX" sz="3200" b="1" dirty="0" smtClean="0">
                <a:solidFill>
                  <a:schemeClr val="bg1"/>
                </a:solidFill>
              </a:rPr>
              <a:t>Carta de intención (</a:t>
            </a:r>
            <a:r>
              <a:rPr lang="es-MX" sz="3200" b="1" dirty="0" err="1" smtClean="0">
                <a:solidFill>
                  <a:schemeClr val="bg1"/>
                </a:solidFill>
              </a:rPr>
              <a:t>arts</a:t>
            </a:r>
            <a:r>
              <a:rPr lang="es-MX" sz="3200" b="1" dirty="0" smtClean="0">
                <a:solidFill>
                  <a:schemeClr val="bg1"/>
                </a:solidFill>
              </a:rPr>
              <a:t> 4 y 14):</a:t>
            </a:r>
            <a:endParaRPr lang="es-MX" sz="3200" b="1" dirty="0">
              <a:solidFill>
                <a:schemeClr val="bg1"/>
              </a:solidFill>
            </a:endParaRPr>
          </a:p>
        </p:txBody>
      </p:sp>
      <p:pic>
        <p:nvPicPr>
          <p:cNvPr id="7" name="Imagen 5"/>
          <p:cNvPicPr>
            <a:picLocks noChangeAspect="1"/>
          </p:cNvPicPr>
          <p:nvPr/>
        </p:nvPicPr>
        <p:blipFill>
          <a:blip r:embed="rId2">
            <a:duotone>
              <a:prstClr val="black"/>
              <a:schemeClr val="accent1">
                <a:tint val="45000"/>
                <a:satMod val="400000"/>
              </a:schemeClr>
            </a:duotone>
          </a:blip>
          <a:stretch>
            <a:fillRect/>
          </a:stretch>
        </p:blipFill>
        <p:spPr>
          <a:xfrm flipV="1">
            <a:off x="26" y="1272456"/>
            <a:ext cx="12191999" cy="74003"/>
          </a:xfrm>
          <a:prstGeom prst="rect">
            <a:avLst/>
          </a:prstGeom>
        </p:spPr>
      </p:pic>
      <p:sp>
        <p:nvSpPr>
          <p:cNvPr id="2" name="1 Rectángulo"/>
          <p:cNvSpPr/>
          <p:nvPr/>
        </p:nvSpPr>
        <p:spPr>
          <a:xfrm>
            <a:off x="982639" y="1346459"/>
            <a:ext cx="10481480" cy="6555641"/>
          </a:xfrm>
          <a:prstGeom prst="rect">
            <a:avLst/>
          </a:prstGeom>
        </p:spPr>
        <p:txBody>
          <a:bodyPr wrap="square">
            <a:spAutoFit/>
          </a:bodyPr>
          <a:lstStyle/>
          <a:p>
            <a:r>
              <a:rPr lang="es-ES" dirty="0"/>
              <a:t> </a:t>
            </a:r>
            <a:endParaRPr lang="es-MX" dirty="0"/>
          </a:p>
          <a:p>
            <a:pPr lvl="0" algn="just"/>
            <a:r>
              <a:rPr lang="es-ES" sz="3200" dirty="0"/>
              <a:t>Es posible que el alumno exprese su intención de realizar prácticas profesionales en un despacho, corporativo o dependencia con la que no tenemos celebrado convenio de colaboración. </a:t>
            </a:r>
          </a:p>
          <a:p>
            <a:pPr lvl="0" algn="just"/>
            <a:endParaRPr lang="es-ES" sz="3200" dirty="0"/>
          </a:p>
          <a:p>
            <a:pPr lvl="0" algn="just"/>
            <a:r>
              <a:rPr lang="es-ES" sz="3200" dirty="0"/>
              <a:t>En este caso, la coordinación de prácticas profesionales entrará en </a:t>
            </a:r>
            <a:r>
              <a:rPr lang="es-ES" sz="3200" b="1" dirty="0"/>
              <a:t>contacto con la sede propuesta</a:t>
            </a:r>
            <a:r>
              <a:rPr lang="es-ES" sz="3200" dirty="0"/>
              <a:t>, haciendo saber a la persona indicada por el alumno la intención de éste y los </a:t>
            </a:r>
            <a:r>
              <a:rPr lang="es-ES" sz="3200" b="1" dirty="0"/>
              <a:t>compromisos adquiridos</a:t>
            </a:r>
            <a:r>
              <a:rPr lang="es-ES" sz="3200" dirty="0"/>
              <a:t> </a:t>
            </a:r>
            <a:r>
              <a:rPr lang="es-ES" sz="3200" dirty="0" smtClean="0"/>
              <a:t>por la sede receptora, en </a:t>
            </a:r>
            <a:r>
              <a:rPr lang="es-ES" sz="3200" dirty="0"/>
              <a:t>caso de aceptar.</a:t>
            </a:r>
            <a:endParaRPr lang="es-MX" dirty="0"/>
          </a:p>
          <a:p>
            <a:endParaRPr lang="es-MX" dirty="0"/>
          </a:p>
          <a:p>
            <a:pPr algn="just"/>
            <a:endParaRPr lang="es-MX" sz="3200" dirty="0"/>
          </a:p>
          <a:p>
            <a:pPr algn="just"/>
            <a:endParaRPr lang="es-MX" sz="3200" dirty="0"/>
          </a:p>
        </p:txBody>
      </p:sp>
      <p:sp>
        <p:nvSpPr>
          <p:cNvPr id="3" name="2 Rectángulo"/>
          <p:cNvSpPr/>
          <p:nvPr/>
        </p:nvSpPr>
        <p:spPr>
          <a:xfrm>
            <a:off x="1369067" y="2011108"/>
            <a:ext cx="9835745" cy="646331"/>
          </a:xfrm>
          <a:prstGeom prst="rect">
            <a:avLst/>
          </a:prstGeom>
        </p:spPr>
        <p:txBody>
          <a:bodyPr wrap="square">
            <a:spAutoFit/>
          </a:bodyPr>
          <a:lstStyle/>
          <a:p>
            <a:pPr lvl="0"/>
            <a:endParaRPr lang="es-MX" dirty="0"/>
          </a:p>
          <a:p>
            <a:pPr lvl="0"/>
            <a:endParaRPr lang="es-MX" dirty="0"/>
          </a:p>
        </p:txBody>
      </p:sp>
      <p:pic>
        <p:nvPicPr>
          <p:cNvPr id="10" name="Picture 2" descr="C:\Users\miguel.arteaga\Documents\Nuevos logos Anáhuac\Logo Anáhuac México ver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438" y="59800"/>
            <a:ext cx="967383" cy="1114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9162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26" y="0"/>
            <a:ext cx="12191974" cy="1234356"/>
          </a:xfrm>
          <a:prstGeom prst="rect">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CuadroTexto 6"/>
          <p:cNvSpPr txBox="1"/>
          <p:nvPr/>
        </p:nvSpPr>
        <p:spPr>
          <a:xfrm>
            <a:off x="-85720" y="-36768"/>
            <a:ext cx="12191999" cy="1200329"/>
          </a:xfrm>
          <a:prstGeom prst="rect">
            <a:avLst/>
          </a:prstGeom>
          <a:noFill/>
        </p:spPr>
        <p:txBody>
          <a:bodyPr wrap="square" rtlCol="0">
            <a:spAutoFit/>
          </a:bodyPr>
          <a:lstStyle/>
          <a:p>
            <a:pPr algn="ctr"/>
            <a:endParaRPr lang="es-MX" sz="3600" b="1" dirty="0" smtClean="0">
              <a:solidFill>
                <a:schemeClr val="bg1"/>
              </a:solidFill>
            </a:endParaRPr>
          </a:p>
          <a:p>
            <a:pPr algn="ctr"/>
            <a:r>
              <a:rPr lang="es-MX" sz="3600" b="1" dirty="0" smtClean="0">
                <a:solidFill>
                  <a:schemeClr val="bg1"/>
                </a:solidFill>
              </a:rPr>
              <a:t>Ejemplo </a:t>
            </a:r>
            <a:r>
              <a:rPr lang="es-MX" sz="3600" b="1" dirty="0">
                <a:solidFill>
                  <a:schemeClr val="bg1"/>
                </a:solidFill>
              </a:rPr>
              <a:t>de carta de </a:t>
            </a:r>
            <a:r>
              <a:rPr lang="es-MX" sz="3600" b="1" dirty="0" err="1" smtClean="0">
                <a:solidFill>
                  <a:schemeClr val="bg1"/>
                </a:solidFill>
              </a:rPr>
              <a:t>de</a:t>
            </a:r>
            <a:r>
              <a:rPr lang="es-MX" sz="3600" b="1" dirty="0" smtClean="0">
                <a:solidFill>
                  <a:schemeClr val="bg1"/>
                </a:solidFill>
              </a:rPr>
              <a:t> intención:</a:t>
            </a:r>
            <a:endParaRPr lang="es-MX" sz="3200" dirty="0">
              <a:solidFill>
                <a:schemeClr val="bg1"/>
              </a:solidFill>
            </a:endParaRPr>
          </a:p>
        </p:txBody>
      </p:sp>
      <p:pic>
        <p:nvPicPr>
          <p:cNvPr id="7" name="Imagen 5"/>
          <p:cNvPicPr>
            <a:picLocks noChangeAspect="1"/>
          </p:cNvPicPr>
          <p:nvPr/>
        </p:nvPicPr>
        <p:blipFill>
          <a:blip r:embed="rId2">
            <a:duotone>
              <a:prstClr val="black"/>
              <a:schemeClr val="accent1">
                <a:tint val="45000"/>
                <a:satMod val="400000"/>
              </a:schemeClr>
            </a:duotone>
          </a:blip>
          <a:stretch>
            <a:fillRect/>
          </a:stretch>
        </p:blipFill>
        <p:spPr>
          <a:xfrm flipV="1">
            <a:off x="26" y="1272456"/>
            <a:ext cx="12191999" cy="74003"/>
          </a:xfrm>
          <a:prstGeom prst="rect">
            <a:avLst/>
          </a:prstGeom>
        </p:spPr>
      </p:pic>
      <p:sp>
        <p:nvSpPr>
          <p:cNvPr id="2" name="1 Rectángulo"/>
          <p:cNvSpPr/>
          <p:nvPr/>
        </p:nvSpPr>
        <p:spPr>
          <a:xfrm>
            <a:off x="982639" y="1346459"/>
            <a:ext cx="10481480" cy="3939540"/>
          </a:xfrm>
          <a:prstGeom prst="rect">
            <a:avLst/>
          </a:prstGeom>
        </p:spPr>
        <p:txBody>
          <a:bodyPr wrap="square">
            <a:spAutoFit/>
          </a:bodyPr>
          <a:lstStyle/>
          <a:p>
            <a:pPr algn="just"/>
            <a:endParaRPr lang="es-MX" sz="3200" dirty="0"/>
          </a:p>
          <a:p>
            <a:pPr marL="457200" indent="-457200" algn="just">
              <a:buFont typeface="Arial" panose="020B0604020202020204" pitchFamily="34" charset="0"/>
              <a:buChar char="•"/>
            </a:pPr>
            <a:endParaRPr lang="es-MX" sz="3200" dirty="0"/>
          </a:p>
          <a:p>
            <a:pPr marL="457200" indent="-457200" algn="just">
              <a:buFont typeface="Arial" panose="020B0604020202020204" pitchFamily="34" charset="0"/>
              <a:buChar char="•"/>
            </a:pPr>
            <a:endParaRPr lang="es-MX" sz="3200" dirty="0"/>
          </a:p>
          <a:p>
            <a:pPr marL="457200" indent="-457200" algn="just">
              <a:buFont typeface="Arial" panose="020B0604020202020204" pitchFamily="34" charset="0"/>
              <a:buChar char="•"/>
            </a:pPr>
            <a:endParaRPr lang="es-MX" sz="3200" dirty="0"/>
          </a:p>
          <a:p>
            <a:pPr algn="just"/>
            <a:endParaRPr lang="es-MX" sz="4000" dirty="0"/>
          </a:p>
          <a:p>
            <a:endParaRPr lang="es-MX" dirty="0"/>
          </a:p>
          <a:p>
            <a:pPr algn="just"/>
            <a:endParaRPr lang="es-MX" sz="3200" dirty="0"/>
          </a:p>
          <a:p>
            <a:pPr algn="just"/>
            <a:endParaRPr lang="es-MX" sz="3200" dirty="0"/>
          </a:p>
        </p:txBody>
      </p:sp>
      <p:sp>
        <p:nvSpPr>
          <p:cNvPr id="3" name="2 Rectángulo"/>
          <p:cNvSpPr/>
          <p:nvPr/>
        </p:nvSpPr>
        <p:spPr>
          <a:xfrm>
            <a:off x="1369067" y="2011108"/>
            <a:ext cx="9835745" cy="646331"/>
          </a:xfrm>
          <a:prstGeom prst="rect">
            <a:avLst/>
          </a:prstGeom>
        </p:spPr>
        <p:txBody>
          <a:bodyPr wrap="square">
            <a:spAutoFit/>
          </a:bodyPr>
          <a:lstStyle/>
          <a:p>
            <a:pPr lvl="0"/>
            <a:endParaRPr lang="es-MX" dirty="0"/>
          </a:p>
          <a:p>
            <a:pPr lvl="0"/>
            <a:endParaRPr lang="es-MX" dirty="0"/>
          </a:p>
        </p:txBody>
      </p:sp>
      <p:sp>
        <p:nvSpPr>
          <p:cNvPr id="4" name="3 Rectángulo"/>
          <p:cNvSpPr/>
          <p:nvPr/>
        </p:nvSpPr>
        <p:spPr>
          <a:xfrm>
            <a:off x="982639" y="996288"/>
            <a:ext cx="10604310" cy="5647700"/>
          </a:xfrm>
          <a:prstGeom prst="rect">
            <a:avLst/>
          </a:prstGeom>
        </p:spPr>
        <p:txBody>
          <a:bodyPr wrap="square">
            <a:spAutoFit/>
          </a:bodyPr>
          <a:lstStyle/>
          <a:p>
            <a:endParaRPr lang="es-MX" sz="1050" u="sng" dirty="0"/>
          </a:p>
          <a:p>
            <a:endParaRPr lang="es-MX" sz="1050" u="sng" dirty="0"/>
          </a:p>
          <a:p>
            <a:pPr algn="r"/>
            <a:r>
              <a:rPr lang="es-MX" sz="1050" u="sng" dirty="0"/>
              <a:t>Huixquilucan, México, a 29 de septiembre  de 2016</a:t>
            </a:r>
            <a:endParaRPr lang="es-MX" sz="1050" dirty="0"/>
          </a:p>
          <a:p>
            <a:r>
              <a:rPr lang="es-MX" sz="1050" dirty="0"/>
              <a:t> </a:t>
            </a:r>
          </a:p>
          <a:p>
            <a:r>
              <a:rPr lang="es-MX" sz="1100" b="1" dirty="0"/>
              <a:t>Licenciada </a:t>
            </a:r>
            <a:r>
              <a:rPr lang="es-MX" sz="1100" b="1" dirty="0" err="1"/>
              <a:t>Alida</a:t>
            </a:r>
            <a:r>
              <a:rPr lang="es-MX" sz="1100" b="1" dirty="0"/>
              <a:t> Teresa Carranza </a:t>
            </a:r>
            <a:r>
              <a:rPr lang="es-MX" sz="1100" b="1" dirty="0" err="1"/>
              <a:t>Zentenom</a:t>
            </a:r>
            <a:endParaRPr lang="es-MX" sz="1100" dirty="0"/>
          </a:p>
          <a:p>
            <a:r>
              <a:rPr lang="es-MX" sz="1100" b="1" dirty="0" err="1"/>
              <a:t>Ernest</a:t>
            </a:r>
            <a:r>
              <a:rPr lang="es-MX" sz="1100" b="1" dirty="0"/>
              <a:t> &amp; Young; Mancera, S.C.</a:t>
            </a:r>
            <a:endParaRPr lang="es-MX" sz="1100" dirty="0"/>
          </a:p>
          <a:p>
            <a:r>
              <a:rPr lang="es-MX" sz="1100" dirty="0"/>
              <a:t> </a:t>
            </a:r>
          </a:p>
          <a:p>
            <a:r>
              <a:rPr lang="es-MX" sz="1100" dirty="0"/>
              <a:t>Apreciable Licenciada,</a:t>
            </a:r>
          </a:p>
          <a:p>
            <a:pPr algn="just"/>
            <a:r>
              <a:rPr lang="es-MX" sz="1100" dirty="0"/>
              <a:t> </a:t>
            </a:r>
          </a:p>
          <a:p>
            <a:pPr algn="just"/>
            <a:r>
              <a:rPr lang="es-MX" sz="1100" dirty="0"/>
              <a:t>Con el gusto de </a:t>
            </a:r>
            <a:r>
              <a:rPr lang="es-MX" sz="1100" dirty="0" smtClean="0"/>
              <a:t>saludarla </a:t>
            </a:r>
            <a:r>
              <a:rPr lang="es-MX" sz="1100" dirty="0"/>
              <a:t>y con motivo de la petición formulada por la joven estudiante </a:t>
            </a:r>
            <a:r>
              <a:rPr lang="es-MX" sz="1100" b="1" dirty="0"/>
              <a:t>Silvia Jessica Lugo Mayorga</a:t>
            </a:r>
            <a:r>
              <a:rPr lang="es-MX" sz="1100" dirty="0"/>
              <a:t>, con número de </a:t>
            </a:r>
            <a:r>
              <a:rPr lang="es-MX" sz="1100" dirty="0" smtClean="0"/>
              <a:t>ID </a:t>
            </a:r>
            <a:r>
              <a:rPr lang="es-MX" sz="1100" dirty="0"/>
              <a:t>00146774, quien actualmente cursa el noveno semestre de la Licenciatura en Derecho en esta Institución, me </a:t>
            </a:r>
            <a:r>
              <a:rPr lang="es-MX" sz="1100" dirty="0" smtClean="0"/>
              <a:t>permito </a:t>
            </a:r>
            <a:r>
              <a:rPr lang="es-MX" sz="1100" dirty="0"/>
              <a:t>plantearle lo siguiente:</a:t>
            </a:r>
          </a:p>
          <a:p>
            <a:pPr algn="just"/>
            <a:r>
              <a:rPr lang="es-MX" sz="1100" dirty="0"/>
              <a:t> </a:t>
            </a:r>
          </a:p>
          <a:p>
            <a:pPr algn="just"/>
            <a:r>
              <a:rPr lang="es-MX" sz="1100" dirty="0" smtClean="0"/>
              <a:t>En dentro </a:t>
            </a:r>
            <a:r>
              <a:rPr lang="es-MX" sz="1100" dirty="0"/>
              <a:t>del Plan de Estudios </a:t>
            </a:r>
            <a:r>
              <a:rPr lang="es-MX" sz="1100" dirty="0" smtClean="0"/>
              <a:t>2016 de </a:t>
            </a:r>
            <a:r>
              <a:rPr lang="es-MX" sz="1100" dirty="0"/>
              <a:t>la Licenciatura en Derecho, se contempla </a:t>
            </a:r>
            <a:r>
              <a:rPr lang="es-MX" sz="1100" dirty="0" smtClean="0"/>
              <a:t>la materia “Experiencias Profesionales en Derecho” la cual consiste en un proyecto integrador que tiene como objetivo conjuntar el  </a:t>
            </a:r>
            <a:r>
              <a:rPr lang="es-MX" sz="1100" dirty="0"/>
              <a:t>conocimiento teórico con la </a:t>
            </a:r>
            <a:r>
              <a:rPr lang="es-MX" sz="1100" dirty="0" smtClean="0"/>
              <a:t>práctica</a:t>
            </a:r>
            <a:r>
              <a:rPr lang="es-MX" sz="1100" dirty="0"/>
              <a:t> </a:t>
            </a:r>
            <a:r>
              <a:rPr lang="es-MX" sz="1100" dirty="0" smtClean="0"/>
              <a:t>del Derecho</a:t>
            </a:r>
            <a:endParaRPr lang="es-MX" sz="1100" dirty="0"/>
          </a:p>
          <a:p>
            <a:pPr algn="just"/>
            <a:r>
              <a:rPr lang="es-MX" sz="1100" dirty="0"/>
              <a:t> </a:t>
            </a:r>
          </a:p>
          <a:p>
            <a:pPr algn="just"/>
            <a:r>
              <a:rPr lang="es-MX" sz="1100" dirty="0" smtClean="0"/>
              <a:t>Las prácticas </a:t>
            </a:r>
            <a:r>
              <a:rPr lang="es-MX" sz="1100" dirty="0"/>
              <a:t>profesionales </a:t>
            </a:r>
            <a:r>
              <a:rPr lang="es-MX" sz="1100" dirty="0" smtClean="0"/>
              <a:t>se realizan en sede externa; esta </a:t>
            </a:r>
            <a:r>
              <a:rPr lang="es-MX" sz="1100" dirty="0"/>
              <a:t>sede es denominada </a:t>
            </a:r>
            <a:r>
              <a:rPr lang="es-MX" sz="1100" dirty="0" smtClean="0"/>
              <a:t>“entidad o sede receptora”, la </a:t>
            </a:r>
            <a:r>
              <a:rPr lang="es-MX" sz="1100" dirty="0"/>
              <a:t>cual, mediante un </a:t>
            </a:r>
            <a:r>
              <a:rPr lang="es-MX" sz="1100" b="1" dirty="0"/>
              <a:t>convenio de colaboración o una carta de </a:t>
            </a:r>
            <a:r>
              <a:rPr lang="es-MX" sz="1100" b="1" dirty="0" smtClean="0"/>
              <a:t>intención,</a:t>
            </a:r>
            <a:r>
              <a:rPr lang="es-MX" sz="1100" dirty="0"/>
              <a:t> de buena fe,  acepta al </a:t>
            </a:r>
            <a:r>
              <a:rPr lang="es-MX" sz="1100" dirty="0" smtClean="0"/>
              <a:t>estudiante para </a:t>
            </a:r>
            <a:r>
              <a:rPr lang="es-MX" sz="1100" dirty="0"/>
              <a:t>que realice prácticas profesionales en esa sede, durante 120 horas, distribuidas en un semestre lectivo, </a:t>
            </a:r>
            <a:r>
              <a:rPr lang="es-MX" sz="1100" dirty="0" smtClean="0"/>
              <a:t>designándole a  </a:t>
            </a:r>
            <a:r>
              <a:rPr lang="es-MX" sz="1100" dirty="0"/>
              <a:t>un  “asesor profesional</a:t>
            </a:r>
            <a:r>
              <a:rPr lang="es-MX" sz="1100" dirty="0" smtClean="0"/>
              <a:t>”.</a:t>
            </a:r>
          </a:p>
          <a:p>
            <a:pPr algn="just"/>
            <a:r>
              <a:rPr lang="es-MX" sz="1100" dirty="0"/>
              <a:t> </a:t>
            </a:r>
          </a:p>
          <a:p>
            <a:pPr algn="just"/>
            <a:r>
              <a:rPr lang="es-MX" sz="1100" dirty="0"/>
              <a:t>De acuerdo con el Reglamento, el compromiso que asume el “asesor profesional” consiste </a:t>
            </a:r>
            <a:r>
              <a:rPr lang="es-MX" sz="1100" dirty="0" smtClean="0"/>
              <a:t>fundamentalmente en dirigir y asesorar al alumno en las tareas encomendadas, siempre que éstas se relacionen con la práctica del Derecho, así como las demás que se derivan del Reglamento, el cual oportunamente se le hará llegar, en caso de aceptar a nuestro estudiante.</a:t>
            </a:r>
            <a:endParaRPr lang="es-MX" sz="1100" dirty="0"/>
          </a:p>
          <a:p>
            <a:pPr algn="just"/>
            <a:r>
              <a:rPr lang="es-MX" sz="1100" dirty="0"/>
              <a:t> </a:t>
            </a:r>
          </a:p>
          <a:p>
            <a:pPr algn="just"/>
            <a:r>
              <a:rPr lang="es-MX" sz="1100" dirty="0"/>
              <a:t>En este sentido y atendiendo a la petición formulada por  la alumna</a:t>
            </a:r>
            <a:r>
              <a:rPr lang="es-MX" sz="1100" b="1" dirty="0"/>
              <a:t> Silvia Jessica Lugo Mayorga</a:t>
            </a:r>
            <a:r>
              <a:rPr lang="es-MX" sz="1100" dirty="0"/>
              <a:t>, quien </a:t>
            </a:r>
            <a:r>
              <a:rPr lang="es-MX" sz="1100" dirty="0" smtClean="0"/>
              <a:t>nos </a:t>
            </a:r>
            <a:r>
              <a:rPr lang="es-MX" sz="1100" dirty="0"/>
              <a:t>ha expresado su interés en realizar sus prácticas profesionales en ese prestigiado despacho, me permito someter a su consideración la posibilidad de  aceptarla y asumir </a:t>
            </a:r>
            <a:r>
              <a:rPr lang="es-MX" sz="1100" dirty="0" smtClean="0"/>
              <a:t>o designarle a un </a:t>
            </a:r>
            <a:r>
              <a:rPr lang="es-MX" sz="1100" dirty="0"/>
              <a:t>“asesor profesional” para </a:t>
            </a:r>
            <a:r>
              <a:rPr lang="es-MX" sz="1100" dirty="0" smtClean="0"/>
              <a:t>el seguimiento de sus prácticas.</a:t>
            </a:r>
            <a:endParaRPr lang="es-MX" sz="1100" dirty="0"/>
          </a:p>
          <a:p>
            <a:pPr algn="just"/>
            <a:r>
              <a:rPr lang="es-MX" sz="1100" dirty="0"/>
              <a:t> </a:t>
            </a:r>
          </a:p>
          <a:p>
            <a:pPr algn="just"/>
            <a:r>
              <a:rPr lang="es-MX" sz="1100" dirty="0"/>
              <a:t>En espera de su respuesta, me complace ponerme a sus órdenes para cualquier aclaración o información adicional.</a:t>
            </a:r>
          </a:p>
          <a:p>
            <a:r>
              <a:rPr lang="es-MX" sz="1100" dirty="0"/>
              <a:t> </a:t>
            </a:r>
          </a:p>
          <a:p>
            <a:r>
              <a:rPr lang="es-MX" sz="1100" dirty="0"/>
              <a:t>Atentamente,</a:t>
            </a:r>
          </a:p>
          <a:p>
            <a:r>
              <a:rPr lang="es-MX" sz="1100" dirty="0"/>
              <a:t> </a:t>
            </a:r>
          </a:p>
          <a:p>
            <a:r>
              <a:rPr lang="es-MX" sz="1100" b="1" dirty="0"/>
              <a:t>Dr. Miguel Ángel Arteaga </a:t>
            </a:r>
            <a:r>
              <a:rPr lang="es-MX" sz="1100" b="1" dirty="0" smtClean="0"/>
              <a:t>Sandoval</a:t>
            </a:r>
          </a:p>
          <a:p>
            <a:r>
              <a:rPr lang="es-MX" sz="1100" b="1" dirty="0" smtClean="0"/>
              <a:t>Coordinador de </a:t>
            </a:r>
            <a:r>
              <a:rPr lang="es-MX" sz="1100" b="1" i="1" dirty="0" err="1" smtClean="0"/>
              <a:t>Practicum</a:t>
            </a:r>
            <a:endParaRPr lang="es-MX" sz="1100" b="1" i="1" dirty="0"/>
          </a:p>
          <a:p>
            <a:r>
              <a:rPr lang="es-MX" sz="1100" u="sng" dirty="0">
                <a:hlinkClick r:id="rId3"/>
              </a:rPr>
              <a:t>miguel.arteaga@anahuac.mx</a:t>
            </a:r>
            <a:endParaRPr lang="es-MX" sz="1100" dirty="0"/>
          </a:p>
          <a:p>
            <a:r>
              <a:rPr lang="es-MX" sz="1100" dirty="0"/>
              <a:t>Tel.  (55) 5227 0210  extensiones 8686, 8213 y 8218</a:t>
            </a:r>
          </a:p>
        </p:txBody>
      </p:sp>
      <p:pic>
        <p:nvPicPr>
          <p:cNvPr id="10" name="Picture 2" descr="C:\Users\miguel.arteaga\Documents\Nuevos logos Anáhuac\Logo Anáhuac México vert..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4438" y="59800"/>
            <a:ext cx="967383" cy="1114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2549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3844637" y="36"/>
            <a:ext cx="8347363" cy="1255113"/>
          </a:xfrm>
          <a:prstGeom prst="rect">
            <a:avLst/>
          </a:prstGeom>
        </p:spPr>
      </p:pic>
      <p:sp>
        <p:nvSpPr>
          <p:cNvPr id="7" name="CuadroTexto 6"/>
          <p:cNvSpPr txBox="1"/>
          <p:nvPr/>
        </p:nvSpPr>
        <p:spPr>
          <a:xfrm>
            <a:off x="365760" y="1633728"/>
            <a:ext cx="11411712" cy="4031873"/>
          </a:xfrm>
          <a:prstGeom prst="rect">
            <a:avLst/>
          </a:prstGeom>
          <a:noFill/>
        </p:spPr>
        <p:txBody>
          <a:bodyPr wrap="square" rtlCol="0">
            <a:spAutoFit/>
          </a:bodyPr>
          <a:lstStyle/>
          <a:p>
            <a:pPr algn="just"/>
            <a:endParaRPr lang="es-MX" sz="3200" dirty="0" smtClean="0">
              <a:solidFill>
                <a:prstClr val="black"/>
              </a:solidFill>
              <a:latin typeface="Century Gothic" panose="020B0502020202020204" pitchFamily="34" charset="0"/>
            </a:endParaRPr>
          </a:p>
          <a:p>
            <a:pPr algn="just"/>
            <a:r>
              <a:rPr lang="es-MX" sz="3200" dirty="0" smtClean="0">
                <a:solidFill>
                  <a:prstClr val="black"/>
                </a:solidFill>
                <a:latin typeface="Century Gothic" panose="020B0502020202020204" pitchFamily="34" charset="0"/>
              </a:rPr>
              <a:t>En ambos casos la sede receptora deberá designar a un </a:t>
            </a:r>
            <a:r>
              <a:rPr lang="es-MX" sz="3200" b="1" dirty="0" smtClean="0">
                <a:solidFill>
                  <a:prstClr val="black"/>
                </a:solidFill>
                <a:latin typeface="Century Gothic" panose="020B0502020202020204" pitchFamily="34" charset="0"/>
              </a:rPr>
              <a:t>“asesor profesional”</a:t>
            </a:r>
            <a:r>
              <a:rPr lang="es-MX" sz="3200" dirty="0" smtClean="0">
                <a:solidFill>
                  <a:prstClr val="black"/>
                </a:solidFill>
                <a:latin typeface="Century Gothic" panose="020B0502020202020204" pitchFamily="34" charset="0"/>
              </a:rPr>
              <a:t>, que es la</a:t>
            </a:r>
            <a:r>
              <a:rPr lang="es-MX" sz="3200" dirty="0">
                <a:solidFill>
                  <a:prstClr val="black"/>
                </a:solidFill>
                <a:latin typeface="Century Gothic" panose="020B0502020202020204" pitchFamily="34" charset="0"/>
              </a:rPr>
              <a:t> </a:t>
            </a:r>
            <a:r>
              <a:rPr lang="es-MX" sz="3200" dirty="0" smtClean="0">
                <a:solidFill>
                  <a:prstClr val="black"/>
                </a:solidFill>
                <a:latin typeface="Century Gothic" panose="020B0502020202020204" pitchFamily="34" charset="0"/>
              </a:rPr>
              <a:t>persona o personas responsable(s) para guiar al estudiante durante el desempeño de sus prácticas profesionales; asignarle tareas inherentes al ejercicio profesional, orientarlo y vigilar su desempeño, siendo el encargado directo de lograr el objetivo de este proyecto integrador.</a:t>
            </a:r>
            <a:endParaRPr lang="es-MX" sz="3200" b="1" dirty="0">
              <a:solidFill>
                <a:prstClr val="black"/>
              </a:solidFill>
              <a:latin typeface="Century Gothic" panose="020B0502020202020204" pitchFamily="34" charset="0"/>
            </a:endParaRPr>
          </a:p>
        </p:txBody>
      </p:sp>
      <p:pic>
        <p:nvPicPr>
          <p:cNvPr id="8" name="Imagen 5"/>
          <p:cNvPicPr>
            <a:picLocks noChangeAspect="1"/>
          </p:cNvPicPr>
          <p:nvPr/>
        </p:nvPicPr>
        <p:blipFill>
          <a:blip r:embed="rId3">
            <a:duotone>
              <a:prstClr val="black"/>
              <a:schemeClr val="accent1">
                <a:tint val="45000"/>
                <a:satMod val="400000"/>
              </a:schemeClr>
            </a:duotone>
          </a:blip>
          <a:stretch>
            <a:fillRect/>
          </a:stretch>
        </p:blipFill>
        <p:spPr>
          <a:xfrm flipV="1">
            <a:off x="26" y="1272456"/>
            <a:ext cx="12191999" cy="74003"/>
          </a:xfrm>
          <a:prstGeom prst="rect">
            <a:avLst/>
          </a:prstGeom>
        </p:spPr>
      </p:pic>
      <p:sp>
        <p:nvSpPr>
          <p:cNvPr id="9" name="8 Rectángulo"/>
          <p:cNvSpPr/>
          <p:nvPr/>
        </p:nvSpPr>
        <p:spPr>
          <a:xfrm>
            <a:off x="26" y="0"/>
            <a:ext cx="12191974" cy="1234356"/>
          </a:xfrm>
          <a:prstGeom prst="rect">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000" b="1" dirty="0" smtClean="0">
                <a:solidFill>
                  <a:schemeClr val="bg1"/>
                </a:solidFill>
                <a:latin typeface="Century Gothic" panose="020B0502020202020204" pitchFamily="34" charset="0"/>
                <a:cs typeface="Times New Roman" panose="02020603050405020304" pitchFamily="18" charset="0"/>
              </a:rPr>
              <a:t>El asesor profesional (art. 20)</a:t>
            </a:r>
            <a:endParaRPr lang="es-ES" sz="4000" dirty="0"/>
          </a:p>
        </p:txBody>
      </p:sp>
      <p:pic>
        <p:nvPicPr>
          <p:cNvPr id="6" name="Picture 2" descr="C:\Users\miguel.arteaga\Documents\Nuevos logos Anáhuac\Logo Anáhuac México vert..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4438" y="59800"/>
            <a:ext cx="967383" cy="1114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44401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3844637" y="36"/>
            <a:ext cx="8347363" cy="1255113"/>
          </a:xfrm>
          <a:prstGeom prst="rect">
            <a:avLst/>
          </a:prstGeom>
        </p:spPr>
      </p:pic>
      <p:sp>
        <p:nvSpPr>
          <p:cNvPr id="7" name="CuadroTexto 6"/>
          <p:cNvSpPr txBox="1"/>
          <p:nvPr/>
        </p:nvSpPr>
        <p:spPr>
          <a:xfrm>
            <a:off x="673330" y="2244436"/>
            <a:ext cx="10532225" cy="3108543"/>
          </a:xfrm>
          <a:prstGeom prst="rect">
            <a:avLst/>
          </a:prstGeom>
          <a:noFill/>
        </p:spPr>
        <p:txBody>
          <a:bodyPr wrap="square" rtlCol="0">
            <a:spAutoFit/>
          </a:bodyPr>
          <a:lstStyle/>
          <a:p>
            <a:pPr algn="just"/>
            <a:r>
              <a:rPr lang="es-MX" sz="2800" dirty="0"/>
              <a:t>Recibida la carta de aceptación por parte de la entidad receptora, a través del alumno, la Coordinación de Prácticas Profesionales, emitirá la </a:t>
            </a:r>
            <a:r>
              <a:rPr lang="es-MX" sz="2800" b="1" dirty="0"/>
              <a:t>Carta de Inicio de Prácticas Profesionales</a:t>
            </a:r>
            <a:r>
              <a:rPr lang="es-MX" sz="2800" dirty="0"/>
              <a:t>, escrito dirigido a la entidad receptora, especificando el lapso que debe constituir el  inicio y fin de las prácticas profesionales, a efecto de que dentro de esta temporalidad, pueda desarrollarse este proyecto </a:t>
            </a:r>
            <a:r>
              <a:rPr lang="es-MX" sz="2800" dirty="0" smtClean="0"/>
              <a:t>integrador. Se le remite el Reglamento y los formatos correspondientes.</a:t>
            </a:r>
            <a:endParaRPr lang="es-MX" sz="2800" b="1" dirty="0">
              <a:solidFill>
                <a:prstClr val="black"/>
              </a:solidFill>
              <a:latin typeface="Century Gothic" panose="020B0502020202020204" pitchFamily="34" charset="0"/>
            </a:endParaRPr>
          </a:p>
        </p:txBody>
      </p:sp>
      <p:pic>
        <p:nvPicPr>
          <p:cNvPr id="8" name="Imagen 5"/>
          <p:cNvPicPr>
            <a:picLocks noChangeAspect="1"/>
          </p:cNvPicPr>
          <p:nvPr/>
        </p:nvPicPr>
        <p:blipFill>
          <a:blip r:embed="rId3">
            <a:duotone>
              <a:prstClr val="black"/>
              <a:schemeClr val="accent1">
                <a:tint val="45000"/>
                <a:satMod val="400000"/>
              </a:schemeClr>
            </a:duotone>
          </a:blip>
          <a:stretch>
            <a:fillRect/>
          </a:stretch>
        </p:blipFill>
        <p:spPr>
          <a:xfrm flipV="1">
            <a:off x="26" y="1272456"/>
            <a:ext cx="12191999" cy="74003"/>
          </a:xfrm>
          <a:prstGeom prst="rect">
            <a:avLst/>
          </a:prstGeom>
        </p:spPr>
      </p:pic>
      <p:sp>
        <p:nvSpPr>
          <p:cNvPr id="9" name="8 Rectángulo"/>
          <p:cNvSpPr/>
          <p:nvPr/>
        </p:nvSpPr>
        <p:spPr>
          <a:xfrm>
            <a:off x="26" y="0"/>
            <a:ext cx="12191974" cy="1234356"/>
          </a:xfrm>
          <a:prstGeom prst="rect">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200" b="1" dirty="0" smtClean="0">
                <a:solidFill>
                  <a:schemeClr val="bg1"/>
                </a:solidFill>
                <a:latin typeface="Century Gothic" panose="020B0502020202020204" pitchFamily="34" charset="0"/>
                <a:cs typeface="Times New Roman" panose="02020603050405020304" pitchFamily="18" charset="0"/>
              </a:rPr>
              <a:t>Del inicio de las prácticas profesionales (art. 15)</a:t>
            </a:r>
            <a:endParaRPr lang="es-ES" sz="3200" dirty="0"/>
          </a:p>
        </p:txBody>
      </p:sp>
      <p:pic>
        <p:nvPicPr>
          <p:cNvPr id="6" name="Picture 2" descr="C:\Users\miguel.arteaga\Documents\Nuevos logos Anáhuac\Logo Anáhuac México vert..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4438" y="59800"/>
            <a:ext cx="967383" cy="1114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67185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26" y="0"/>
            <a:ext cx="12191974" cy="1234356"/>
          </a:xfrm>
          <a:prstGeom prst="rect">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CuadroTexto 6"/>
          <p:cNvSpPr txBox="1"/>
          <p:nvPr/>
        </p:nvSpPr>
        <p:spPr>
          <a:xfrm>
            <a:off x="-85720" y="-36768"/>
            <a:ext cx="12191999" cy="1077218"/>
          </a:xfrm>
          <a:prstGeom prst="rect">
            <a:avLst/>
          </a:prstGeom>
          <a:noFill/>
        </p:spPr>
        <p:txBody>
          <a:bodyPr wrap="square" rtlCol="0">
            <a:spAutoFit/>
          </a:bodyPr>
          <a:lstStyle/>
          <a:p>
            <a:pPr algn="ctr"/>
            <a:endParaRPr lang="es-MX" sz="3200" b="1" dirty="0" smtClean="0">
              <a:solidFill>
                <a:schemeClr val="bg1"/>
              </a:solidFill>
            </a:endParaRPr>
          </a:p>
          <a:p>
            <a:pPr algn="ctr"/>
            <a:r>
              <a:rPr lang="es-MX" sz="3200" b="1" dirty="0" smtClean="0">
                <a:solidFill>
                  <a:schemeClr val="bg1"/>
                </a:solidFill>
              </a:rPr>
              <a:t>Carta de inicio de prácticas profesionales (art. 15):</a:t>
            </a:r>
            <a:endParaRPr lang="es-MX" sz="3200" b="1" dirty="0">
              <a:solidFill>
                <a:schemeClr val="bg1"/>
              </a:solidFill>
            </a:endParaRPr>
          </a:p>
        </p:txBody>
      </p:sp>
      <p:pic>
        <p:nvPicPr>
          <p:cNvPr id="7" name="Imagen 5"/>
          <p:cNvPicPr>
            <a:picLocks noChangeAspect="1"/>
          </p:cNvPicPr>
          <p:nvPr/>
        </p:nvPicPr>
        <p:blipFill>
          <a:blip r:embed="rId2">
            <a:duotone>
              <a:prstClr val="black"/>
              <a:schemeClr val="accent1">
                <a:tint val="45000"/>
                <a:satMod val="400000"/>
              </a:schemeClr>
            </a:duotone>
          </a:blip>
          <a:stretch>
            <a:fillRect/>
          </a:stretch>
        </p:blipFill>
        <p:spPr>
          <a:xfrm flipV="1">
            <a:off x="26" y="1272456"/>
            <a:ext cx="12191999" cy="74003"/>
          </a:xfrm>
          <a:prstGeom prst="rect">
            <a:avLst/>
          </a:prstGeom>
        </p:spPr>
      </p:pic>
      <p:sp>
        <p:nvSpPr>
          <p:cNvPr id="2" name="1 Rectángulo"/>
          <p:cNvSpPr/>
          <p:nvPr/>
        </p:nvSpPr>
        <p:spPr>
          <a:xfrm>
            <a:off x="856211" y="1174555"/>
            <a:ext cx="10607908" cy="9005091"/>
          </a:xfrm>
          <a:prstGeom prst="rect">
            <a:avLst/>
          </a:prstGeom>
        </p:spPr>
        <p:txBody>
          <a:bodyPr wrap="square">
            <a:spAutoFit/>
          </a:bodyPr>
          <a:lstStyle/>
          <a:p>
            <a:r>
              <a:rPr lang="es-ES" dirty="0"/>
              <a:t> </a:t>
            </a:r>
            <a:endParaRPr lang="es-MX" dirty="0"/>
          </a:p>
          <a:p>
            <a:pPr lvl="0" algn="r"/>
            <a:r>
              <a:rPr lang="es-ES" sz="3200" dirty="0" smtClean="0"/>
              <a:t> </a:t>
            </a:r>
            <a:r>
              <a:rPr lang="es-ES" sz="1400" dirty="0" smtClean="0"/>
              <a:t>Huixquilucan, México, a ___ de ___ de ___</a:t>
            </a:r>
            <a:endParaRPr lang="es-ES" sz="1400" dirty="0"/>
          </a:p>
          <a:p>
            <a:pPr lvl="0" algn="just"/>
            <a:endParaRPr lang="es-ES" sz="1400" dirty="0" smtClean="0"/>
          </a:p>
          <a:p>
            <a:pPr lvl="0" algn="just"/>
            <a:r>
              <a:rPr lang="es-ES" sz="1400" b="1" dirty="0" smtClean="0"/>
              <a:t>Nombre de la Entidad Receptora</a:t>
            </a:r>
          </a:p>
          <a:p>
            <a:pPr lvl="0" algn="just"/>
            <a:endParaRPr lang="es-ES" sz="1400" dirty="0"/>
          </a:p>
          <a:p>
            <a:pPr lvl="0" algn="just"/>
            <a:endParaRPr lang="es-ES" sz="1400" dirty="0" smtClean="0"/>
          </a:p>
          <a:p>
            <a:pPr lvl="0" algn="ctr"/>
            <a:r>
              <a:rPr lang="es-ES" sz="1400" dirty="0" smtClean="0"/>
              <a:t>La Facultad de Derecho de la Universidad Anáhuac, México, otorga la presente </a:t>
            </a:r>
            <a:r>
              <a:rPr lang="es-ES" sz="1400" b="1" dirty="0" smtClean="0"/>
              <a:t>CARTA DE INICIO DE PRÁCTICAS PROFESIONALES </a:t>
            </a:r>
            <a:r>
              <a:rPr lang="es-ES" sz="1400" dirty="0" smtClean="0"/>
              <a:t>al alumno (a):</a:t>
            </a:r>
          </a:p>
          <a:p>
            <a:pPr lvl="0" algn="just"/>
            <a:endParaRPr lang="es-ES" sz="1400" dirty="0"/>
          </a:p>
          <a:p>
            <a:pPr lvl="0" algn="ctr"/>
            <a:r>
              <a:rPr lang="es-ES" sz="1400" dirty="0" smtClean="0"/>
              <a:t>___________________________________</a:t>
            </a:r>
          </a:p>
          <a:p>
            <a:pPr lvl="0" algn="ctr"/>
            <a:endParaRPr lang="es-ES" sz="1400" dirty="0" smtClean="0"/>
          </a:p>
          <a:p>
            <a:pPr lvl="0" algn="ctr"/>
            <a:r>
              <a:rPr lang="es-ES" sz="1400" dirty="0" smtClean="0"/>
              <a:t>ID: __________________________</a:t>
            </a:r>
          </a:p>
          <a:p>
            <a:pPr lvl="0" algn="ctr"/>
            <a:endParaRPr lang="es-ES" sz="1400" dirty="0"/>
          </a:p>
          <a:p>
            <a:pPr lvl="0" algn="just"/>
            <a:r>
              <a:rPr lang="es-ES" sz="1400" dirty="0" smtClean="0"/>
              <a:t>Quien, de acuerdo a su carta de aceptación, realizará prácticas profesionales en esa sede, bajo la asesoría de la(s) persona(s) que Ustedes han designado o se sirvan  designar para tal efecto. Esta actividad constituye un proyecto integrador en el contexto de la asignatura “Experiencias Profesionales en Derecho”. Las prácticas se realizarán durante 120 horas distribuidas en el semestre lectivo comprendido entre los meses _________________ y _______________ del presente año, en  términos del Reglamento que por este conducto se les hace llegar, al igual que los formatos correspondientes.</a:t>
            </a:r>
          </a:p>
          <a:p>
            <a:pPr lvl="0" algn="just"/>
            <a:endParaRPr lang="es-ES" sz="1400" dirty="0"/>
          </a:p>
          <a:p>
            <a:pPr lvl="0" algn="just"/>
            <a:r>
              <a:rPr lang="es-ES" sz="1400" dirty="0" smtClean="0"/>
              <a:t>Agradecemos cumplidamente su colaboración en el proceso de formación y desarrollo de personas íntegras, de excelente preparación profesional, promotores del desarrollo del ser humano y de la sociedad.</a:t>
            </a:r>
          </a:p>
          <a:p>
            <a:pPr lvl="0" algn="just"/>
            <a:endParaRPr lang="es-ES" sz="1400" dirty="0" smtClean="0"/>
          </a:p>
          <a:p>
            <a:pPr lvl="0" algn="ctr"/>
            <a:r>
              <a:rPr lang="es-ES" sz="1400" dirty="0" smtClean="0"/>
              <a:t>A T E N T A M E N T E</a:t>
            </a:r>
          </a:p>
          <a:p>
            <a:pPr lvl="0" algn="ctr"/>
            <a:endParaRPr lang="es-ES" sz="1400" dirty="0"/>
          </a:p>
          <a:p>
            <a:pPr lvl="0" algn="ctr"/>
            <a:r>
              <a:rPr lang="es-ES" sz="1400" dirty="0" smtClean="0"/>
              <a:t>Coordinador de Prácticas Profesionales</a:t>
            </a:r>
            <a:endParaRPr lang="es-ES" sz="1400" dirty="0"/>
          </a:p>
          <a:p>
            <a:pPr lvl="0" algn="just"/>
            <a:endParaRPr lang="es-ES" sz="3200" dirty="0" smtClean="0"/>
          </a:p>
          <a:p>
            <a:pPr lvl="0" algn="just"/>
            <a:endParaRPr lang="es-ES" sz="3200" dirty="0"/>
          </a:p>
          <a:p>
            <a:pPr lvl="0" algn="just"/>
            <a:endParaRPr lang="es-ES" sz="3200" dirty="0" smtClean="0"/>
          </a:p>
          <a:p>
            <a:pPr lvl="0" algn="just"/>
            <a:r>
              <a:rPr lang="es-ES" sz="3200" dirty="0" smtClean="0"/>
              <a:t>.</a:t>
            </a:r>
            <a:endParaRPr lang="es-MX" dirty="0"/>
          </a:p>
          <a:p>
            <a:endParaRPr lang="es-MX" dirty="0"/>
          </a:p>
          <a:p>
            <a:pPr algn="just"/>
            <a:endParaRPr lang="es-MX" sz="3200" dirty="0"/>
          </a:p>
          <a:p>
            <a:pPr algn="just"/>
            <a:endParaRPr lang="es-MX" sz="3200" dirty="0"/>
          </a:p>
        </p:txBody>
      </p:sp>
      <p:sp>
        <p:nvSpPr>
          <p:cNvPr id="3" name="2 Rectángulo"/>
          <p:cNvSpPr/>
          <p:nvPr/>
        </p:nvSpPr>
        <p:spPr>
          <a:xfrm>
            <a:off x="1369067" y="2011108"/>
            <a:ext cx="9835745" cy="646331"/>
          </a:xfrm>
          <a:prstGeom prst="rect">
            <a:avLst/>
          </a:prstGeom>
        </p:spPr>
        <p:txBody>
          <a:bodyPr wrap="square">
            <a:spAutoFit/>
          </a:bodyPr>
          <a:lstStyle/>
          <a:p>
            <a:pPr lvl="0"/>
            <a:endParaRPr lang="es-MX" dirty="0"/>
          </a:p>
          <a:p>
            <a:pPr lvl="0"/>
            <a:endParaRPr lang="es-MX" dirty="0"/>
          </a:p>
        </p:txBody>
      </p:sp>
      <p:pic>
        <p:nvPicPr>
          <p:cNvPr id="10" name="Picture 2" descr="C:\Users\miguel.arteaga\Documents\Nuevos logos Anáhuac\Logo Anáhuac México ver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438" y="59800"/>
            <a:ext cx="967383" cy="1114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3827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26" y="0"/>
            <a:ext cx="12191974" cy="1234356"/>
          </a:xfrm>
          <a:prstGeom prst="rect">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CuadroTexto 6"/>
          <p:cNvSpPr txBox="1"/>
          <p:nvPr/>
        </p:nvSpPr>
        <p:spPr>
          <a:xfrm>
            <a:off x="-85720" y="-36768"/>
            <a:ext cx="12191999" cy="1077218"/>
          </a:xfrm>
          <a:prstGeom prst="rect">
            <a:avLst/>
          </a:prstGeom>
          <a:noFill/>
        </p:spPr>
        <p:txBody>
          <a:bodyPr wrap="square" rtlCol="0">
            <a:spAutoFit/>
          </a:bodyPr>
          <a:lstStyle/>
          <a:p>
            <a:pPr algn="ctr"/>
            <a:endParaRPr lang="es-MX" sz="3200" b="1" dirty="0" smtClean="0">
              <a:solidFill>
                <a:schemeClr val="bg1"/>
              </a:solidFill>
              <a:latin typeface="Century Gothic" panose="020B0502020202020204" pitchFamily="34" charset="0"/>
              <a:cs typeface="Times New Roman" panose="02020603050405020304" pitchFamily="18" charset="0"/>
            </a:endParaRPr>
          </a:p>
          <a:p>
            <a:pPr algn="ctr"/>
            <a:r>
              <a:rPr lang="es-MX" sz="3200" b="1" dirty="0" smtClean="0">
                <a:solidFill>
                  <a:schemeClr val="bg1"/>
                </a:solidFill>
                <a:latin typeface="Century Gothic" panose="020B0502020202020204" pitchFamily="34" charset="0"/>
                <a:cs typeface="Times New Roman" panose="02020603050405020304" pitchFamily="18" charset="0"/>
              </a:rPr>
              <a:t>Formatos </a:t>
            </a:r>
            <a:r>
              <a:rPr lang="es-MX" sz="3200" b="1" dirty="0">
                <a:solidFill>
                  <a:schemeClr val="bg1"/>
                </a:solidFill>
                <a:latin typeface="Century Gothic" panose="020B0502020202020204" pitchFamily="34" charset="0"/>
                <a:cs typeface="Times New Roman" panose="02020603050405020304" pitchFamily="18" charset="0"/>
              </a:rPr>
              <a:t>de evaluación </a:t>
            </a:r>
            <a:r>
              <a:rPr lang="es-MX" sz="3200" b="1" dirty="0">
                <a:solidFill>
                  <a:schemeClr val="bg1"/>
                </a:solidFill>
              </a:rPr>
              <a:t> </a:t>
            </a:r>
          </a:p>
        </p:txBody>
      </p:sp>
      <p:pic>
        <p:nvPicPr>
          <p:cNvPr id="7" name="Imagen 5"/>
          <p:cNvPicPr>
            <a:picLocks noChangeAspect="1"/>
          </p:cNvPicPr>
          <p:nvPr/>
        </p:nvPicPr>
        <p:blipFill>
          <a:blip r:embed="rId2">
            <a:duotone>
              <a:prstClr val="black"/>
              <a:schemeClr val="accent1">
                <a:tint val="45000"/>
                <a:satMod val="400000"/>
              </a:schemeClr>
            </a:duotone>
          </a:blip>
          <a:stretch>
            <a:fillRect/>
          </a:stretch>
        </p:blipFill>
        <p:spPr>
          <a:xfrm flipV="1">
            <a:off x="26" y="1272456"/>
            <a:ext cx="12191999" cy="74003"/>
          </a:xfrm>
          <a:prstGeom prst="rect">
            <a:avLst/>
          </a:prstGeom>
        </p:spPr>
      </p:pic>
      <p:sp>
        <p:nvSpPr>
          <p:cNvPr id="2" name="1 Rectángulo"/>
          <p:cNvSpPr/>
          <p:nvPr/>
        </p:nvSpPr>
        <p:spPr>
          <a:xfrm>
            <a:off x="1091821" y="1651378"/>
            <a:ext cx="10372298" cy="2339102"/>
          </a:xfrm>
          <a:prstGeom prst="rect">
            <a:avLst/>
          </a:prstGeom>
        </p:spPr>
        <p:txBody>
          <a:bodyPr wrap="square">
            <a:spAutoFit/>
          </a:bodyPr>
          <a:lstStyle/>
          <a:p>
            <a:pPr algn="just"/>
            <a:endParaRPr lang="es-MX" sz="3200" dirty="0"/>
          </a:p>
          <a:p>
            <a:pPr algn="just"/>
            <a:endParaRPr lang="es-MX" sz="3200" dirty="0"/>
          </a:p>
          <a:p>
            <a:pPr algn="just"/>
            <a:endParaRPr lang="es-MX" sz="3200" dirty="0"/>
          </a:p>
          <a:p>
            <a:pPr algn="just"/>
            <a:endParaRPr lang="es-MX" sz="3200" dirty="0"/>
          </a:p>
          <a:p>
            <a:endParaRPr lang="es-MX" dirty="0"/>
          </a:p>
        </p:txBody>
      </p:sp>
      <p:sp>
        <p:nvSpPr>
          <p:cNvPr id="4" name="Rectangle 1"/>
          <p:cNvSpPr>
            <a:spLocks noChangeArrowheads="1"/>
          </p:cNvSpPr>
          <p:nvPr/>
        </p:nvSpPr>
        <p:spPr bwMode="auto">
          <a:xfrm>
            <a:off x="3941763" y="1581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MX" altLang="es-MX" sz="1800" b="0" i="0" u="none" strike="noStrike" cap="none" normalizeH="0" baseline="0">
              <a:ln>
                <a:noFill/>
              </a:ln>
              <a:solidFill>
                <a:schemeClr val="tx1"/>
              </a:solidFill>
              <a:effectLst/>
              <a:latin typeface="Arial" pitchFamily="34" charset="0"/>
              <a:cs typeface="Arial" pitchFamily="34" charset="0"/>
            </a:endParaRPr>
          </a:p>
        </p:txBody>
      </p:sp>
      <p:sp>
        <p:nvSpPr>
          <p:cNvPr id="10" name="9 Rectángulo"/>
          <p:cNvSpPr/>
          <p:nvPr/>
        </p:nvSpPr>
        <p:spPr>
          <a:xfrm>
            <a:off x="575733" y="973667"/>
            <a:ext cx="10794109" cy="7325082"/>
          </a:xfrm>
          <a:prstGeom prst="rect">
            <a:avLst/>
          </a:prstGeom>
        </p:spPr>
        <p:txBody>
          <a:bodyPr wrap="square">
            <a:spAutoFit/>
          </a:bodyPr>
          <a:lstStyle/>
          <a:p>
            <a:r>
              <a:rPr lang="es-ES" dirty="0"/>
              <a:t> </a:t>
            </a:r>
            <a:endParaRPr lang="es-MX" sz="3200" dirty="0"/>
          </a:p>
          <a:p>
            <a:r>
              <a:rPr lang="es-ES" sz="3200" dirty="0"/>
              <a:t> </a:t>
            </a:r>
            <a:endParaRPr lang="es-MX" sz="3200" dirty="0"/>
          </a:p>
          <a:p>
            <a:pPr lvl="0" algn="just"/>
            <a:r>
              <a:rPr lang="es-ES" sz="3200" dirty="0"/>
              <a:t>El asesor profesional, durante el transcurso de las prácticas profesionales, deberá </a:t>
            </a:r>
            <a:r>
              <a:rPr lang="es-ES" sz="3200" b="1" dirty="0"/>
              <a:t>validar con su rúbrica los informes mensuales de asistencia y reporte de </a:t>
            </a:r>
            <a:r>
              <a:rPr lang="es-ES" sz="3200" b="1" dirty="0" smtClean="0"/>
              <a:t>actividades.</a:t>
            </a:r>
            <a:endParaRPr lang="es-MX" sz="3200" dirty="0"/>
          </a:p>
          <a:p>
            <a:r>
              <a:rPr lang="es-ES" sz="3200" dirty="0"/>
              <a:t> </a:t>
            </a:r>
            <a:endParaRPr lang="es-MX" sz="3200" dirty="0"/>
          </a:p>
          <a:p>
            <a:pPr lvl="0" algn="just"/>
            <a:r>
              <a:rPr lang="es-ES" sz="3200" dirty="0"/>
              <a:t>Al concluir las prácticas profesionales, en el formato correspondiente, deberá emitir </a:t>
            </a:r>
            <a:r>
              <a:rPr lang="es-ES" sz="3200" b="1" dirty="0">
                <a:solidFill>
                  <a:schemeClr val="accent6">
                    <a:lumMod val="75000"/>
                  </a:schemeClr>
                </a:solidFill>
              </a:rPr>
              <a:t>una evaluación final</a:t>
            </a:r>
            <a:r>
              <a:rPr lang="es-ES" sz="3200" dirty="0"/>
              <a:t> sobre el desempeño y aprovechamiento del </a:t>
            </a:r>
            <a:r>
              <a:rPr lang="es-ES" sz="3200" dirty="0" smtClean="0"/>
              <a:t>alumno practicante, con base en criterios objetivos.</a:t>
            </a:r>
          </a:p>
          <a:p>
            <a:pPr lvl="0" algn="just"/>
            <a:endParaRPr lang="es-ES" sz="3200" dirty="0"/>
          </a:p>
          <a:p>
            <a:pPr lvl="0" algn="just"/>
            <a:r>
              <a:rPr lang="es-ES" sz="3200" dirty="0" smtClean="0"/>
              <a:t>Todo ello, </a:t>
            </a:r>
            <a:r>
              <a:rPr lang="es-ES" sz="3200" dirty="0"/>
              <a:t>en los </a:t>
            </a:r>
            <a:r>
              <a:rPr lang="es-ES" sz="3200" b="1" dirty="0">
                <a:solidFill>
                  <a:schemeClr val="accent6">
                    <a:lumMod val="75000"/>
                  </a:schemeClr>
                </a:solidFill>
              </a:rPr>
              <a:t>formatos proporcionados por la Facultad.</a:t>
            </a:r>
            <a:r>
              <a:rPr lang="es-ES" dirty="0"/>
              <a:t>  </a:t>
            </a:r>
            <a:endParaRPr lang="es-MX" dirty="0"/>
          </a:p>
          <a:p>
            <a:pPr algn="just"/>
            <a:endParaRPr lang="es-MX" dirty="0"/>
          </a:p>
          <a:p>
            <a:endParaRPr lang="es-MX" dirty="0"/>
          </a:p>
          <a:p>
            <a:pPr algn="just"/>
            <a:endParaRPr lang="es-MX" sz="3200" dirty="0"/>
          </a:p>
          <a:p>
            <a:pPr algn="just"/>
            <a:endParaRPr lang="es-MX" sz="3200" dirty="0"/>
          </a:p>
        </p:txBody>
      </p:sp>
      <p:pic>
        <p:nvPicPr>
          <p:cNvPr id="11" name="Picture 2" descr="C:\Users\miguel.arteaga\Documents\Nuevos logos Anáhuac\Logo Anáhuac México ver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438" y="59800"/>
            <a:ext cx="967383" cy="1114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9805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26" y="0"/>
            <a:ext cx="12191974" cy="1234356"/>
          </a:xfrm>
          <a:prstGeom prst="rect">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2" name="CuadroTexto 6"/>
          <p:cNvSpPr txBox="1"/>
          <p:nvPr/>
        </p:nvSpPr>
        <p:spPr>
          <a:xfrm>
            <a:off x="0" y="-423080"/>
            <a:ext cx="12106279" cy="1323439"/>
          </a:xfrm>
          <a:prstGeom prst="rect">
            <a:avLst/>
          </a:prstGeom>
          <a:noFill/>
        </p:spPr>
        <p:txBody>
          <a:bodyPr wrap="square" rtlCol="0">
            <a:spAutoFit/>
          </a:bodyPr>
          <a:lstStyle/>
          <a:p>
            <a:pPr algn="ctr"/>
            <a:endParaRPr lang="es-MX" sz="4000" b="1" dirty="0">
              <a:solidFill>
                <a:schemeClr val="bg1"/>
              </a:solidFill>
            </a:endParaRPr>
          </a:p>
          <a:p>
            <a:pPr algn="ctr"/>
            <a:r>
              <a:rPr lang="es-MX" sz="4000" b="1" dirty="0" smtClean="0">
                <a:solidFill>
                  <a:schemeClr val="bg1"/>
                </a:solidFill>
              </a:rPr>
              <a:t>INTRODUCCIÓN </a:t>
            </a:r>
            <a:endParaRPr lang="es-MX" sz="4000" b="1" dirty="0">
              <a:solidFill>
                <a:schemeClr val="bg1"/>
              </a:solidFill>
            </a:endParaRPr>
          </a:p>
        </p:txBody>
      </p:sp>
      <p:pic>
        <p:nvPicPr>
          <p:cNvPr id="7" name="Imagen 5"/>
          <p:cNvPicPr>
            <a:picLocks noChangeAspect="1"/>
          </p:cNvPicPr>
          <p:nvPr/>
        </p:nvPicPr>
        <p:blipFill>
          <a:blip r:embed="rId2">
            <a:duotone>
              <a:prstClr val="black"/>
              <a:schemeClr val="accent1">
                <a:tint val="45000"/>
                <a:satMod val="400000"/>
              </a:schemeClr>
            </a:duotone>
          </a:blip>
          <a:stretch>
            <a:fillRect/>
          </a:stretch>
        </p:blipFill>
        <p:spPr>
          <a:xfrm flipV="1">
            <a:off x="26" y="1272456"/>
            <a:ext cx="12191999" cy="74003"/>
          </a:xfrm>
          <a:prstGeom prst="rect">
            <a:avLst/>
          </a:prstGeom>
        </p:spPr>
      </p:pic>
      <p:sp>
        <p:nvSpPr>
          <p:cNvPr id="2" name="1 Rectángulo"/>
          <p:cNvSpPr/>
          <p:nvPr/>
        </p:nvSpPr>
        <p:spPr>
          <a:xfrm>
            <a:off x="1091821" y="1651378"/>
            <a:ext cx="10372298" cy="4308872"/>
          </a:xfrm>
          <a:prstGeom prst="rect">
            <a:avLst/>
          </a:prstGeom>
        </p:spPr>
        <p:txBody>
          <a:bodyPr wrap="square">
            <a:spAutoFit/>
          </a:bodyPr>
          <a:lstStyle/>
          <a:p>
            <a:pPr algn="ctr"/>
            <a:endParaRPr lang="es-MX" sz="3200" b="1" dirty="0"/>
          </a:p>
          <a:p>
            <a:pPr algn="ctr"/>
            <a:endParaRPr lang="es-MX" sz="3200" b="1" dirty="0" smtClean="0"/>
          </a:p>
          <a:p>
            <a:pPr algn="ctr"/>
            <a:r>
              <a:rPr lang="es-MX" sz="3200" b="1" dirty="0" smtClean="0"/>
              <a:t>Asignatura Básica</a:t>
            </a:r>
          </a:p>
          <a:p>
            <a:pPr algn="ctr"/>
            <a:r>
              <a:rPr lang="es-MX" sz="3200" dirty="0" smtClean="0"/>
              <a:t>Perteneciente al bloque de emprendimiento y/o vinculación profesional:</a:t>
            </a:r>
          </a:p>
          <a:p>
            <a:pPr algn="ctr"/>
            <a:endParaRPr lang="es-MX" sz="3200" dirty="0"/>
          </a:p>
          <a:p>
            <a:pPr algn="ctr"/>
            <a:r>
              <a:rPr lang="es-MX" sz="3200" dirty="0" smtClean="0"/>
              <a:t>Es </a:t>
            </a:r>
            <a:r>
              <a:rPr lang="es-MX" sz="3200" dirty="0"/>
              <a:t>imprescindible que el futuro profesional del Derecho se vincule tempranamente con la </a:t>
            </a:r>
            <a:r>
              <a:rPr lang="es-MX" sz="3200" dirty="0" smtClean="0"/>
              <a:t>práctica.</a:t>
            </a:r>
            <a:endParaRPr lang="es-MX" sz="3200" dirty="0"/>
          </a:p>
          <a:p>
            <a:endParaRPr lang="es-MX" dirty="0"/>
          </a:p>
        </p:txBody>
      </p:sp>
      <p:pic>
        <p:nvPicPr>
          <p:cNvPr id="10" name="Picture 2" descr="C:\Users\miguel.arteaga\Documents\Nuevos logos Anáhuac\Logo Anáhuac México ver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438" y="59800"/>
            <a:ext cx="967383" cy="1114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14792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26" y="0"/>
            <a:ext cx="12191974" cy="1234356"/>
          </a:xfrm>
          <a:prstGeom prst="rect">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CuadroTexto 6"/>
          <p:cNvSpPr txBox="1"/>
          <p:nvPr/>
        </p:nvSpPr>
        <p:spPr>
          <a:xfrm>
            <a:off x="-85720" y="-36768"/>
            <a:ext cx="12191999" cy="1138773"/>
          </a:xfrm>
          <a:prstGeom prst="rect">
            <a:avLst/>
          </a:prstGeom>
          <a:noFill/>
        </p:spPr>
        <p:txBody>
          <a:bodyPr wrap="square" rtlCol="0">
            <a:spAutoFit/>
          </a:bodyPr>
          <a:lstStyle/>
          <a:p>
            <a:pPr algn="ctr"/>
            <a:r>
              <a:rPr lang="es-MX" sz="4000" b="1" dirty="0">
                <a:solidFill>
                  <a:schemeClr val="bg1"/>
                </a:solidFill>
                <a:latin typeface="Century Gothic" panose="020B0502020202020204" pitchFamily="34" charset="0"/>
                <a:cs typeface="Times New Roman" panose="02020603050405020304" pitchFamily="18" charset="0"/>
              </a:rPr>
              <a:t>Rúbrica: </a:t>
            </a:r>
          </a:p>
          <a:p>
            <a:pPr algn="ctr"/>
            <a:r>
              <a:rPr lang="es-MX" sz="2800" b="1" dirty="0">
                <a:solidFill>
                  <a:schemeClr val="bg1"/>
                </a:solidFill>
                <a:latin typeface="Century Gothic" panose="020B0502020202020204" pitchFamily="34" charset="0"/>
                <a:cs typeface="Times New Roman" panose="02020603050405020304" pitchFamily="18" charset="0"/>
              </a:rPr>
              <a:t>Reportes de actividades y control de asistencia</a:t>
            </a:r>
            <a:endParaRPr lang="es-MX" sz="2800" b="1" dirty="0">
              <a:solidFill>
                <a:schemeClr val="bg1"/>
              </a:solidFill>
            </a:endParaRPr>
          </a:p>
        </p:txBody>
      </p:sp>
      <p:pic>
        <p:nvPicPr>
          <p:cNvPr id="7" name="Imagen 5"/>
          <p:cNvPicPr>
            <a:picLocks noChangeAspect="1"/>
          </p:cNvPicPr>
          <p:nvPr/>
        </p:nvPicPr>
        <p:blipFill>
          <a:blip r:embed="rId2">
            <a:duotone>
              <a:prstClr val="black"/>
              <a:schemeClr val="accent1">
                <a:tint val="45000"/>
                <a:satMod val="400000"/>
              </a:schemeClr>
            </a:duotone>
          </a:blip>
          <a:stretch>
            <a:fillRect/>
          </a:stretch>
        </p:blipFill>
        <p:spPr>
          <a:xfrm flipV="1">
            <a:off x="26" y="1272456"/>
            <a:ext cx="12191999" cy="74003"/>
          </a:xfrm>
          <a:prstGeom prst="rect">
            <a:avLst/>
          </a:prstGeom>
        </p:spPr>
      </p:pic>
      <p:pic>
        <p:nvPicPr>
          <p:cNvPr id="2" name="Imagen 1"/>
          <p:cNvPicPr>
            <a:picLocks noChangeAspect="1"/>
          </p:cNvPicPr>
          <p:nvPr/>
        </p:nvPicPr>
        <p:blipFill>
          <a:blip r:embed="rId3"/>
          <a:stretch>
            <a:fillRect/>
          </a:stretch>
        </p:blipFill>
        <p:spPr>
          <a:xfrm>
            <a:off x="3840124" y="1384559"/>
            <a:ext cx="4363185" cy="5360798"/>
          </a:xfrm>
          <a:prstGeom prst="rect">
            <a:avLst/>
          </a:prstGeom>
        </p:spPr>
      </p:pic>
      <p:pic>
        <p:nvPicPr>
          <p:cNvPr id="10" name="Picture 2" descr="C:\Users\miguel.arteaga\Documents\Nuevos logos Anáhuac\Logo Anáhuac México vert..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4438" y="59800"/>
            <a:ext cx="967383" cy="1114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0607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26" y="0"/>
            <a:ext cx="11961989" cy="1234356"/>
          </a:xfrm>
          <a:prstGeom prst="rect">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CuadroTexto 6"/>
          <p:cNvSpPr txBox="1"/>
          <p:nvPr/>
        </p:nvSpPr>
        <p:spPr>
          <a:xfrm>
            <a:off x="0" y="-36771"/>
            <a:ext cx="11962015" cy="707886"/>
          </a:xfrm>
          <a:prstGeom prst="rect">
            <a:avLst/>
          </a:prstGeom>
          <a:noFill/>
        </p:spPr>
        <p:txBody>
          <a:bodyPr wrap="square" rtlCol="0">
            <a:spAutoFit/>
          </a:bodyPr>
          <a:lstStyle/>
          <a:p>
            <a:pPr algn="ctr"/>
            <a:r>
              <a:rPr lang="es-MX" sz="4000" b="1" dirty="0" smtClean="0">
                <a:solidFill>
                  <a:schemeClr val="bg1"/>
                </a:solidFill>
                <a:latin typeface="Century Gothic" panose="020B0502020202020204" pitchFamily="34" charset="0"/>
                <a:cs typeface="Times New Roman" panose="02020603050405020304" pitchFamily="18" charset="0"/>
              </a:rPr>
              <a:t>Autoevaluación (medio término)</a:t>
            </a:r>
            <a:r>
              <a:rPr lang="es-MX" sz="4000" b="1" dirty="0" smtClean="0">
                <a:solidFill>
                  <a:schemeClr val="bg1"/>
                </a:solidFill>
                <a:latin typeface="Century Gothic" panose="020B0502020202020204" pitchFamily="34" charset="0"/>
                <a:cs typeface="Times New Roman" panose="02020603050405020304" pitchFamily="18" charset="0"/>
              </a:rPr>
              <a:t>: </a:t>
            </a:r>
            <a:endParaRPr lang="es-MX" sz="4000" b="1" dirty="0">
              <a:solidFill>
                <a:schemeClr val="bg1"/>
              </a:solidFill>
              <a:latin typeface="Century Gothic" panose="020B0502020202020204" pitchFamily="34" charset="0"/>
              <a:cs typeface="Times New Roman" panose="02020603050405020304" pitchFamily="18" charset="0"/>
            </a:endParaRPr>
          </a:p>
        </p:txBody>
      </p:sp>
      <p:pic>
        <p:nvPicPr>
          <p:cNvPr id="7" name="Imagen 5"/>
          <p:cNvPicPr>
            <a:picLocks noChangeAspect="1"/>
          </p:cNvPicPr>
          <p:nvPr/>
        </p:nvPicPr>
        <p:blipFill>
          <a:blip r:embed="rId2">
            <a:duotone>
              <a:prstClr val="black"/>
              <a:schemeClr val="accent1">
                <a:tint val="45000"/>
                <a:satMod val="400000"/>
              </a:schemeClr>
            </a:duotone>
          </a:blip>
          <a:stretch>
            <a:fillRect/>
          </a:stretch>
        </p:blipFill>
        <p:spPr>
          <a:xfrm flipV="1">
            <a:off x="26" y="1272456"/>
            <a:ext cx="12191999" cy="74003"/>
          </a:xfrm>
          <a:prstGeom prst="rect">
            <a:avLst/>
          </a:prstGeom>
        </p:spPr>
      </p:pic>
      <p:pic>
        <p:nvPicPr>
          <p:cNvPr id="10" name="Picture 2" descr="C:\Users\miguel.arteaga\Documents\Nuevos logos Anáhuac\Logo Anáhuac México ver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438" y="59800"/>
            <a:ext cx="967383" cy="1114755"/>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1091820" y="2202873"/>
            <a:ext cx="9747975" cy="584775"/>
          </a:xfrm>
          <a:prstGeom prst="rect">
            <a:avLst/>
          </a:prstGeom>
        </p:spPr>
        <p:txBody>
          <a:bodyPr wrap="square">
            <a:spAutoFit/>
          </a:bodyPr>
          <a:lstStyle/>
          <a:p>
            <a:pPr lvl="0" algn="just"/>
            <a:endParaRPr lang="es-MX" sz="3200" dirty="0"/>
          </a:p>
        </p:txBody>
      </p:sp>
      <p:pic>
        <p:nvPicPr>
          <p:cNvPr id="2" name="Imagen 1"/>
          <p:cNvPicPr>
            <a:picLocks noChangeAspect="1"/>
          </p:cNvPicPr>
          <p:nvPr/>
        </p:nvPicPr>
        <p:blipFill rotWithShape="1">
          <a:blip r:embed="rId4"/>
          <a:srcRect l="32261" t="17065" r="33784" b="11028"/>
          <a:stretch/>
        </p:blipFill>
        <p:spPr>
          <a:xfrm>
            <a:off x="3830111" y="1528549"/>
            <a:ext cx="4385842" cy="5224454"/>
          </a:xfrm>
          <a:prstGeom prst="rect">
            <a:avLst/>
          </a:prstGeom>
        </p:spPr>
      </p:pic>
    </p:spTree>
    <p:extLst>
      <p:ext uri="{BB962C8B-B14F-4D97-AF65-F5344CB8AC3E}">
        <p14:creationId xmlns:p14="http://schemas.microsoft.com/office/powerpoint/2010/main" val="3693163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26" y="0"/>
            <a:ext cx="12191974" cy="1234356"/>
          </a:xfrm>
          <a:prstGeom prst="rect">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CuadroTexto 6"/>
          <p:cNvSpPr txBox="1"/>
          <p:nvPr/>
        </p:nvSpPr>
        <p:spPr>
          <a:xfrm>
            <a:off x="-85720" y="-36768"/>
            <a:ext cx="12191999" cy="1138773"/>
          </a:xfrm>
          <a:prstGeom prst="rect">
            <a:avLst/>
          </a:prstGeom>
          <a:noFill/>
        </p:spPr>
        <p:txBody>
          <a:bodyPr wrap="square" rtlCol="0">
            <a:spAutoFit/>
          </a:bodyPr>
          <a:lstStyle/>
          <a:p>
            <a:pPr algn="ctr"/>
            <a:r>
              <a:rPr lang="es-MX" sz="4000" b="1" dirty="0">
                <a:solidFill>
                  <a:schemeClr val="bg1"/>
                </a:solidFill>
                <a:latin typeface="Century Gothic" panose="020B0502020202020204" pitchFamily="34" charset="0"/>
                <a:cs typeface="Times New Roman" panose="02020603050405020304" pitchFamily="18" charset="0"/>
              </a:rPr>
              <a:t>Rúbrica: </a:t>
            </a:r>
          </a:p>
          <a:p>
            <a:pPr algn="ctr"/>
            <a:r>
              <a:rPr lang="es-MX" sz="2800" b="1" dirty="0">
                <a:solidFill>
                  <a:schemeClr val="bg1"/>
                </a:solidFill>
                <a:latin typeface="Century Gothic" panose="020B0502020202020204" pitchFamily="34" charset="0"/>
                <a:cs typeface="Times New Roman" panose="02020603050405020304" pitchFamily="18" charset="0"/>
              </a:rPr>
              <a:t>Formato de Evaluación </a:t>
            </a:r>
            <a:r>
              <a:rPr lang="es-MX" sz="2800" b="1" dirty="0" smtClean="0">
                <a:solidFill>
                  <a:schemeClr val="bg1"/>
                </a:solidFill>
                <a:latin typeface="Century Gothic" panose="020B0502020202020204" pitchFamily="34" charset="0"/>
                <a:cs typeface="Times New Roman" panose="02020603050405020304" pitchFamily="18" charset="0"/>
              </a:rPr>
              <a:t>Final por el empleador</a:t>
            </a:r>
            <a:endParaRPr lang="es-MX" sz="2800" b="1" dirty="0">
              <a:solidFill>
                <a:schemeClr val="bg1"/>
              </a:solidFill>
            </a:endParaRPr>
          </a:p>
        </p:txBody>
      </p:sp>
      <p:pic>
        <p:nvPicPr>
          <p:cNvPr id="8" name="Imagen 5"/>
          <p:cNvPicPr>
            <a:picLocks noChangeAspect="1"/>
          </p:cNvPicPr>
          <p:nvPr/>
        </p:nvPicPr>
        <p:blipFill>
          <a:blip r:embed="rId2">
            <a:duotone>
              <a:prstClr val="black"/>
              <a:schemeClr val="accent1">
                <a:tint val="45000"/>
                <a:satMod val="400000"/>
              </a:schemeClr>
            </a:duotone>
          </a:blip>
          <a:stretch>
            <a:fillRect/>
          </a:stretch>
        </p:blipFill>
        <p:spPr>
          <a:xfrm flipV="1">
            <a:off x="26" y="1272456"/>
            <a:ext cx="12191999" cy="74003"/>
          </a:xfrm>
          <a:prstGeom prst="rect">
            <a:avLst/>
          </a:prstGeom>
        </p:spPr>
      </p:pic>
      <p:graphicFrame>
        <p:nvGraphicFramePr>
          <p:cNvPr id="10" name="9 Tabla"/>
          <p:cNvGraphicFramePr>
            <a:graphicFrameLocks noGrp="1"/>
          </p:cNvGraphicFramePr>
          <p:nvPr>
            <p:extLst/>
          </p:nvPr>
        </p:nvGraphicFramePr>
        <p:xfrm>
          <a:off x="1852863" y="1346459"/>
          <a:ext cx="8542422" cy="5467290"/>
        </p:xfrm>
        <a:graphic>
          <a:graphicData uri="http://schemas.openxmlformats.org/drawingml/2006/table">
            <a:tbl>
              <a:tblPr firstRow="1" firstCol="1" bandRow="1"/>
              <a:tblGrid>
                <a:gridCol w="4674254">
                  <a:extLst>
                    <a:ext uri="{9D8B030D-6E8A-4147-A177-3AD203B41FA5}">
                      <a16:colId xmlns:a16="http://schemas.microsoft.com/office/drawing/2014/main" val="20000"/>
                    </a:ext>
                  </a:extLst>
                </a:gridCol>
                <a:gridCol w="3868168">
                  <a:extLst>
                    <a:ext uri="{9D8B030D-6E8A-4147-A177-3AD203B41FA5}">
                      <a16:colId xmlns:a16="http://schemas.microsoft.com/office/drawing/2014/main" val="20001"/>
                    </a:ext>
                  </a:extLst>
                </a:gridCol>
              </a:tblGrid>
              <a:tr h="194152">
                <a:tc gridSpan="2">
                  <a:txBody>
                    <a:bodyPr/>
                    <a:lstStyle/>
                    <a:p>
                      <a:pPr algn="ctr">
                        <a:spcAft>
                          <a:spcPts val="0"/>
                        </a:spcAft>
                      </a:pPr>
                      <a:r>
                        <a:rPr lang="es-ES" sz="1400" b="1" dirty="0">
                          <a:effectLst/>
                          <a:latin typeface="Calibri"/>
                          <a:ea typeface="Calibri"/>
                        </a:rPr>
                        <a:t>A S P E C T O S   A   E V A L U A R</a:t>
                      </a:r>
                      <a:endParaRPr lang="es-MX" sz="1400" dirty="0">
                        <a:effectLst/>
                        <a:latin typeface="Times New Roman"/>
                        <a:ea typeface="Times New Roman"/>
                      </a:endParaRPr>
                    </a:p>
                  </a:txBody>
                  <a:tcPr marL="48517" marR="485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pattFill prst="pct10">
                      <a:fgClr>
                        <a:srgbClr val="FFFFFF"/>
                      </a:fgClr>
                      <a:bgClr>
                        <a:srgbClr val="E5E5E5"/>
                      </a:bgClr>
                    </a:pattFill>
                  </a:tcPr>
                </a:tc>
                <a:tc hMerge="1">
                  <a:txBody>
                    <a:bodyPr/>
                    <a:lstStyle/>
                    <a:p>
                      <a:endParaRPr lang="es-MX"/>
                    </a:p>
                  </a:txBody>
                  <a:tcPr/>
                </a:tc>
                <a:extLst>
                  <a:ext uri="{0D108BD9-81ED-4DB2-BD59-A6C34878D82A}">
                    <a16:rowId xmlns:a16="http://schemas.microsoft.com/office/drawing/2014/main" val="10000"/>
                  </a:ext>
                </a:extLst>
              </a:tr>
              <a:tr h="388304">
                <a:tc gridSpan="2">
                  <a:txBody>
                    <a:bodyPr/>
                    <a:lstStyle/>
                    <a:p>
                      <a:pPr algn="just">
                        <a:spcAft>
                          <a:spcPts val="0"/>
                        </a:spcAft>
                      </a:pPr>
                      <a:r>
                        <a:rPr lang="es-ES" sz="1400" i="1" dirty="0">
                          <a:effectLst/>
                          <a:latin typeface="Calibri"/>
                          <a:ea typeface="Calibri"/>
                        </a:rPr>
                        <a:t>En una escala del 0 (no aceptable) al 10 (excelente), se evaluara el desempeño del practicante en cada uno de los rubros mencionados, así como su desempeño general</a:t>
                      </a:r>
                      <a:endParaRPr lang="es-MX" sz="1400" dirty="0">
                        <a:effectLst/>
                        <a:latin typeface="Times New Roman"/>
                        <a:ea typeface="Times New Roman"/>
                      </a:endParaRPr>
                    </a:p>
                  </a:txBody>
                  <a:tcPr marL="48517" marR="485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hMerge="1">
                  <a:txBody>
                    <a:bodyPr/>
                    <a:lstStyle/>
                    <a:p>
                      <a:endParaRPr lang="es-MX"/>
                    </a:p>
                  </a:txBody>
                  <a:tcPr/>
                </a:tc>
                <a:extLst>
                  <a:ext uri="{0D108BD9-81ED-4DB2-BD59-A6C34878D82A}">
                    <a16:rowId xmlns:a16="http://schemas.microsoft.com/office/drawing/2014/main" val="10001"/>
                  </a:ext>
                </a:extLst>
              </a:tr>
              <a:tr h="253765">
                <a:tc>
                  <a:txBody>
                    <a:bodyPr/>
                    <a:lstStyle/>
                    <a:p>
                      <a:pPr>
                        <a:spcAft>
                          <a:spcPts val="0"/>
                        </a:spcAft>
                      </a:pPr>
                      <a:r>
                        <a:rPr lang="es-ES" sz="1400" b="1" dirty="0">
                          <a:effectLst/>
                          <a:latin typeface="Calibri"/>
                          <a:ea typeface="Calibri"/>
                        </a:rPr>
                        <a:t>Asistencia </a:t>
                      </a:r>
                      <a:r>
                        <a:rPr lang="es-ES" sz="1400" i="1" dirty="0">
                          <a:effectLst/>
                          <a:latin typeface="Calibri"/>
                          <a:ea typeface="Calibri"/>
                        </a:rPr>
                        <a:t>(De acuerdo con los reportes mensuales)</a:t>
                      </a:r>
                      <a:endParaRPr lang="es-MX" sz="1400" dirty="0">
                        <a:effectLst/>
                        <a:latin typeface="Times New Roman"/>
                        <a:ea typeface="Times New Roman"/>
                      </a:endParaRPr>
                    </a:p>
                  </a:txBody>
                  <a:tcPr marL="48517" marR="485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ES" sz="1400">
                          <a:effectLst/>
                          <a:latin typeface="Calibri"/>
                          <a:ea typeface="Calibri"/>
                        </a:rPr>
                        <a:t> </a:t>
                      </a:r>
                      <a:endParaRPr lang="es-MX" sz="1400">
                        <a:effectLst/>
                        <a:latin typeface="Times New Roman"/>
                        <a:ea typeface="Times New Roman"/>
                      </a:endParaRPr>
                    </a:p>
                  </a:txBody>
                  <a:tcPr marL="48517" marR="485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2"/>
                  </a:ext>
                </a:extLst>
              </a:tr>
              <a:tr h="253765">
                <a:tc>
                  <a:txBody>
                    <a:bodyPr/>
                    <a:lstStyle/>
                    <a:p>
                      <a:pPr>
                        <a:spcAft>
                          <a:spcPts val="0"/>
                        </a:spcAft>
                      </a:pPr>
                      <a:r>
                        <a:rPr lang="es-ES" sz="1400" b="1" dirty="0">
                          <a:effectLst/>
                          <a:latin typeface="Calibri"/>
                          <a:ea typeface="Calibri"/>
                        </a:rPr>
                        <a:t>Puntualidad</a:t>
                      </a:r>
                      <a:r>
                        <a:rPr lang="es-ES" sz="1400" dirty="0">
                          <a:effectLst/>
                          <a:latin typeface="Calibri"/>
                          <a:ea typeface="Calibri"/>
                        </a:rPr>
                        <a:t> </a:t>
                      </a:r>
                      <a:r>
                        <a:rPr lang="es-ES" sz="1400" i="1" dirty="0">
                          <a:effectLst/>
                          <a:latin typeface="Calibri"/>
                          <a:ea typeface="Calibri"/>
                        </a:rPr>
                        <a:t>(De acuerdo con los reportes mensuales)</a:t>
                      </a:r>
                      <a:endParaRPr lang="es-MX" sz="1400" dirty="0">
                        <a:effectLst/>
                        <a:latin typeface="Times New Roman"/>
                        <a:ea typeface="Times New Roman"/>
                      </a:endParaRPr>
                    </a:p>
                  </a:txBody>
                  <a:tcPr marL="48517" marR="485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ES" sz="1400">
                          <a:effectLst/>
                          <a:latin typeface="Calibri"/>
                          <a:ea typeface="Calibri"/>
                        </a:rPr>
                        <a:t> </a:t>
                      </a:r>
                      <a:endParaRPr lang="es-MX" sz="1400">
                        <a:effectLst/>
                        <a:latin typeface="Times New Roman"/>
                        <a:ea typeface="Times New Roman"/>
                      </a:endParaRPr>
                    </a:p>
                  </a:txBody>
                  <a:tcPr marL="48517" marR="485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3"/>
                  </a:ext>
                </a:extLst>
              </a:tr>
              <a:tr h="253765">
                <a:tc>
                  <a:txBody>
                    <a:bodyPr/>
                    <a:lstStyle/>
                    <a:p>
                      <a:pPr>
                        <a:spcAft>
                          <a:spcPts val="0"/>
                        </a:spcAft>
                      </a:pPr>
                      <a:r>
                        <a:rPr lang="es-ES" sz="1400" b="1" dirty="0">
                          <a:effectLst/>
                          <a:latin typeface="Calibri"/>
                          <a:ea typeface="Calibri"/>
                        </a:rPr>
                        <a:t>Aspecto personal</a:t>
                      </a:r>
                      <a:r>
                        <a:rPr lang="es-ES" sz="1400" i="1" dirty="0">
                          <a:effectLst/>
                          <a:latin typeface="Calibri"/>
                          <a:ea typeface="Calibri"/>
                        </a:rPr>
                        <a:t> (pulcritud y presentación adecuada)</a:t>
                      </a:r>
                      <a:endParaRPr lang="es-MX" sz="1400" dirty="0">
                        <a:effectLst/>
                        <a:latin typeface="Times New Roman"/>
                        <a:ea typeface="Times New Roman"/>
                      </a:endParaRPr>
                    </a:p>
                  </a:txBody>
                  <a:tcPr marL="48517" marR="485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ES" sz="1400">
                          <a:effectLst/>
                          <a:latin typeface="Calibri"/>
                          <a:ea typeface="Calibri"/>
                        </a:rPr>
                        <a:t> </a:t>
                      </a:r>
                      <a:endParaRPr lang="es-MX" sz="1400">
                        <a:effectLst/>
                        <a:latin typeface="Times New Roman"/>
                        <a:ea typeface="Times New Roman"/>
                      </a:endParaRPr>
                    </a:p>
                  </a:txBody>
                  <a:tcPr marL="48517" marR="485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4"/>
                  </a:ext>
                </a:extLst>
              </a:tr>
              <a:tr h="253765">
                <a:tc>
                  <a:txBody>
                    <a:bodyPr/>
                    <a:lstStyle/>
                    <a:p>
                      <a:pPr>
                        <a:spcAft>
                          <a:spcPts val="0"/>
                        </a:spcAft>
                      </a:pPr>
                      <a:r>
                        <a:rPr lang="es-ES" sz="1400" b="1" dirty="0">
                          <a:effectLst/>
                          <a:latin typeface="Calibri"/>
                          <a:ea typeface="Calibri"/>
                        </a:rPr>
                        <a:t>Disciplina</a:t>
                      </a:r>
                      <a:r>
                        <a:rPr lang="es-ES" sz="1400" dirty="0">
                          <a:effectLst/>
                          <a:latin typeface="Calibri"/>
                          <a:ea typeface="Calibri"/>
                        </a:rPr>
                        <a:t> </a:t>
                      </a:r>
                      <a:r>
                        <a:rPr lang="es-ES" sz="1400" i="1" dirty="0">
                          <a:effectLst/>
                          <a:latin typeface="Calibri"/>
                          <a:ea typeface="Calibri"/>
                        </a:rPr>
                        <a:t>(respeto institucional y personal)</a:t>
                      </a:r>
                      <a:endParaRPr lang="es-MX" sz="1400" dirty="0">
                        <a:effectLst/>
                        <a:latin typeface="Times New Roman"/>
                        <a:ea typeface="Times New Roman"/>
                      </a:endParaRPr>
                    </a:p>
                  </a:txBody>
                  <a:tcPr marL="48517" marR="485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ES" sz="1400" dirty="0">
                          <a:effectLst/>
                          <a:latin typeface="Calibri"/>
                          <a:ea typeface="Calibri"/>
                        </a:rPr>
                        <a:t> </a:t>
                      </a:r>
                      <a:endParaRPr lang="es-MX" sz="1400" dirty="0">
                        <a:effectLst/>
                        <a:latin typeface="Times New Roman"/>
                        <a:ea typeface="Times New Roman"/>
                      </a:endParaRPr>
                    </a:p>
                  </a:txBody>
                  <a:tcPr marL="48517" marR="485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5"/>
                  </a:ext>
                </a:extLst>
              </a:tr>
              <a:tr h="253765">
                <a:tc>
                  <a:txBody>
                    <a:bodyPr/>
                    <a:lstStyle/>
                    <a:p>
                      <a:pPr>
                        <a:spcAft>
                          <a:spcPts val="0"/>
                        </a:spcAft>
                      </a:pPr>
                      <a:r>
                        <a:rPr lang="es-ES" sz="1400" b="1">
                          <a:effectLst/>
                          <a:latin typeface="Calibri"/>
                          <a:ea typeface="Calibri"/>
                        </a:rPr>
                        <a:t>Responsabilidad </a:t>
                      </a:r>
                      <a:r>
                        <a:rPr lang="es-ES" sz="1400" i="1">
                          <a:effectLst/>
                          <a:latin typeface="Calibri"/>
                          <a:ea typeface="Calibri"/>
                        </a:rPr>
                        <a:t>(cumplimiento de las tareas encomendadas)</a:t>
                      </a:r>
                      <a:endParaRPr lang="es-MX" sz="1400">
                        <a:effectLst/>
                        <a:latin typeface="Times New Roman"/>
                        <a:ea typeface="Times New Roman"/>
                      </a:endParaRPr>
                    </a:p>
                  </a:txBody>
                  <a:tcPr marL="48517" marR="485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ES" sz="1400" dirty="0">
                          <a:effectLst/>
                          <a:latin typeface="Calibri"/>
                          <a:ea typeface="Calibri"/>
                        </a:rPr>
                        <a:t> </a:t>
                      </a:r>
                      <a:endParaRPr lang="es-MX" sz="1400" dirty="0">
                        <a:effectLst/>
                        <a:latin typeface="Times New Roman"/>
                        <a:ea typeface="Times New Roman"/>
                      </a:endParaRPr>
                    </a:p>
                  </a:txBody>
                  <a:tcPr marL="48517" marR="485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6"/>
                  </a:ext>
                </a:extLst>
              </a:tr>
              <a:tr h="388304">
                <a:tc>
                  <a:txBody>
                    <a:bodyPr/>
                    <a:lstStyle/>
                    <a:p>
                      <a:pPr>
                        <a:spcAft>
                          <a:spcPts val="0"/>
                        </a:spcAft>
                      </a:pPr>
                      <a:r>
                        <a:rPr lang="es-ES" sz="1400" b="1">
                          <a:effectLst/>
                          <a:latin typeface="Calibri"/>
                          <a:ea typeface="Calibri"/>
                        </a:rPr>
                        <a:t>Trabajo colaborativo </a:t>
                      </a:r>
                      <a:r>
                        <a:rPr lang="es-ES" sz="1400" i="1">
                          <a:effectLst/>
                          <a:latin typeface="Calibri"/>
                          <a:ea typeface="Calibri"/>
                        </a:rPr>
                        <a:t>(cumplimiento enl tiempo, forma y fondo de las tareas encomendadas)</a:t>
                      </a:r>
                      <a:endParaRPr lang="es-MX" sz="1400">
                        <a:effectLst/>
                        <a:latin typeface="Times New Roman"/>
                        <a:ea typeface="Times New Roman"/>
                      </a:endParaRPr>
                    </a:p>
                  </a:txBody>
                  <a:tcPr marL="48517" marR="485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ES" sz="1400" dirty="0">
                          <a:effectLst/>
                          <a:latin typeface="Calibri"/>
                          <a:ea typeface="Calibri"/>
                        </a:rPr>
                        <a:t> </a:t>
                      </a:r>
                      <a:endParaRPr lang="es-MX" sz="1400" dirty="0">
                        <a:effectLst/>
                        <a:latin typeface="Times New Roman"/>
                        <a:ea typeface="Times New Roman"/>
                      </a:endParaRPr>
                    </a:p>
                  </a:txBody>
                  <a:tcPr marL="48517" marR="485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7"/>
                  </a:ext>
                </a:extLst>
              </a:tr>
              <a:tr h="253765">
                <a:tc>
                  <a:txBody>
                    <a:bodyPr/>
                    <a:lstStyle/>
                    <a:p>
                      <a:pPr>
                        <a:spcAft>
                          <a:spcPts val="0"/>
                        </a:spcAft>
                      </a:pPr>
                      <a:r>
                        <a:rPr lang="es-ES" sz="1400" b="1">
                          <a:effectLst/>
                          <a:latin typeface="Calibri"/>
                          <a:ea typeface="Calibri"/>
                        </a:rPr>
                        <a:t>Expresión oral y escrita </a:t>
                      </a:r>
                      <a:r>
                        <a:rPr lang="es-ES" sz="1400" i="1">
                          <a:effectLst/>
                          <a:latin typeface="Calibri"/>
                          <a:ea typeface="Calibri"/>
                        </a:rPr>
                        <a:t>(lenguaje propio, coherente, estructurado)</a:t>
                      </a:r>
                      <a:endParaRPr lang="es-MX" sz="1400">
                        <a:effectLst/>
                        <a:latin typeface="Times New Roman"/>
                        <a:ea typeface="Times New Roman"/>
                      </a:endParaRPr>
                    </a:p>
                  </a:txBody>
                  <a:tcPr marL="48517" marR="485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ES" sz="1400">
                          <a:effectLst/>
                          <a:latin typeface="Calibri"/>
                          <a:ea typeface="Calibri"/>
                        </a:rPr>
                        <a:t> </a:t>
                      </a:r>
                      <a:endParaRPr lang="es-MX" sz="1400">
                        <a:effectLst/>
                        <a:latin typeface="Times New Roman"/>
                        <a:ea typeface="Times New Roman"/>
                      </a:endParaRPr>
                    </a:p>
                  </a:txBody>
                  <a:tcPr marL="48517" marR="485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8"/>
                  </a:ext>
                </a:extLst>
              </a:tr>
              <a:tr h="388304">
                <a:tc>
                  <a:txBody>
                    <a:bodyPr/>
                    <a:lstStyle/>
                    <a:p>
                      <a:pPr>
                        <a:spcAft>
                          <a:spcPts val="0"/>
                        </a:spcAft>
                      </a:pPr>
                      <a:r>
                        <a:rPr lang="es-ES" sz="1400" b="1">
                          <a:effectLst/>
                          <a:latin typeface="Calibri"/>
                          <a:ea typeface="Calibri"/>
                        </a:rPr>
                        <a:t>Criterio jurídico</a:t>
                      </a:r>
                      <a:r>
                        <a:rPr lang="es-ES" sz="1400">
                          <a:effectLst/>
                          <a:latin typeface="Calibri"/>
                          <a:ea typeface="Calibri"/>
                        </a:rPr>
                        <a:t> </a:t>
                      </a:r>
                      <a:r>
                        <a:rPr lang="es-ES" sz="1400" i="1">
                          <a:effectLst/>
                          <a:latin typeface="Calibri"/>
                          <a:ea typeface="Calibri"/>
                        </a:rPr>
                        <a:t>(en la discusión, resolución o previsión de problemas; capacidad de argumentación)</a:t>
                      </a:r>
                      <a:endParaRPr lang="es-MX" sz="1400">
                        <a:effectLst/>
                        <a:latin typeface="Times New Roman"/>
                        <a:ea typeface="Times New Roman"/>
                      </a:endParaRPr>
                    </a:p>
                  </a:txBody>
                  <a:tcPr marL="48517" marR="485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ES" sz="1400" dirty="0">
                          <a:effectLst/>
                          <a:latin typeface="Calibri"/>
                          <a:ea typeface="Calibri"/>
                        </a:rPr>
                        <a:t> </a:t>
                      </a:r>
                      <a:endParaRPr lang="es-MX" sz="1400" dirty="0">
                        <a:effectLst/>
                        <a:latin typeface="Times New Roman"/>
                        <a:ea typeface="Times New Roman"/>
                      </a:endParaRPr>
                    </a:p>
                  </a:txBody>
                  <a:tcPr marL="48517" marR="485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9"/>
                  </a:ext>
                </a:extLst>
              </a:tr>
              <a:tr h="388304">
                <a:tc>
                  <a:txBody>
                    <a:bodyPr/>
                    <a:lstStyle/>
                    <a:p>
                      <a:pPr>
                        <a:spcAft>
                          <a:spcPts val="0"/>
                        </a:spcAft>
                      </a:pPr>
                      <a:r>
                        <a:rPr lang="es-ES" sz="1400" b="1">
                          <a:effectLst/>
                          <a:latin typeface="Calibri"/>
                          <a:ea typeface="Calibri"/>
                        </a:rPr>
                        <a:t>Conocimiento jurídico</a:t>
                      </a:r>
                      <a:r>
                        <a:rPr lang="es-ES" sz="1400">
                          <a:effectLst/>
                          <a:latin typeface="Calibri"/>
                          <a:ea typeface="Calibri"/>
                        </a:rPr>
                        <a:t> </a:t>
                      </a:r>
                      <a:r>
                        <a:rPr lang="es-ES" sz="1400" i="1">
                          <a:effectLst/>
                          <a:latin typeface="Calibri"/>
                          <a:ea typeface="Calibri"/>
                        </a:rPr>
                        <a:t>(en general y específicamente en el área en la que se realizan las prácticas profesionales))</a:t>
                      </a:r>
                      <a:endParaRPr lang="es-MX" sz="1400">
                        <a:effectLst/>
                        <a:latin typeface="Times New Roman"/>
                        <a:ea typeface="Times New Roman"/>
                      </a:endParaRPr>
                    </a:p>
                  </a:txBody>
                  <a:tcPr marL="48517" marR="485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ES" sz="1400" dirty="0">
                          <a:effectLst/>
                          <a:latin typeface="Calibri"/>
                          <a:ea typeface="Calibri"/>
                        </a:rPr>
                        <a:t> </a:t>
                      </a:r>
                      <a:endParaRPr lang="es-MX" sz="1400" dirty="0">
                        <a:effectLst/>
                        <a:latin typeface="Times New Roman"/>
                        <a:ea typeface="Times New Roman"/>
                      </a:endParaRPr>
                    </a:p>
                  </a:txBody>
                  <a:tcPr marL="48517" marR="485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10"/>
                  </a:ext>
                </a:extLst>
              </a:tr>
              <a:tr h="253765">
                <a:tc>
                  <a:txBody>
                    <a:bodyPr/>
                    <a:lstStyle/>
                    <a:p>
                      <a:pPr>
                        <a:spcAft>
                          <a:spcPts val="0"/>
                        </a:spcAft>
                      </a:pPr>
                      <a:r>
                        <a:rPr lang="es-ES" sz="1400" b="1">
                          <a:effectLst/>
                          <a:latin typeface="Calibri"/>
                          <a:ea typeface="Calibri"/>
                        </a:rPr>
                        <a:t>Desempeño del alumno en general</a:t>
                      </a:r>
                      <a:endParaRPr lang="es-MX" sz="1400">
                        <a:effectLst/>
                        <a:latin typeface="Times New Roman"/>
                        <a:ea typeface="Times New Roman"/>
                      </a:endParaRPr>
                    </a:p>
                  </a:txBody>
                  <a:tcPr marL="48517" marR="485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ES" sz="1400" dirty="0">
                          <a:effectLst/>
                          <a:latin typeface="Calibri"/>
                          <a:ea typeface="Calibri"/>
                        </a:rPr>
                        <a:t> </a:t>
                      </a:r>
                      <a:endParaRPr lang="es-MX" sz="1400" dirty="0">
                        <a:effectLst/>
                        <a:latin typeface="Times New Roman"/>
                        <a:ea typeface="Times New Roman"/>
                      </a:endParaRPr>
                    </a:p>
                  </a:txBody>
                  <a:tcPr marL="48517" marR="485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11"/>
                  </a:ext>
                </a:extLst>
              </a:tr>
              <a:tr h="388304">
                <a:tc gridSpan="2">
                  <a:txBody>
                    <a:bodyPr/>
                    <a:lstStyle/>
                    <a:p>
                      <a:pPr>
                        <a:spcAft>
                          <a:spcPts val="0"/>
                        </a:spcAft>
                      </a:pPr>
                      <a:r>
                        <a:rPr lang="es-ES" sz="1400" b="1" dirty="0">
                          <a:effectLst/>
                          <a:latin typeface="Calibri"/>
                          <a:ea typeface="Calibri"/>
                        </a:rPr>
                        <a:t>Observaciones</a:t>
                      </a:r>
                      <a:r>
                        <a:rPr lang="es-ES" sz="1400" dirty="0">
                          <a:effectLst/>
                          <a:latin typeface="Calibri"/>
                          <a:ea typeface="Calibri"/>
                        </a:rPr>
                        <a:t>: (en caso de que el asesor profesional quiera hacer algún comentario adicional o externar su opinión sobre el desempeño del practicante)</a:t>
                      </a:r>
                      <a:endParaRPr lang="es-MX" sz="1400" dirty="0">
                        <a:effectLst/>
                        <a:latin typeface="Times New Roman"/>
                        <a:ea typeface="Times New Roman"/>
                      </a:endParaRPr>
                    </a:p>
                  </a:txBody>
                  <a:tcPr marL="48517" marR="485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extLst>
                  <a:ext uri="{0D108BD9-81ED-4DB2-BD59-A6C34878D82A}">
                    <a16:rowId xmlns:a16="http://schemas.microsoft.com/office/drawing/2014/main" val="10012"/>
                  </a:ext>
                </a:extLst>
              </a:tr>
              <a:tr h="194152">
                <a:tc gridSpan="2">
                  <a:txBody>
                    <a:bodyPr/>
                    <a:lstStyle/>
                    <a:p>
                      <a:pPr algn="ctr">
                        <a:spcAft>
                          <a:spcPts val="0"/>
                        </a:spcAft>
                      </a:pPr>
                      <a:r>
                        <a:rPr lang="es-ES" sz="1400" dirty="0">
                          <a:effectLst/>
                          <a:latin typeface="Calibri"/>
                          <a:ea typeface="Calibri"/>
                        </a:rPr>
                        <a:t> </a:t>
                      </a:r>
                      <a:endParaRPr lang="es-MX" sz="1400" dirty="0">
                        <a:effectLst/>
                        <a:latin typeface="Times New Roman"/>
                        <a:ea typeface="Times New Roman"/>
                      </a:endParaRPr>
                    </a:p>
                  </a:txBody>
                  <a:tcPr marL="48517" marR="485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extLst>
                  <a:ext uri="{0D108BD9-81ED-4DB2-BD59-A6C34878D82A}">
                    <a16:rowId xmlns:a16="http://schemas.microsoft.com/office/drawing/2014/main" val="10013"/>
                  </a:ext>
                </a:extLst>
              </a:tr>
              <a:tr h="194152">
                <a:tc gridSpan="2">
                  <a:txBody>
                    <a:bodyPr/>
                    <a:lstStyle/>
                    <a:p>
                      <a:pPr algn="ctr">
                        <a:spcAft>
                          <a:spcPts val="0"/>
                        </a:spcAft>
                      </a:pPr>
                      <a:r>
                        <a:rPr lang="es-ES" sz="1400" dirty="0">
                          <a:effectLst/>
                          <a:latin typeface="Calibri"/>
                          <a:ea typeface="Calibri"/>
                        </a:rPr>
                        <a:t> </a:t>
                      </a:r>
                      <a:endParaRPr lang="es-MX" sz="1400" dirty="0">
                        <a:effectLst/>
                        <a:latin typeface="Times New Roman"/>
                        <a:ea typeface="Times New Roman"/>
                      </a:endParaRPr>
                    </a:p>
                  </a:txBody>
                  <a:tcPr marL="48517" marR="485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extLst>
                  <a:ext uri="{0D108BD9-81ED-4DB2-BD59-A6C34878D82A}">
                    <a16:rowId xmlns:a16="http://schemas.microsoft.com/office/drawing/2014/main" val="10014"/>
                  </a:ext>
                </a:extLst>
              </a:tr>
              <a:tr h="194152">
                <a:tc gridSpan="2">
                  <a:txBody>
                    <a:bodyPr/>
                    <a:lstStyle/>
                    <a:p>
                      <a:pPr algn="ctr">
                        <a:spcAft>
                          <a:spcPts val="0"/>
                        </a:spcAft>
                      </a:pPr>
                      <a:r>
                        <a:rPr lang="es-ES" sz="1400" dirty="0">
                          <a:effectLst/>
                          <a:latin typeface="Calibri"/>
                          <a:ea typeface="Calibri"/>
                        </a:rPr>
                        <a:t> </a:t>
                      </a:r>
                      <a:endParaRPr lang="es-MX" sz="1400" dirty="0">
                        <a:effectLst/>
                        <a:latin typeface="Times New Roman"/>
                        <a:ea typeface="Times New Roman"/>
                      </a:endParaRPr>
                    </a:p>
                  </a:txBody>
                  <a:tcPr marL="48517" marR="485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extLst>
                  <a:ext uri="{0D108BD9-81ED-4DB2-BD59-A6C34878D82A}">
                    <a16:rowId xmlns:a16="http://schemas.microsoft.com/office/drawing/2014/main" val="10015"/>
                  </a:ext>
                </a:extLst>
              </a:tr>
              <a:tr h="317580">
                <a:tc gridSpan="2">
                  <a:txBody>
                    <a:bodyPr/>
                    <a:lstStyle/>
                    <a:p>
                      <a:pPr algn="ctr">
                        <a:spcAft>
                          <a:spcPts val="0"/>
                        </a:spcAft>
                      </a:pPr>
                      <a:r>
                        <a:rPr lang="es-ES" sz="1400" dirty="0">
                          <a:effectLst/>
                          <a:latin typeface="Calibri"/>
                          <a:ea typeface="Calibri"/>
                        </a:rPr>
                        <a:t> </a:t>
                      </a:r>
                      <a:endParaRPr lang="es-MX" sz="1400" dirty="0">
                        <a:effectLst/>
                        <a:latin typeface="Times New Roman"/>
                        <a:ea typeface="Times New Roman"/>
                      </a:endParaRPr>
                    </a:p>
                  </a:txBody>
                  <a:tcPr marL="48517" marR="485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extLst>
                  <a:ext uri="{0D108BD9-81ED-4DB2-BD59-A6C34878D82A}">
                    <a16:rowId xmlns:a16="http://schemas.microsoft.com/office/drawing/2014/main" val="10016"/>
                  </a:ext>
                </a:extLst>
              </a:tr>
              <a:tr h="194152">
                <a:tc gridSpan="2">
                  <a:txBody>
                    <a:bodyPr/>
                    <a:lstStyle/>
                    <a:p>
                      <a:pPr algn="ctr">
                        <a:spcAft>
                          <a:spcPts val="0"/>
                        </a:spcAft>
                      </a:pPr>
                      <a:r>
                        <a:rPr lang="es-ES" sz="1400" b="1" dirty="0">
                          <a:effectLst/>
                          <a:latin typeface="Calibri"/>
                          <a:ea typeface="Calibri"/>
                        </a:rPr>
                        <a:t>Nombre y firma del evaluador (asesor profesional)</a:t>
                      </a:r>
                      <a:endParaRPr lang="es-MX" sz="1400" dirty="0">
                        <a:effectLst/>
                        <a:latin typeface="Times New Roman"/>
                        <a:ea typeface="Times New Roman"/>
                      </a:endParaRPr>
                    </a:p>
                  </a:txBody>
                  <a:tcPr marL="48517" marR="485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hMerge="1">
                  <a:txBody>
                    <a:bodyPr/>
                    <a:lstStyle/>
                    <a:p>
                      <a:endParaRPr lang="es-MX"/>
                    </a:p>
                  </a:txBody>
                  <a:tcPr/>
                </a:tc>
                <a:extLst>
                  <a:ext uri="{0D108BD9-81ED-4DB2-BD59-A6C34878D82A}">
                    <a16:rowId xmlns:a16="http://schemas.microsoft.com/office/drawing/2014/main" val="10017"/>
                  </a:ext>
                </a:extLst>
              </a:tr>
            </a:tbl>
          </a:graphicData>
        </a:graphic>
      </p:graphicFrame>
      <p:pic>
        <p:nvPicPr>
          <p:cNvPr id="11" name="Picture 2" descr="C:\Users\miguel.arteaga\Documents\Nuevos logos Anáhuac\Logo Anáhuac México ver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438" y="59800"/>
            <a:ext cx="967383" cy="1114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7742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26" y="0"/>
            <a:ext cx="11961989" cy="1234356"/>
          </a:xfrm>
          <a:prstGeom prst="rect">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CuadroTexto 6"/>
          <p:cNvSpPr txBox="1"/>
          <p:nvPr/>
        </p:nvSpPr>
        <p:spPr>
          <a:xfrm>
            <a:off x="0" y="-36771"/>
            <a:ext cx="11962015" cy="707886"/>
          </a:xfrm>
          <a:prstGeom prst="rect">
            <a:avLst/>
          </a:prstGeom>
          <a:noFill/>
        </p:spPr>
        <p:txBody>
          <a:bodyPr wrap="square" rtlCol="0">
            <a:spAutoFit/>
          </a:bodyPr>
          <a:lstStyle/>
          <a:p>
            <a:pPr algn="ctr"/>
            <a:r>
              <a:rPr lang="es-MX" sz="4000" b="1" dirty="0" smtClean="0">
                <a:solidFill>
                  <a:schemeClr val="bg1"/>
                </a:solidFill>
                <a:latin typeface="Century Gothic" panose="020B0502020202020204" pitchFamily="34" charset="0"/>
                <a:cs typeface="Times New Roman" panose="02020603050405020304" pitchFamily="18" charset="0"/>
              </a:rPr>
              <a:t>RÚBRICA: </a:t>
            </a:r>
            <a:endParaRPr lang="es-MX" sz="4000" b="1" dirty="0">
              <a:solidFill>
                <a:schemeClr val="bg1"/>
              </a:solidFill>
              <a:latin typeface="Century Gothic" panose="020B0502020202020204" pitchFamily="34" charset="0"/>
              <a:cs typeface="Times New Roman" panose="02020603050405020304" pitchFamily="18" charset="0"/>
            </a:endParaRPr>
          </a:p>
        </p:txBody>
      </p:sp>
      <p:pic>
        <p:nvPicPr>
          <p:cNvPr id="7" name="Imagen 5"/>
          <p:cNvPicPr>
            <a:picLocks noChangeAspect="1"/>
          </p:cNvPicPr>
          <p:nvPr/>
        </p:nvPicPr>
        <p:blipFill>
          <a:blip r:embed="rId2">
            <a:duotone>
              <a:prstClr val="black"/>
              <a:schemeClr val="accent1">
                <a:tint val="45000"/>
                <a:satMod val="400000"/>
              </a:schemeClr>
            </a:duotone>
          </a:blip>
          <a:stretch>
            <a:fillRect/>
          </a:stretch>
        </p:blipFill>
        <p:spPr>
          <a:xfrm flipV="1">
            <a:off x="26" y="1272456"/>
            <a:ext cx="12191999" cy="74003"/>
          </a:xfrm>
          <a:prstGeom prst="rect">
            <a:avLst/>
          </a:prstGeom>
        </p:spPr>
      </p:pic>
      <p:pic>
        <p:nvPicPr>
          <p:cNvPr id="10" name="Picture 2" descr="C:\Users\miguel.arteaga\Documents\Nuevos logos Anáhuac\Logo Anáhuac México ver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438" y="59800"/>
            <a:ext cx="967383" cy="1114755"/>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914400" y="2795451"/>
            <a:ext cx="10276114" cy="2554545"/>
          </a:xfrm>
          <a:prstGeom prst="rect">
            <a:avLst/>
          </a:prstGeom>
        </p:spPr>
        <p:txBody>
          <a:bodyPr wrap="square">
            <a:spAutoFit/>
          </a:bodyPr>
          <a:lstStyle/>
          <a:p>
            <a:pPr lvl="0" algn="just"/>
            <a:r>
              <a:rPr lang="es-ES" sz="3200" dirty="0" smtClean="0"/>
              <a:t>Los anteriores formatos de evaluación fueron revisados y aprobados por la pedagoga Gabriela Madariaga </a:t>
            </a:r>
            <a:r>
              <a:rPr lang="es-ES" sz="3200" dirty="0" err="1" smtClean="0"/>
              <a:t>Baez</a:t>
            </a:r>
            <a:r>
              <a:rPr lang="es-ES" sz="3200" dirty="0" smtClean="0"/>
              <a:t> de la </a:t>
            </a:r>
            <a:r>
              <a:rPr lang="es-MX" sz="3200" b="1" dirty="0" smtClean="0"/>
              <a:t>Dirección </a:t>
            </a:r>
            <a:r>
              <a:rPr lang="es-MX" sz="3200" b="1" dirty="0"/>
              <a:t>de Desarrollo y Gestión Académica de la </a:t>
            </a:r>
            <a:r>
              <a:rPr lang="es-MX" sz="3200" b="1" dirty="0" smtClean="0"/>
              <a:t>Universidad.</a:t>
            </a:r>
          </a:p>
          <a:p>
            <a:pPr lvl="0" algn="just"/>
            <a:endParaRPr lang="es-MX" sz="3200" dirty="0"/>
          </a:p>
        </p:txBody>
      </p:sp>
    </p:spTree>
    <p:extLst>
      <p:ext uri="{BB962C8B-B14F-4D97-AF65-F5344CB8AC3E}">
        <p14:creationId xmlns:p14="http://schemas.microsoft.com/office/powerpoint/2010/main" val="3535655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26" y="0"/>
            <a:ext cx="12191974" cy="1234356"/>
          </a:xfrm>
          <a:prstGeom prst="rect">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CuadroTexto 6"/>
          <p:cNvSpPr txBox="1"/>
          <p:nvPr/>
        </p:nvSpPr>
        <p:spPr>
          <a:xfrm>
            <a:off x="-85720" y="-36768"/>
            <a:ext cx="12191999" cy="1323439"/>
          </a:xfrm>
          <a:prstGeom prst="rect">
            <a:avLst/>
          </a:prstGeom>
          <a:noFill/>
        </p:spPr>
        <p:txBody>
          <a:bodyPr wrap="square" rtlCol="0">
            <a:spAutoFit/>
          </a:bodyPr>
          <a:lstStyle/>
          <a:p>
            <a:pPr algn="ctr"/>
            <a:r>
              <a:rPr lang="es-MX" sz="4000" b="1" dirty="0">
                <a:solidFill>
                  <a:schemeClr val="bg1"/>
                </a:solidFill>
                <a:latin typeface="Century Gothic" panose="020B0502020202020204" pitchFamily="34" charset="0"/>
                <a:cs typeface="Times New Roman" panose="02020603050405020304" pitchFamily="18" charset="0"/>
              </a:rPr>
              <a:t>Rúbrica:</a:t>
            </a:r>
          </a:p>
          <a:p>
            <a:pPr algn="ctr"/>
            <a:r>
              <a:rPr lang="es-MX" sz="2800" b="1" dirty="0">
                <a:solidFill>
                  <a:schemeClr val="bg1"/>
                </a:solidFill>
                <a:latin typeface="Century Gothic" panose="020B0502020202020204" pitchFamily="34" charset="0"/>
                <a:cs typeface="Times New Roman" panose="02020603050405020304" pitchFamily="18" charset="0"/>
              </a:rPr>
              <a:t>Formatos de evaluación</a:t>
            </a:r>
            <a:r>
              <a:rPr lang="es-MX" sz="4000" b="1" dirty="0">
                <a:solidFill>
                  <a:schemeClr val="bg1"/>
                </a:solidFill>
                <a:latin typeface="Century Gothic" panose="020B0502020202020204" pitchFamily="34" charset="0"/>
                <a:cs typeface="Times New Roman" panose="02020603050405020304" pitchFamily="18" charset="0"/>
              </a:rPr>
              <a:t> </a:t>
            </a:r>
            <a:r>
              <a:rPr lang="es-MX" sz="4000" b="1" dirty="0">
                <a:solidFill>
                  <a:schemeClr val="bg1"/>
                </a:solidFill>
              </a:rPr>
              <a:t> </a:t>
            </a:r>
          </a:p>
        </p:txBody>
      </p:sp>
      <p:pic>
        <p:nvPicPr>
          <p:cNvPr id="7" name="Imagen 5"/>
          <p:cNvPicPr>
            <a:picLocks noChangeAspect="1"/>
          </p:cNvPicPr>
          <p:nvPr/>
        </p:nvPicPr>
        <p:blipFill>
          <a:blip r:embed="rId2">
            <a:duotone>
              <a:prstClr val="black"/>
              <a:schemeClr val="accent1">
                <a:tint val="45000"/>
                <a:satMod val="400000"/>
              </a:schemeClr>
            </a:duotone>
          </a:blip>
          <a:stretch>
            <a:fillRect/>
          </a:stretch>
        </p:blipFill>
        <p:spPr>
          <a:xfrm flipV="1">
            <a:off x="26" y="1272456"/>
            <a:ext cx="12191999" cy="74003"/>
          </a:xfrm>
          <a:prstGeom prst="rect">
            <a:avLst/>
          </a:prstGeom>
        </p:spPr>
      </p:pic>
      <p:sp>
        <p:nvSpPr>
          <p:cNvPr id="2" name="1 Rectángulo"/>
          <p:cNvSpPr/>
          <p:nvPr/>
        </p:nvSpPr>
        <p:spPr>
          <a:xfrm>
            <a:off x="1091821" y="1651378"/>
            <a:ext cx="10372298" cy="2339102"/>
          </a:xfrm>
          <a:prstGeom prst="rect">
            <a:avLst/>
          </a:prstGeom>
        </p:spPr>
        <p:txBody>
          <a:bodyPr wrap="square">
            <a:spAutoFit/>
          </a:bodyPr>
          <a:lstStyle/>
          <a:p>
            <a:pPr algn="just"/>
            <a:endParaRPr lang="es-MX" sz="3200" dirty="0"/>
          </a:p>
          <a:p>
            <a:pPr algn="just"/>
            <a:endParaRPr lang="es-MX" sz="3200" dirty="0"/>
          </a:p>
          <a:p>
            <a:pPr algn="just"/>
            <a:endParaRPr lang="es-MX" sz="3200" dirty="0"/>
          </a:p>
          <a:p>
            <a:pPr algn="just"/>
            <a:endParaRPr lang="es-MX" sz="3200" dirty="0"/>
          </a:p>
          <a:p>
            <a:endParaRPr lang="es-MX" dirty="0"/>
          </a:p>
        </p:txBody>
      </p:sp>
      <p:sp>
        <p:nvSpPr>
          <p:cNvPr id="4" name="Rectangle 1"/>
          <p:cNvSpPr>
            <a:spLocks noChangeArrowheads="1"/>
          </p:cNvSpPr>
          <p:nvPr/>
        </p:nvSpPr>
        <p:spPr bwMode="auto">
          <a:xfrm>
            <a:off x="3941763" y="1581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MX" altLang="es-MX" sz="1800" b="0" i="0" u="none" strike="noStrike" cap="none" normalizeH="0" baseline="0">
              <a:ln>
                <a:noFill/>
              </a:ln>
              <a:solidFill>
                <a:schemeClr val="tx1"/>
              </a:solidFill>
              <a:effectLst/>
              <a:latin typeface="Arial" pitchFamily="34" charset="0"/>
              <a:cs typeface="Arial" pitchFamily="34" charset="0"/>
            </a:endParaRPr>
          </a:p>
        </p:txBody>
      </p:sp>
      <p:sp>
        <p:nvSpPr>
          <p:cNvPr id="10" name="9 Rectángulo"/>
          <p:cNvSpPr/>
          <p:nvPr/>
        </p:nvSpPr>
        <p:spPr>
          <a:xfrm>
            <a:off x="575733" y="973667"/>
            <a:ext cx="10794109" cy="7325082"/>
          </a:xfrm>
          <a:prstGeom prst="rect">
            <a:avLst/>
          </a:prstGeom>
        </p:spPr>
        <p:txBody>
          <a:bodyPr wrap="square">
            <a:spAutoFit/>
          </a:bodyPr>
          <a:lstStyle/>
          <a:p>
            <a:r>
              <a:rPr lang="es-ES" dirty="0"/>
              <a:t> </a:t>
            </a:r>
            <a:endParaRPr lang="es-MX" sz="3200" dirty="0"/>
          </a:p>
          <a:p>
            <a:r>
              <a:rPr lang="es-ES" sz="3200" dirty="0"/>
              <a:t> </a:t>
            </a:r>
            <a:endParaRPr lang="es-MX" sz="3200" dirty="0"/>
          </a:p>
          <a:p>
            <a:pPr lvl="0" algn="just"/>
            <a:endParaRPr lang="es-ES" sz="3200" dirty="0" smtClean="0"/>
          </a:p>
          <a:p>
            <a:pPr lvl="0" algn="just"/>
            <a:endParaRPr lang="es-ES" sz="3200" b="1" dirty="0">
              <a:solidFill>
                <a:schemeClr val="accent6">
                  <a:lumMod val="75000"/>
                </a:schemeClr>
              </a:solidFill>
            </a:endParaRPr>
          </a:p>
          <a:p>
            <a:pPr lvl="0" algn="just"/>
            <a:endParaRPr lang="es-ES" sz="3200" b="1" dirty="0" smtClean="0">
              <a:solidFill>
                <a:schemeClr val="accent6">
                  <a:lumMod val="75000"/>
                </a:schemeClr>
              </a:solidFill>
            </a:endParaRPr>
          </a:p>
          <a:p>
            <a:pPr lvl="0" algn="just"/>
            <a:endParaRPr lang="es-ES" sz="3200" b="1" dirty="0">
              <a:solidFill>
                <a:schemeClr val="accent6">
                  <a:lumMod val="75000"/>
                </a:schemeClr>
              </a:solidFill>
            </a:endParaRPr>
          </a:p>
          <a:p>
            <a:pPr lvl="0" algn="just"/>
            <a:endParaRPr lang="es-ES" sz="3200" b="1" dirty="0" smtClean="0">
              <a:solidFill>
                <a:schemeClr val="accent6">
                  <a:lumMod val="75000"/>
                </a:schemeClr>
              </a:solidFill>
            </a:endParaRPr>
          </a:p>
          <a:p>
            <a:pPr lvl="0" algn="just"/>
            <a:endParaRPr lang="es-ES" sz="3200" b="1" dirty="0">
              <a:solidFill>
                <a:schemeClr val="accent6">
                  <a:lumMod val="75000"/>
                </a:schemeClr>
              </a:solidFill>
            </a:endParaRPr>
          </a:p>
          <a:p>
            <a:pPr lvl="0" algn="just"/>
            <a:endParaRPr lang="es-ES" sz="3200" b="1" dirty="0" smtClean="0">
              <a:solidFill>
                <a:schemeClr val="accent6">
                  <a:lumMod val="75000"/>
                </a:schemeClr>
              </a:solidFill>
            </a:endParaRPr>
          </a:p>
          <a:p>
            <a:pPr lvl="0" algn="just"/>
            <a:endParaRPr lang="es-ES" sz="3200" b="1" dirty="0">
              <a:solidFill>
                <a:schemeClr val="accent6">
                  <a:lumMod val="75000"/>
                </a:schemeClr>
              </a:solidFill>
            </a:endParaRPr>
          </a:p>
          <a:p>
            <a:pPr lvl="0" algn="just"/>
            <a:endParaRPr lang="es-ES" sz="3200" b="1" dirty="0" smtClean="0">
              <a:solidFill>
                <a:schemeClr val="accent6">
                  <a:lumMod val="75000"/>
                </a:schemeClr>
              </a:solidFill>
            </a:endParaRPr>
          </a:p>
          <a:p>
            <a:pPr lvl="0" algn="just"/>
            <a:r>
              <a:rPr lang="es-ES" dirty="0" smtClean="0"/>
              <a:t> </a:t>
            </a:r>
            <a:r>
              <a:rPr lang="es-ES" dirty="0"/>
              <a:t> </a:t>
            </a:r>
            <a:endParaRPr lang="es-MX" dirty="0"/>
          </a:p>
          <a:p>
            <a:pPr algn="just"/>
            <a:endParaRPr lang="es-MX" dirty="0"/>
          </a:p>
          <a:p>
            <a:endParaRPr lang="es-MX" dirty="0"/>
          </a:p>
          <a:p>
            <a:pPr algn="just"/>
            <a:endParaRPr lang="es-MX" sz="3200" dirty="0"/>
          </a:p>
          <a:p>
            <a:pPr algn="just"/>
            <a:endParaRPr lang="es-MX" sz="3200" dirty="0"/>
          </a:p>
        </p:txBody>
      </p:sp>
      <p:pic>
        <p:nvPicPr>
          <p:cNvPr id="11" name="Picture 2" descr="C:\Users\miguel.arteaga\Documents\Nuevos logos Anáhuac\Logo Anáhuac México ver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438" y="59800"/>
            <a:ext cx="967383" cy="111475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a 2"/>
          <p:cNvGraphicFramePr>
            <a:graphicFrameLocks noGrp="1"/>
          </p:cNvGraphicFramePr>
          <p:nvPr>
            <p:extLst/>
          </p:nvPr>
        </p:nvGraphicFramePr>
        <p:xfrm>
          <a:off x="2548468" y="3868183"/>
          <a:ext cx="7300911" cy="3031941"/>
        </p:xfrm>
        <a:graphic>
          <a:graphicData uri="http://schemas.openxmlformats.org/drawingml/2006/table">
            <a:tbl>
              <a:tblPr firstRow="1" firstCol="1" bandRow="1">
                <a:tableStyleId>{5C22544A-7EE6-4342-B048-85BDC9FD1C3A}</a:tableStyleId>
              </a:tblPr>
              <a:tblGrid>
                <a:gridCol w="1145241">
                  <a:extLst>
                    <a:ext uri="{9D8B030D-6E8A-4147-A177-3AD203B41FA5}">
                      <a16:colId xmlns:a16="http://schemas.microsoft.com/office/drawing/2014/main" val="3611524734"/>
                    </a:ext>
                  </a:extLst>
                </a:gridCol>
                <a:gridCol w="811212">
                  <a:extLst>
                    <a:ext uri="{9D8B030D-6E8A-4147-A177-3AD203B41FA5}">
                      <a16:colId xmlns:a16="http://schemas.microsoft.com/office/drawing/2014/main" val="4091264034"/>
                    </a:ext>
                  </a:extLst>
                </a:gridCol>
                <a:gridCol w="447280">
                  <a:extLst>
                    <a:ext uri="{9D8B030D-6E8A-4147-A177-3AD203B41FA5}">
                      <a16:colId xmlns:a16="http://schemas.microsoft.com/office/drawing/2014/main" val="3139236994"/>
                    </a:ext>
                  </a:extLst>
                </a:gridCol>
                <a:gridCol w="451098">
                  <a:extLst>
                    <a:ext uri="{9D8B030D-6E8A-4147-A177-3AD203B41FA5}">
                      <a16:colId xmlns:a16="http://schemas.microsoft.com/office/drawing/2014/main" val="2307715299"/>
                    </a:ext>
                  </a:extLst>
                </a:gridCol>
                <a:gridCol w="901559">
                  <a:extLst>
                    <a:ext uri="{9D8B030D-6E8A-4147-A177-3AD203B41FA5}">
                      <a16:colId xmlns:a16="http://schemas.microsoft.com/office/drawing/2014/main" val="1170432686"/>
                    </a:ext>
                  </a:extLst>
                </a:gridCol>
                <a:gridCol w="811849">
                  <a:extLst>
                    <a:ext uri="{9D8B030D-6E8A-4147-A177-3AD203B41FA5}">
                      <a16:colId xmlns:a16="http://schemas.microsoft.com/office/drawing/2014/main" val="628780356"/>
                    </a:ext>
                  </a:extLst>
                </a:gridCol>
                <a:gridCol w="811849">
                  <a:extLst>
                    <a:ext uri="{9D8B030D-6E8A-4147-A177-3AD203B41FA5}">
                      <a16:colId xmlns:a16="http://schemas.microsoft.com/office/drawing/2014/main" val="408043533"/>
                    </a:ext>
                  </a:extLst>
                </a:gridCol>
                <a:gridCol w="660422">
                  <a:extLst>
                    <a:ext uri="{9D8B030D-6E8A-4147-A177-3AD203B41FA5}">
                      <a16:colId xmlns:a16="http://schemas.microsoft.com/office/drawing/2014/main" val="2083343889"/>
                    </a:ext>
                  </a:extLst>
                </a:gridCol>
                <a:gridCol w="1260401">
                  <a:extLst>
                    <a:ext uri="{9D8B030D-6E8A-4147-A177-3AD203B41FA5}">
                      <a16:colId xmlns:a16="http://schemas.microsoft.com/office/drawing/2014/main" val="783689594"/>
                    </a:ext>
                  </a:extLst>
                </a:gridCol>
              </a:tblGrid>
              <a:tr h="418776">
                <a:tc>
                  <a:txBody>
                    <a:bodyPr/>
                    <a:lstStyle/>
                    <a:p>
                      <a:pPr>
                        <a:spcAft>
                          <a:spcPts val="0"/>
                        </a:spcAft>
                      </a:pPr>
                      <a:r>
                        <a:rPr lang="es-ES_tradnl" sz="800">
                          <a:effectLst/>
                        </a:rPr>
                        <a:t> </a:t>
                      </a:r>
                      <a:endParaRPr lang="es-MX" sz="1200">
                        <a:effectLst/>
                        <a:latin typeface="Times New Roman" panose="02020603050405020304" pitchFamily="18" charset="0"/>
                        <a:ea typeface="Calibri" panose="020F0502020204030204" pitchFamily="34" charset="0"/>
                      </a:endParaRPr>
                    </a:p>
                  </a:txBody>
                  <a:tcPr marL="44450" marR="44450" marT="0" marB="0"/>
                </a:tc>
                <a:tc>
                  <a:txBody>
                    <a:bodyPr/>
                    <a:lstStyle/>
                    <a:p>
                      <a:endParaRPr lang="es-MX" sz="1000">
                        <a:effectLst/>
                        <a:latin typeface="Times New Roman" panose="02020603050405020304" pitchFamily="18" charset="0"/>
                      </a:endParaRPr>
                    </a:p>
                  </a:txBody>
                  <a:tcPr marL="44450" marR="44450" marT="0" marB="0" anchor="ctr"/>
                </a:tc>
                <a:tc>
                  <a:txBody>
                    <a:bodyPr/>
                    <a:lstStyle/>
                    <a:p>
                      <a:pPr>
                        <a:spcAft>
                          <a:spcPts val="0"/>
                        </a:spcAft>
                      </a:pPr>
                      <a:r>
                        <a:rPr lang="es-ES_tradnl" sz="800">
                          <a:effectLst/>
                        </a:rPr>
                        <a:t> </a:t>
                      </a:r>
                      <a:endParaRPr lang="es-MX" sz="1200">
                        <a:effectLst/>
                        <a:latin typeface="Times New Roman" panose="02020603050405020304" pitchFamily="18" charset="0"/>
                        <a:ea typeface="Calibri" panose="020F0502020204030204" pitchFamily="34" charset="0"/>
                      </a:endParaRPr>
                    </a:p>
                  </a:txBody>
                  <a:tcPr marL="44450" marR="44450" marT="0" marB="0"/>
                </a:tc>
                <a:tc>
                  <a:txBody>
                    <a:bodyPr/>
                    <a:lstStyle/>
                    <a:p>
                      <a:endParaRPr lang="es-MX" sz="1000">
                        <a:effectLst/>
                        <a:latin typeface="Times New Roman" panose="02020603050405020304" pitchFamily="18" charset="0"/>
                      </a:endParaRPr>
                    </a:p>
                  </a:txBody>
                  <a:tcPr marL="44450" marR="44450" marT="0" marB="0" anchor="ctr"/>
                </a:tc>
                <a:tc gridSpan="5">
                  <a:txBody>
                    <a:bodyPr/>
                    <a:lstStyle/>
                    <a:p>
                      <a:pPr algn="ctr">
                        <a:spcAft>
                          <a:spcPts val="0"/>
                        </a:spcAft>
                      </a:pPr>
                      <a:r>
                        <a:rPr lang="es-ES_tradnl" sz="800">
                          <a:effectLst/>
                        </a:rPr>
                        <a:t>EVALUACIÓN</a:t>
                      </a:r>
                      <a:endParaRPr lang="es-MX" sz="1200">
                        <a:effectLst/>
                        <a:latin typeface="Times New Roman" panose="02020603050405020304" pitchFamily="18" charset="0"/>
                        <a:ea typeface="Calibri" panose="020F0502020204030204" pitchFamily="34" charset="0"/>
                      </a:endParaRPr>
                    </a:p>
                  </a:txBody>
                  <a:tcPr marL="44450" marR="44450" marT="0" marB="0" anchor="ct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293511474"/>
                  </a:ext>
                </a:extLst>
              </a:tr>
              <a:tr h="871055">
                <a:tc>
                  <a:txBody>
                    <a:bodyPr/>
                    <a:lstStyle/>
                    <a:p>
                      <a:pPr algn="ctr">
                        <a:spcAft>
                          <a:spcPts val="0"/>
                        </a:spcAft>
                      </a:pPr>
                      <a:r>
                        <a:rPr lang="es-ES_tradnl" sz="800">
                          <a:effectLst/>
                        </a:rPr>
                        <a:t>COMPETENCIA</a:t>
                      </a:r>
                      <a:endParaRPr lang="es-MX" sz="1200">
                        <a:effectLst/>
                        <a:latin typeface="Times New Roman" panose="02020603050405020304" pitchFamily="18" charset="0"/>
                        <a:ea typeface="Calibri" panose="020F0502020204030204" pitchFamily="34" charset="0"/>
                      </a:endParaRPr>
                    </a:p>
                  </a:txBody>
                  <a:tcPr marL="44450" marR="44450" marT="0" marB="0" anchor="ctr"/>
                </a:tc>
                <a:tc>
                  <a:txBody>
                    <a:bodyPr/>
                    <a:lstStyle/>
                    <a:p>
                      <a:pPr algn="ctr">
                        <a:spcAft>
                          <a:spcPts val="0"/>
                        </a:spcAft>
                      </a:pPr>
                      <a:r>
                        <a:rPr lang="es-ES_tradnl" sz="800">
                          <a:effectLst/>
                        </a:rPr>
                        <a:t>ASIGNATURA</a:t>
                      </a:r>
                      <a:endParaRPr lang="es-MX" sz="1200">
                        <a:effectLst/>
                        <a:latin typeface="Times New Roman" panose="02020603050405020304" pitchFamily="18" charset="0"/>
                        <a:ea typeface="Calibri" panose="020F0502020204030204" pitchFamily="34" charset="0"/>
                      </a:endParaRPr>
                    </a:p>
                  </a:txBody>
                  <a:tcPr marL="44450" marR="44450" marT="0" marB="0" anchor="ctr"/>
                </a:tc>
                <a:tc>
                  <a:txBody>
                    <a:bodyPr/>
                    <a:lstStyle/>
                    <a:p>
                      <a:pPr algn="ctr">
                        <a:spcAft>
                          <a:spcPts val="0"/>
                        </a:spcAft>
                      </a:pPr>
                      <a:r>
                        <a:rPr lang="es-ES_tradnl" sz="800">
                          <a:effectLst/>
                        </a:rPr>
                        <a:t>CLAVE</a:t>
                      </a:r>
                      <a:endParaRPr lang="es-MX" sz="1200">
                        <a:effectLst/>
                        <a:latin typeface="Times New Roman" panose="02020603050405020304" pitchFamily="18" charset="0"/>
                        <a:ea typeface="Calibri" panose="020F0502020204030204" pitchFamily="34" charset="0"/>
                      </a:endParaRPr>
                    </a:p>
                  </a:txBody>
                  <a:tcPr marL="44450" marR="44450" marT="0" marB="0"/>
                </a:tc>
                <a:tc>
                  <a:txBody>
                    <a:bodyPr/>
                    <a:lstStyle/>
                    <a:p>
                      <a:pPr algn="ctr">
                        <a:spcAft>
                          <a:spcPts val="0"/>
                        </a:spcAft>
                      </a:pPr>
                      <a:r>
                        <a:rPr lang="es-ES_tradnl" sz="800">
                          <a:effectLst/>
                        </a:rPr>
                        <a:t>NIVEL</a:t>
                      </a:r>
                      <a:endParaRPr lang="es-MX" sz="1200">
                        <a:effectLst/>
                        <a:latin typeface="Times New Roman" panose="02020603050405020304" pitchFamily="18" charset="0"/>
                        <a:ea typeface="Calibri" panose="020F0502020204030204" pitchFamily="34" charset="0"/>
                      </a:endParaRPr>
                    </a:p>
                  </a:txBody>
                  <a:tcPr marL="44450" marR="44450" marT="0" marB="0" anchor="ctr"/>
                </a:tc>
                <a:tc>
                  <a:txBody>
                    <a:bodyPr/>
                    <a:lstStyle/>
                    <a:p>
                      <a:pPr algn="ctr">
                        <a:spcAft>
                          <a:spcPts val="0"/>
                        </a:spcAft>
                      </a:pPr>
                      <a:r>
                        <a:rPr lang="es-ES_tradnl" sz="800">
                          <a:effectLst/>
                        </a:rPr>
                        <a:t>¿Cómo se evalúa? (instrumentos, medios)</a:t>
                      </a:r>
                      <a:endParaRPr lang="es-MX" sz="1200">
                        <a:effectLst/>
                        <a:latin typeface="Times New Roman" panose="02020603050405020304" pitchFamily="18" charset="0"/>
                        <a:ea typeface="Calibri" panose="020F0502020204030204" pitchFamily="34" charset="0"/>
                      </a:endParaRPr>
                    </a:p>
                  </a:txBody>
                  <a:tcPr marL="44450" marR="44450" marT="0" marB="0" anchor="ctr"/>
                </a:tc>
                <a:tc>
                  <a:txBody>
                    <a:bodyPr/>
                    <a:lstStyle/>
                    <a:p>
                      <a:pPr algn="ctr">
                        <a:spcAft>
                          <a:spcPts val="0"/>
                        </a:spcAft>
                      </a:pPr>
                      <a:r>
                        <a:rPr lang="es-ES_tradnl" sz="800">
                          <a:effectLst/>
                        </a:rPr>
                        <a:t>Evidencias</a:t>
                      </a:r>
                      <a:endParaRPr lang="es-MX" sz="1200">
                        <a:effectLst/>
                        <a:latin typeface="Times New Roman" panose="02020603050405020304" pitchFamily="18" charset="0"/>
                        <a:ea typeface="Calibri" panose="020F0502020204030204" pitchFamily="34" charset="0"/>
                      </a:endParaRPr>
                    </a:p>
                  </a:txBody>
                  <a:tcPr marL="44450" marR="44450" marT="0" marB="0" anchor="ctr"/>
                </a:tc>
                <a:tc>
                  <a:txBody>
                    <a:bodyPr/>
                    <a:lstStyle/>
                    <a:p>
                      <a:pPr algn="ctr">
                        <a:spcAft>
                          <a:spcPts val="0"/>
                        </a:spcAft>
                      </a:pPr>
                      <a:r>
                        <a:rPr lang="es-ES_tradnl" sz="800">
                          <a:effectLst/>
                        </a:rPr>
                        <a:t>Momento en que se evalúa</a:t>
                      </a:r>
                      <a:endParaRPr lang="es-MX" sz="1200">
                        <a:effectLst/>
                        <a:latin typeface="Times New Roman" panose="02020603050405020304" pitchFamily="18" charset="0"/>
                        <a:ea typeface="Calibri" panose="020F0502020204030204" pitchFamily="34" charset="0"/>
                      </a:endParaRPr>
                    </a:p>
                  </a:txBody>
                  <a:tcPr marL="44450" marR="44450" marT="0" marB="0" anchor="ctr"/>
                </a:tc>
                <a:tc>
                  <a:txBody>
                    <a:bodyPr/>
                    <a:lstStyle/>
                    <a:p>
                      <a:pPr algn="ctr">
                        <a:spcAft>
                          <a:spcPts val="0"/>
                        </a:spcAft>
                      </a:pPr>
                      <a:r>
                        <a:rPr lang="es-ES_tradnl" sz="800">
                          <a:effectLst/>
                        </a:rPr>
                        <a:t>¿Con qué frecuencia?</a:t>
                      </a:r>
                      <a:endParaRPr lang="es-MX" sz="1200">
                        <a:effectLst/>
                        <a:latin typeface="Times New Roman" panose="02020603050405020304" pitchFamily="18" charset="0"/>
                        <a:ea typeface="Calibri" panose="020F0502020204030204" pitchFamily="34" charset="0"/>
                      </a:endParaRPr>
                    </a:p>
                  </a:txBody>
                  <a:tcPr marL="44450" marR="44450" marT="0" marB="0" anchor="ctr"/>
                </a:tc>
                <a:tc>
                  <a:txBody>
                    <a:bodyPr/>
                    <a:lstStyle/>
                    <a:p>
                      <a:pPr algn="ctr">
                        <a:spcAft>
                          <a:spcPts val="0"/>
                        </a:spcAft>
                      </a:pPr>
                      <a:r>
                        <a:rPr lang="es-ES_tradnl" sz="800">
                          <a:effectLst/>
                        </a:rPr>
                        <a:t>¿Quién? (responsable del seguimiento al plan de evaluación)</a:t>
                      </a:r>
                      <a:endParaRPr lang="es-MX" sz="1200">
                        <a:effectLst/>
                        <a:latin typeface="Times New Roman" panose="02020603050405020304" pitchFamily="18" charset="0"/>
                        <a:ea typeface="Calibri" panose="020F0502020204030204" pitchFamily="34" charset="0"/>
                      </a:endParaRPr>
                    </a:p>
                  </a:txBody>
                  <a:tcPr marL="44450" marR="44450" marT="0" marB="0" anchor="ctr"/>
                </a:tc>
                <a:extLst>
                  <a:ext uri="{0D108BD9-81ED-4DB2-BD59-A6C34878D82A}">
                    <a16:rowId xmlns:a16="http://schemas.microsoft.com/office/drawing/2014/main" val="292446855"/>
                  </a:ext>
                </a:extLst>
              </a:tr>
              <a:tr h="871055">
                <a:tc>
                  <a:txBody>
                    <a:bodyPr/>
                    <a:lstStyle/>
                    <a:p>
                      <a:pPr algn="ctr">
                        <a:spcAft>
                          <a:spcPts val="0"/>
                        </a:spcAft>
                      </a:pPr>
                      <a:r>
                        <a:rPr lang="es-ES_tradnl" sz="800">
                          <a:effectLst/>
                        </a:rPr>
                        <a:t>EMPRENDIMIENTO Y/O VINCULACIÓN PROFESIONAL</a:t>
                      </a:r>
                      <a:endParaRPr lang="es-MX" sz="1200">
                        <a:effectLst/>
                        <a:latin typeface="Times New Roman" panose="02020603050405020304" pitchFamily="18" charset="0"/>
                        <a:ea typeface="Calibri" panose="020F0502020204030204" pitchFamily="34" charset="0"/>
                      </a:endParaRPr>
                    </a:p>
                  </a:txBody>
                  <a:tcPr marL="44450" marR="44450" marT="0" marB="0" anchor="ctr"/>
                </a:tc>
                <a:tc>
                  <a:txBody>
                    <a:bodyPr/>
                    <a:lstStyle/>
                    <a:p>
                      <a:pPr algn="ctr">
                        <a:spcAft>
                          <a:spcPts val="0"/>
                        </a:spcAft>
                      </a:pPr>
                      <a:r>
                        <a:rPr lang="es-ES_tradnl" sz="800">
                          <a:effectLst/>
                        </a:rPr>
                        <a:t>Experiencias profesionales en derecho</a:t>
                      </a:r>
                      <a:endParaRPr lang="es-MX" sz="1200">
                        <a:effectLst/>
                        <a:latin typeface="Times New Roman" panose="02020603050405020304" pitchFamily="18" charset="0"/>
                        <a:ea typeface="Calibri" panose="020F0502020204030204" pitchFamily="34" charset="0"/>
                      </a:endParaRPr>
                    </a:p>
                  </a:txBody>
                  <a:tcPr marL="44450" marR="44450" marT="0" marB="0" anchor="ctr"/>
                </a:tc>
                <a:tc>
                  <a:txBody>
                    <a:bodyPr/>
                    <a:lstStyle/>
                    <a:p>
                      <a:pPr algn="ctr">
                        <a:spcAft>
                          <a:spcPts val="0"/>
                        </a:spcAft>
                      </a:pPr>
                      <a:r>
                        <a:rPr lang="es-ES_tradnl" sz="800">
                          <a:effectLst/>
                        </a:rPr>
                        <a:t>INT 4351</a:t>
                      </a:r>
                      <a:endParaRPr lang="es-MX" sz="1200">
                        <a:effectLst/>
                        <a:latin typeface="Times New Roman" panose="02020603050405020304" pitchFamily="18" charset="0"/>
                        <a:ea typeface="Calibri" panose="020F0502020204030204" pitchFamily="34" charset="0"/>
                      </a:endParaRPr>
                    </a:p>
                  </a:txBody>
                  <a:tcPr marL="44450" marR="44450" marT="0" marB="0"/>
                </a:tc>
                <a:tc>
                  <a:txBody>
                    <a:bodyPr/>
                    <a:lstStyle/>
                    <a:p>
                      <a:pPr algn="ctr">
                        <a:spcAft>
                          <a:spcPts val="0"/>
                        </a:spcAft>
                      </a:pPr>
                      <a:r>
                        <a:rPr lang="es-ES_tradnl" sz="800">
                          <a:effectLst/>
                        </a:rPr>
                        <a:t>L</a:t>
                      </a:r>
                      <a:endParaRPr lang="es-MX" sz="1200">
                        <a:effectLst/>
                        <a:latin typeface="Times New Roman" panose="02020603050405020304" pitchFamily="18" charset="0"/>
                        <a:ea typeface="Calibri" panose="020F0502020204030204" pitchFamily="34" charset="0"/>
                      </a:endParaRPr>
                    </a:p>
                  </a:txBody>
                  <a:tcPr marL="44450" marR="44450" marT="0" marB="0" anchor="ctr"/>
                </a:tc>
                <a:tc>
                  <a:txBody>
                    <a:bodyPr/>
                    <a:lstStyle/>
                    <a:p>
                      <a:pPr algn="ctr">
                        <a:spcAft>
                          <a:spcPts val="0"/>
                        </a:spcAft>
                      </a:pPr>
                      <a:r>
                        <a:rPr lang="es-ES_tradnl" sz="800">
                          <a:effectLst/>
                        </a:rPr>
                        <a:t>Encuesta a empleadores</a:t>
                      </a:r>
                      <a:endParaRPr lang="es-MX" sz="1200">
                        <a:effectLst/>
                        <a:latin typeface="Times New Roman" panose="02020603050405020304" pitchFamily="18" charset="0"/>
                        <a:ea typeface="Calibri" panose="020F0502020204030204" pitchFamily="34" charset="0"/>
                      </a:endParaRPr>
                    </a:p>
                  </a:txBody>
                  <a:tcPr marL="44450" marR="44450" marT="0" marB="0" anchor="ctr"/>
                </a:tc>
                <a:tc>
                  <a:txBody>
                    <a:bodyPr/>
                    <a:lstStyle/>
                    <a:p>
                      <a:pPr algn="ctr">
                        <a:spcAft>
                          <a:spcPts val="0"/>
                        </a:spcAft>
                      </a:pPr>
                      <a:r>
                        <a:rPr lang="es-ES_tradnl" sz="800">
                          <a:effectLst/>
                        </a:rPr>
                        <a:t>Reporte de desempeño</a:t>
                      </a:r>
                      <a:endParaRPr lang="es-MX" sz="1200">
                        <a:effectLst/>
                        <a:latin typeface="Times New Roman" panose="02020603050405020304" pitchFamily="18" charset="0"/>
                        <a:ea typeface="Calibri" panose="020F0502020204030204" pitchFamily="34" charset="0"/>
                      </a:endParaRPr>
                    </a:p>
                  </a:txBody>
                  <a:tcPr marL="44450" marR="44450" marT="0" marB="0" anchor="ctr"/>
                </a:tc>
                <a:tc>
                  <a:txBody>
                    <a:bodyPr/>
                    <a:lstStyle/>
                    <a:p>
                      <a:pPr algn="ctr">
                        <a:spcAft>
                          <a:spcPts val="0"/>
                        </a:spcAft>
                      </a:pPr>
                      <a:r>
                        <a:rPr lang="es-ES_tradnl" sz="800">
                          <a:effectLst/>
                        </a:rPr>
                        <a:t>Al final del semestre</a:t>
                      </a:r>
                      <a:endParaRPr lang="es-MX" sz="1200">
                        <a:effectLst/>
                        <a:latin typeface="Times New Roman" panose="02020603050405020304" pitchFamily="18" charset="0"/>
                        <a:ea typeface="Calibri" panose="020F0502020204030204" pitchFamily="34" charset="0"/>
                      </a:endParaRPr>
                    </a:p>
                  </a:txBody>
                  <a:tcPr marL="44450" marR="44450" marT="0" marB="0" anchor="ctr"/>
                </a:tc>
                <a:tc>
                  <a:txBody>
                    <a:bodyPr/>
                    <a:lstStyle/>
                    <a:p>
                      <a:pPr algn="ctr">
                        <a:spcAft>
                          <a:spcPts val="0"/>
                        </a:spcAft>
                      </a:pPr>
                      <a:r>
                        <a:rPr lang="es-ES_tradnl" sz="800">
                          <a:effectLst/>
                        </a:rPr>
                        <a:t>Semestral</a:t>
                      </a:r>
                      <a:endParaRPr lang="es-MX" sz="1200">
                        <a:effectLst/>
                        <a:latin typeface="Times New Roman" panose="02020603050405020304" pitchFamily="18" charset="0"/>
                        <a:ea typeface="Calibri" panose="020F0502020204030204" pitchFamily="34" charset="0"/>
                      </a:endParaRPr>
                    </a:p>
                  </a:txBody>
                  <a:tcPr marL="44450" marR="44450" marT="0" marB="0" anchor="ctr"/>
                </a:tc>
                <a:tc>
                  <a:txBody>
                    <a:bodyPr/>
                    <a:lstStyle/>
                    <a:p>
                      <a:pPr algn="ctr">
                        <a:spcAft>
                          <a:spcPts val="0"/>
                        </a:spcAft>
                      </a:pPr>
                      <a:r>
                        <a:rPr lang="es-ES_tradnl" sz="800">
                          <a:effectLst/>
                        </a:rPr>
                        <a:t>Coord de practicums</a:t>
                      </a:r>
                      <a:endParaRPr lang="es-MX" sz="1200">
                        <a:effectLst/>
                        <a:latin typeface="Times New Roman" panose="02020603050405020304" pitchFamily="18" charset="0"/>
                        <a:ea typeface="Calibri" panose="020F0502020204030204" pitchFamily="34" charset="0"/>
                      </a:endParaRPr>
                    </a:p>
                  </a:txBody>
                  <a:tcPr marL="44450" marR="44450" marT="0" marB="0" anchor="ctr"/>
                </a:tc>
                <a:extLst>
                  <a:ext uri="{0D108BD9-81ED-4DB2-BD59-A6C34878D82A}">
                    <a16:rowId xmlns:a16="http://schemas.microsoft.com/office/drawing/2014/main" val="2153165256"/>
                  </a:ext>
                </a:extLst>
              </a:tr>
              <a:tr h="871055">
                <a:tc>
                  <a:txBody>
                    <a:bodyPr/>
                    <a:lstStyle/>
                    <a:p>
                      <a:endParaRPr lang="es-MX" sz="1000">
                        <a:effectLst/>
                        <a:latin typeface="Times New Roman" panose="02020603050405020304" pitchFamily="18" charset="0"/>
                      </a:endParaRPr>
                    </a:p>
                  </a:txBody>
                  <a:tcPr marL="44450" marR="44450" marT="0" marB="0" anchor="ctr"/>
                </a:tc>
                <a:tc>
                  <a:txBody>
                    <a:bodyPr/>
                    <a:lstStyle/>
                    <a:p>
                      <a:pPr algn="ctr">
                        <a:spcAft>
                          <a:spcPts val="0"/>
                        </a:spcAft>
                      </a:pPr>
                      <a:r>
                        <a:rPr lang="es-ES_tradnl" sz="800">
                          <a:effectLst/>
                        </a:rPr>
                        <a:t>Seminario de investigación jurídica II</a:t>
                      </a:r>
                      <a:endParaRPr lang="es-MX" sz="1200">
                        <a:effectLst/>
                        <a:latin typeface="Times New Roman" panose="02020603050405020304" pitchFamily="18" charset="0"/>
                        <a:ea typeface="Calibri" panose="020F0502020204030204" pitchFamily="34" charset="0"/>
                      </a:endParaRPr>
                    </a:p>
                  </a:txBody>
                  <a:tcPr marL="44450" marR="44450" marT="0" marB="0" anchor="ctr"/>
                </a:tc>
                <a:tc>
                  <a:txBody>
                    <a:bodyPr/>
                    <a:lstStyle/>
                    <a:p>
                      <a:pPr algn="ctr">
                        <a:spcAft>
                          <a:spcPts val="0"/>
                        </a:spcAft>
                      </a:pPr>
                      <a:r>
                        <a:rPr lang="es-ES_tradnl" sz="800">
                          <a:effectLst/>
                        </a:rPr>
                        <a:t>DER 4346</a:t>
                      </a:r>
                      <a:endParaRPr lang="es-MX" sz="1200">
                        <a:effectLst/>
                        <a:latin typeface="Times New Roman" panose="02020603050405020304" pitchFamily="18" charset="0"/>
                        <a:ea typeface="Calibri" panose="020F0502020204030204" pitchFamily="34" charset="0"/>
                      </a:endParaRPr>
                    </a:p>
                  </a:txBody>
                  <a:tcPr marL="44450" marR="44450" marT="0" marB="0"/>
                </a:tc>
                <a:tc>
                  <a:txBody>
                    <a:bodyPr/>
                    <a:lstStyle/>
                    <a:p>
                      <a:pPr algn="ctr">
                        <a:spcAft>
                          <a:spcPts val="0"/>
                        </a:spcAft>
                      </a:pPr>
                      <a:r>
                        <a:rPr lang="es-ES_tradnl" sz="800">
                          <a:effectLst/>
                        </a:rPr>
                        <a:t>L</a:t>
                      </a:r>
                      <a:endParaRPr lang="es-MX" sz="1200">
                        <a:effectLst/>
                        <a:latin typeface="Times New Roman" panose="02020603050405020304" pitchFamily="18" charset="0"/>
                        <a:ea typeface="Calibri" panose="020F0502020204030204" pitchFamily="34" charset="0"/>
                      </a:endParaRPr>
                    </a:p>
                  </a:txBody>
                  <a:tcPr marL="44450" marR="44450" marT="0" marB="0" anchor="ctr"/>
                </a:tc>
                <a:tc>
                  <a:txBody>
                    <a:bodyPr/>
                    <a:lstStyle/>
                    <a:p>
                      <a:pPr algn="ctr">
                        <a:spcAft>
                          <a:spcPts val="0"/>
                        </a:spcAft>
                      </a:pPr>
                      <a:r>
                        <a:rPr lang="es-ES_tradnl" sz="800">
                          <a:effectLst/>
                        </a:rPr>
                        <a:t>Trabajo de investigación final </a:t>
                      </a:r>
                      <a:br>
                        <a:rPr lang="es-ES_tradnl" sz="800">
                          <a:effectLst/>
                        </a:rPr>
                      </a:br>
                      <a:r>
                        <a:rPr lang="es-ES_tradnl" sz="800">
                          <a:effectLst/>
                        </a:rPr>
                        <a:t>Examen oral</a:t>
                      </a:r>
                      <a:endParaRPr lang="es-MX" sz="1200">
                        <a:effectLst/>
                        <a:latin typeface="Times New Roman" panose="02020603050405020304" pitchFamily="18" charset="0"/>
                        <a:ea typeface="Calibri" panose="020F0502020204030204" pitchFamily="34" charset="0"/>
                      </a:endParaRPr>
                    </a:p>
                  </a:txBody>
                  <a:tcPr marL="44450" marR="44450" marT="0" marB="0" anchor="ctr"/>
                </a:tc>
                <a:tc>
                  <a:txBody>
                    <a:bodyPr/>
                    <a:lstStyle/>
                    <a:p>
                      <a:pPr algn="ctr">
                        <a:spcAft>
                          <a:spcPts val="0"/>
                        </a:spcAft>
                      </a:pPr>
                      <a:r>
                        <a:rPr lang="es-ES_tradnl" sz="800">
                          <a:effectLst/>
                        </a:rPr>
                        <a:t>Portada del trabajo</a:t>
                      </a:r>
                      <a:br>
                        <a:rPr lang="es-ES_tradnl" sz="800">
                          <a:effectLst/>
                        </a:rPr>
                      </a:br>
                      <a:r>
                        <a:rPr lang="es-ES_tradnl" sz="800">
                          <a:effectLst/>
                        </a:rPr>
                        <a:t>Acta</a:t>
                      </a:r>
                      <a:br>
                        <a:rPr lang="es-ES_tradnl" sz="800">
                          <a:effectLst/>
                        </a:rPr>
                      </a:br>
                      <a:r>
                        <a:rPr lang="es-ES_tradnl" sz="800">
                          <a:effectLst/>
                        </a:rPr>
                        <a:t>Rúbrica</a:t>
                      </a:r>
                      <a:endParaRPr lang="es-MX" sz="1200">
                        <a:effectLst/>
                        <a:latin typeface="Times New Roman" panose="02020603050405020304" pitchFamily="18" charset="0"/>
                        <a:ea typeface="Calibri" panose="020F0502020204030204" pitchFamily="34" charset="0"/>
                      </a:endParaRPr>
                    </a:p>
                  </a:txBody>
                  <a:tcPr marL="44450" marR="44450" marT="0" marB="0" anchor="ctr"/>
                </a:tc>
                <a:tc>
                  <a:txBody>
                    <a:bodyPr/>
                    <a:lstStyle/>
                    <a:p>
                      <a:pPr algn="ctr">
                        <a:spcAft>
                          <a:spcPts val="0"/>
                        </a:spcAft>
                      </a:pPr>
                      <a:r>
                        <a:rPr lang="es-ES_tradnl" sz="800">
                          <a:effectLst/>
                        </a:rPr>
                        <a:t>Al final del semestre</a:t>
                      </a:r>
                      <a:endParaRPr lang="es-MX" sz="1200">
                        <a:effectLst/>
                        <a:latin typeface="Times New Roman" panose="02020603050405020304" pitchFamily="18" charset="0"/>
                        <a:ea typeface="Calibri" panose="020F0502020204030204" pitchFamily="34" charset="0"/>
                      </a:endParaRPr>
                    </a:p>
                  </a:txBody>
                  <a:tcPr marL="44450" marR="44450" marT="0" marB="0" anchor="ctr"/>
                </a:tc>
                <a:tc>
                  <a:txBody>
                    <a:bodyPr/>
                    <a:lstStyle/>
                    <a:p>
                      <a:pPr algn="ctr">
                        <a:spcAft>
                          <a:spcPts val="0"/>
                        </a:spcAft>
                      </a:pPr>
                      <a:r>
                        <a:rPr lang="es-ES_tradnl" sz="800">
                          <a:effectLst/>
                        </a:rPr>
                        <a:t>Semestral</a:t>
                      </a:r>
                      <a:endParaRPr lang="es-MX" sz="1200">
                        <a:effectLst/>
                        <a:latin typeface="Times New Roman" panose="02020603050405020304" pitchFamily="18" charset="0"/>
                        <a:ea typeface="Calibri" panose="020F0502020204030204" pitchFamily="34" charset="0"/>
                      </a:endParaRPr>
                    </a:p>
                  </a:txBody>
                  <a:tcPr marL="44450" marR="44450" marT="0" marB="0" anchor="ctr"/>
                </a:tc>
                <a:tc>
                  <a:txBody>
                    <a:bodyPr/>
                    <a:lstStyle/>
                    <a:p>
                      <a:pPr algn="ctr">
                        <a:spcAft>
                          <a:spcPts val="0"/>
                        </a:spcAft>
                      </a:pPr>
                      <a:r>
                        <a:rPr lang="es-ES_tradnl" sz="800" dirty="0">
                          <a:effectLst/>
                        </a:rPr>
                        <a:t>Coord. De materias introductorias y complementarias</a:t>
                      </a:r>
                      <a:endParaRPr lang="es-MX" sz="1200" dirty="0">
                        <a:effectLst/>
                        <a:latin typeface="Times New Roman" panose="02020603050405020304" pitchFamily="18" charset="0"/>
                        <a:ea typeface="Calibri" panose="020F0502020204030204" pitchFamily="34" charset="0"/>
                      </a:endParaRPr>
                    </a:p>
                  </a:txBody>
                  <a:tcPr marL="44450" marR="44450" marT="0" marB="0" anchor="ctr"/>
                </a:tc>
                <a:extLst>
                  <a:ext uri="{0D108BD9-81ED-4DB2-BD59-A6C34878D82A}">
                    <a16:rowId xmlns:a16="http://schemas.microsoft.com/office/drawing/2014/main" val="1795954880"/>
                  </a:ext>
                </a:extLst>
              </a:tr>
            </a:tbl>
          </a:graphicData>
        </a:graphic>
      </p:graphicFrame>
      <p:sp>
        <p:nvSpPr>
          <p:cNvPr id="6" name="Rectángulo 5"/>
          <p:cNvSpPr/>
          <p:nvPr/>
        </p:nvSpPr>
        <p:spPr>
          <a:xfrm>
            <a:off x="2921711" y="1961398"/>
            <a:ext cx="6927668" cy="1754326"/>
          </a:xfrm>
          <a:prstGeom prst="rect">
            <a:avLst/>
          </a:prstGeom>
        </p:spPr>
        <p:txBody>
          <a:bodyPr wrap="square">
            <a:spAutoFit/>
          </a:bodyPr>
          <a:lstStyle/>
          <a:p>
            <a:pPr lvl="0" eaLnBrk="0" fontAlgn="base" hangingPunct="0">
              <a:spcBef>
                <a:spcPct val="0"/>
              </a:spcBef>
              <a:spcAft>
                <a:spcPct val="0"/>
              </a:spcAft>
            </a:pPr>
            <a:r>
              <a:rPr lang="es-MX" altLang="es-MX" dirty="0">
                <a:latin typeface="Times New Roman" panose="02020603050405020304" pitchFamily="18" charset="0"/>
                <a:ea typeface="Calibri" panose="020F0502020204030204" pitchFamily="34" charset="0"/>
                <a:cs typeface="Times New Roman" panose="02020603050405020304" pitchFamily="18" charset="0"/>
              </a:rPr>
              <a:t>Estimado Dr. </a:t>
            </a:r>
            <a:r>
              <a:rPr lang="es-MX" altLang="es-MX" dirty="0" err="1">
                <a:latin typeface="Times New Roman" panose="02020603050405020304" pitchFamily="18" charset="0"/>
                <a:ea typeface="Calibri" panose="020F0502020204030204" pitchFamily="34" charset="0"/>
                <a:cs typeface="Times New Roman" panose="02020603050405020304" pitchFamily="18" charset="0"/>
              </a:rPr>
              <a:t>Artega</a:t>
            </a:r>
            <a:r>
              <a:rPr lang="es-MX" altLang="es-MX" dirty="0">
                <a:latin typeface="Times New Roman" panose="02020603050405020304" pitchFamily="18" charset="0"/>
                <a:ea typeface="Calibri" panose="020F0502020204030204" pitchFamily="34" charset="0"/>
                <a:cs typeface="Times New Roman" panose="02020603050405020304" pitchFamily="18" charset="0"/>
              </a:rPr>
              <a:t>,</a:t>
            </a:r>
            <a:endParaRPr lang="es-MX" altLang="es-MX" sz="1050" dirty="0"/>
          </a:p>
          <a:p>
            <a:pPr lvl="0" eaLnBrk="0" fontAlgn="base" hangingPunct="0">
              <a:spcBef>
                <a:spcPct val="0"/>
              </a:spcBef>
              <a:spcAft>
                <a:spcPct val="0"/>
              </a:spcAft>
            </a:pPr>
            <a:r>
              <a:rPr lang="es-MX" altLang="es-MX" dirty="0">
                <a:latin typeface="Times New Roman" panose="02020603050405020304" pitchFamily="18" charset="0"/>
                <a:ea typeface="Calibri" panose="020F0502020204030204" pitchFamily="34" charset="0"/>
                <a:cs typeface="Times New Roman" panose="02020603050405020304" pitchFamily="18" charset="0"/>
              </a:rPr>
              <a:t>Le envío la información revisada y comentada en la sesión de hoy. Así mismo, le agradezco la información que me presentó, misma que cumple con los requerimientos para ello.</a:t>
            </a:r>
            <a:endParaRPr lang="es-MX" altLang="es-MX" sz="1050" dirty="0"/>
          </a:p>
          <a:p>
            <a:pPr lvl="0" eaLnBrk="0" fontAlgn="base" hangingPunct="0">
              <a:spcBef>
                <a:spcPct val="0"/>
              </a:spcBef>
              <a:spcAft>
                <a:spcPct val="0"/>
              </a:spcAft>
            </a:pPr>
            <a:r>
              <a:rPr lang="es-MX" altLang="es-MX" dirty="0">
                <a:latin typeface="Times New Roman" panose="02020603050405020304" pitchFamily="18" charset="0"/>
                <a:ea typeface="Calibri" panose="020F0502020204030204" pitchFamily="34" charset="0"/>
                <a:cs typeface="Times New Roman" panose="02020603050405020304" pitchFamily="18" charset="0"/>
              </a:rPr>
              <a:t>Saludos,</a:t>
            </a:r>
            <a:endParaRPr lang="es-MX" altLang="es-MX" sz="1050" dirty="0"/>
          </a:p>
          <a:p>
            <a:pPr lvl="0" eaLnBrk="0" fontAlgn="base" hangingPunct="0">
              <a:spcBef>
                <a:spcPct val="0"/>
              </a:spcBef>
              <a:spcAft>
                <a:spcPct val="0"/>
              </a:spcAft>
            </a:pPr>
            <a:r>
              <a:rPr lang="es-MX" altLang="es-MX" dirty="0">
                <a:latin typeface="Times New Roman" panose="02020603050405020304" pitchFamily="18" charset="0"/>
                <a:ea typeface="Calibri" panose="020F0502020204030204" pitchFamily="34" charset="0"/>
                <a:cs typeface="Times New Roman" panose="02020603050405020304" pitchFamily="18" charset="0"/>
              </a:rPr>
              <a:t>Gabriela</a:t>
            </a:r>
            <a:endParaRPr lang="es-MX" altLang="es-MX" sz="1050" dirty="0"/>
          </a:p>
        </p:txBody>
      </p:sp>
    </p:spTree>
    <p:extLst>
      <p:ext uri="{BB962C8B-B14F-4D97-AF65-F5344CB8AC3E}">
        <p14:creationId xmlns:p14="http://schemas.microsoft.com/office/powerpoint/2010/main" val="3142401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26" y="0"/>
            <a:ext cx="11961989" cy="1234356"/>
          </a:xfrm>
          <a:prstGeom prst="rect">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CuadroTexto 6"/>
          <p:cNvSpPr txBox="1"/>
          <p:nvPr/>
        </p:nvSpPr>
        <p:spPr>
          <a:xfrm>
            <a:off x="0" y="-36771"/>
            <a:ext cx="11962015" cy="707886"/>
          </a:xfrm>
          <a:prstGeom prst="rect">
            <a:avLst/>
          </a:prstGeom>
          <a:noFill/>
        </p:spPr>
        <p:txBody>
          <a:bodyPr wrap="square" rtlCol="0">
            <a:spAutoFit/>
          </a:bodyPr>
          <a:lstStyle/>
          <a:p>
            <a:pPr algn="ctr"/>
            <a:r>
              <a:rPr lang="es-MX" sz="3200" b="1" dirty="0" smtClean="0">
                <a:solidFill>
                  <a:schemeClr val="bg1"/>
                </a:solidFill>
                <a:latin typeface="Century Gothic" panose="020B0502020202020204" pitchFamily="34" charset="0"/>
                <a:cs typeface="Times New Roman" panose="02020603050405020304" pitchFamily="18" charset="0"/>
              </a:rPr>
              <a:t>Criterios de evaluación propuestos (art. 17)</a:t>
            </a:r>
            <a:r>
              <a:rPr lang="es-MX" sz="4000" b="1" dirty="0" smtClean="0">
                <a:solidFill>
                  <a:schemeClr val="bg1"/>
                </a:solidFill>
                <a:latin typeface="Century Gothic" panose="020B0502020202020204" pitchFamily="34" charset="0"/>
                <a:cs typeface="Times New Roman" panose="02020603050405020304" pitchFamily="18" charset="0"/>
              </a:rPr>
              <a:t> </a:t>
            </a:r>
            <a:endParaRPr lang="es-MX" sz="4000" b="1" dirty="0">
              <a:solidFill>
                <a:schemeClr val="bg1"/>
              </a:solidFill>
              <a:latin typeface="Century Gothic" panose="020B0502020202020204" pitchFamily="34" charset="0"/>
              <a:cs typeface="Times New Roman" panose="02020603050405020304" pitchFamily="18" charset="0"/>
            </a:endParaRPr>
          </a:p>
        </p:txBody>
      </p:sp>
      <p:pic>
        <p:nvPicPr>
          <p:cNvPr id="7" name="Imagen 5"/>
          <p:cNvPicPr>
            <a:picLocks noChangeAspect="1"/>
          </p:cNvPicPr>
          <p:nvPr/>
        </p:nvPicPr>
        <p:blipFill>
          <a:blip r:embed="rId2">
            <a:duotone>
              <a:prstClr val="black"/>
              <a:schemeClr val="accent1">
                <a:tint val="45000"/>
                <a:satMod val="400000"/>
              </a:schemeClr>
            </a:duotone>
          </a:blip>
          <a:stretch>
            <a:fillRect/>
          </a:stretch>
        </p:blipFill>
        <p:spPr>
          <a:xfrm flipV="1">
            <a:off x="26" y="1272456"/>
            <a:ext cx="12191999" cy="74003"/>
          </a:xfrm>
          <a:prstGeom prst="rect">
            <a:avLst/>
          </a:prstGeom>
        </p:spPr>
      </p:pic>
      <p:pic>
        <p:nvPicPr>
          <p:cNvPr id="10" name="Picture 2" descr="C:\Users\miguel.arteaga\Documents\Nuevos logos Anáhuac\Logo Anáhuac México ver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438" y="59800"/>
            <a:ext cx="967383" cy="1114755"/>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1091820" y="2202873"/>
            <a:ext cx="9747975" cy="2985433"/>
          </a:xfrm>
          <a:prstGeom prst="rect">
            <a:avLst/>
          </a:prstGeom>
        </p:spPr>
        <p:txBody>
          <a:bodyPr wrap="square">
            <a:spAutoFit/>
          </a:bodyPr>
          <a:lstStyle/>
          <a:p>
            <a:pPr marL="571500" lvl="0" indent="-571500" algn="just">
              <a:buFont typeface="Arial" panose="020B0604020202020204" pitchFamily="34" charset="0"/>
              <a:buChar char="•"/>
            </a:pPr>
            <a:r>
              <a:rPr lang="es-ES" sz="2800" dirty="0" smtClean="0"/>
              <a:t>Control de asistencia y reporte de actividades</a:t>
            </a:r>
            <a:r>
              <a:rPr lang="es-MX" sz="3600" dirty="0" smtClean="0"/>
              <a:t>:      </a:t>
            </a:r>
            <a:r>
              <a:rPr lang="es-MX" sz="2800" dirty="0" smtClean="0"/>
              <a:t>20%</a:t>
            </a:r>
          </a:p>
          <a:p>
            <a:pPr marL="571500" lvl="0" indent="-571500" algn="just">
              <a:buFont typeface="Arial" panose="020B0604020202020204" pitchFamily="34" charset="0"/>
              <a:buChar char="•"/>
            </a:pPr>
            <a:endParaRPr lang="es-MX" sz="3600" dirty="0"/>
          </a:p>
          <a:p>
            <a:pPr marL="571500" lvl="0" indent="-571500" algn="just">
              <a:buFont typeface="Arial" panose="020B0604020202020204" pitchFamily="34" charset="0"/>
              <a:buChar char="•"/>
            </a:pPr>
            <a:r>
              <a:rPr lang="es-MX" sz="2800" dirty="0" smtClean="0"/>
              <a:t>Autoevaluación (evaluación intermedia):                  30%</a:t>
            </a:r>
          </a:p>
          <a:p>
            <a:pPr marL="571500" lvl="0" indent="-571500" algn="just">
              <a:buFont typeface="Arial" panose="020B0604020202020204" pitchFamily="34" charset="0"/>
              <a:buChar char="•"/>
            </a:pPr>
            <a:endParaRPr lang="es-MX" sz="2800" dirty="0"/>
          </a:p>
          <a:p>
            <a:pPr marL="571500" lvl="0" indent="-571500" algn="just">
              <a:buFont typeface="Arial" panose="020B0604020202020204" pitchFamily="34" charset="0"/>
              <a:buChar char="•"/>
            </a:pPr>
            <a:r>
              <a:rPr lang="es-MX" sz="2800" dirty="0" smtClean="0"/>
              <a:t>Evaluación final del empleador:                                   50%</a:t>
            </a:r>
            <a:endParaRPr lang="es-MX" sz="2800" dirty="0"/>
          </a:p>
          <a:p>
            <a:pPr lvl="0" algn="just"/>
            <a:endParaRPr lang="es-MX" sz="3200" dirty="0"/>
          </a:p>
        </p:txBody>
      </p:sp>
    </p:spTree>
    <p:extLst>
      <p:ext uri="{BB962C8B-B14F-4D97-AF65-F5344CB8AC3E}">
        <p14:creationId xmlns:p14="http://schemas.microsoft.com/office/powerpoint/2010/main" val="32101886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26" y="0"/>
            <a:ext cx="11961989" cy="1234356"/>
          </a:xfrm>
          <a:prstGeom prst="rect">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CuadroTexto 6"/>
          <p:cNvSpPr txBox="1"/>
          <p:nvPr/>
        </p:nvSpPr>
        <p:spPr>
          <a:xfrm>
            <a:off x="0" y="-36771"/>
            <a:ext cx="11962015" cy="954107"/>
          </a:xfrm>
          <a:prstGeom prst="rect">
            <a:avLst/>
          </a:prstGeom>
          <a:noFill/>
        </p:spPr>
        <p:txBody>
          <a:bodyPr wrap="square" rtlCol="0">
            <a:spAutoFit/>
          </a:bodyPr>
          <a:lstStyle/>
          <a:p>
            <a:pPr algn="ctr"/>
            <a:r>
              <a:rPr lang="es-MX" sz="3200" b="1" dirty="0" smtClean="0">
                <a:solidFill>
                  <a:schemeClr val="bg1"/>
                </a:solidFill>
                <a:latin typeface="Century Gothic" panose="020B0502020202020204" pitchFamily="34" charset="0"/>
                <a:cs typeface="Times New Roman" panose="02020603050405020304" pitchFamily="18" charset="0"/>
              </a:rPr>
              <a:t>CAPÍTULO II</a:t>
            </a:r>
            <a:endParaRPr lang="es-MX" sz="2400" b="1" dirty="0" smtClean="0">
              <a:solidFill>
                <a:schemeClr val="bg1"/>
              </a:solidFill>
              <a:latin typeface="Century Gothic" panose="020B0502020202020204" pitchFamily="34" charset="0"/>
              <a:cs typeface="Times New Roman" panose="02020603050405020304" pitchFamily="18" charset="0"/>
            </a:endParaRPr>
          </a:p>
          <a:p>
            <a:pPr algn="ctr"/>
            <a:r>
              <a:rPr lang="es-MX" sz="2400" b="1" dirty="0" smtClean="0">
                <a:solidFill>
                  <a:schemeClr val="bg1"/>
                </a:solidFill>
                <a:latin typeface="Century Gothic" panose="020B0502020202020204" pitchFamily="34" charset="0"/>
                <a:cs typeface="Times New Roman" panose="02020603050405020304" pitchFamily="18" charset="0"/>
              </a:rPr>
              <a:t>De las responsabilidades de los operadores y de los alumnos:</a:t>
            </a:r>
            <a:endParaRPr lang="es-MX" sz="2400" b="1" dirty="0">
              <a:solidFill>
                <a:schemeClr val="bg1"/>
              </a:solidFill>
              <a:latin typeface="Century Gothic" panose="020B0502020202020204" pitchFamily="34" charset="0"/>
              <a:cs typeface="Times New Roman" panose="02020603050405020304" pitchFamily="18" charset="0"/>
            </a:endParaRPr>
          </a:p>
        </p:txBody>
      </p:sp>
      <p:pic>
        <p:nvPicPr>
          <p:cNvPr id="7" name="Imagen 5"/>
          <p:cNvPicPr>
            <a:picLocks noChangeAspect="1"/>
          </p:cNvPicPr>
          <p:nvPr/>
        </p:nvPicPr>
        <p:blipFill>
          <a:blip r:embed="rId2">
            <a:duotone>
              <a:prstClr val="black"/>
              <a:schemeClr val="accent1">
                <a:tint val="45000"/>
                <a:satMod val="400000"/>
              </a:schemeClr>
            </a:duotone>
          </a:blip>
          <a:stretch>
            <a:fillRect/>
          </a:stretch>
        </p:blipFill>
        <p:spPr>
          <a:xfrm flipV="1">
            <a:off x="26" y="1272456"/>
            <a:ext cx="12191999" cy="74003"/>
          </a:xfrm>
          <a:prstGeom prst="rect">
            <a:avLst/>
          </a:prstGeom>
        </p:spPr>
      </p:pic>
      <p:pic>
        <p:nvPicPr>
          <p:cNvPr id="10" name="Picture 2" descr="C:\Users\miguel.arteaga\Documents\Nuevos logos Anáhuac\Logo Anáhuac México ver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438" y="59800"/>
            <a:ext cx="967383" cy="1114755"/>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972590" y="1701579"/>
            <a:ext cx="9867206" cy="7171194"/>
          </a:xfrm>
          <a:prstGeom prst="rect">
            <a:avLst/>
          </a:prstGeom>
        </p:spPr>
        <p:txBody>
          <a:bodyPr wrap="square">
            <a:spAutoFit/>
          </a:bodyPr>
          <a:lstStyle/>
          <a:p>
            <a:pPr marL="571500" lvl="0" indent="-571500" algn="just">
              <a:buFont typeface="Arial" panose="020B0604020202020204" pitchFamily="34" charset="0"/>
              <a:buChar char="•"/>
            </a:pPr>
            <a:r>
              <a:rPr lang="es-ES" sz="2800" dirty="0" smtClean="0"/>
              <a:t>De la Coordinación de Prácticas Profesionales:   art. 18</a:t>
            </a:r>
          </a:p>
          <a:p>
            <a:pPr marL="571500" lvl="0" indent="-571500" algn="just">
              <a:buFont typeface="Arial" panose="020B0604020202020204" pitchFamily="34" charset="0"/>
              <a:buChar char="•"/>
            </a:pPr>
            <a:endParaRPr lang="es-ES" sz="2800" dirty="0" smtClean="0"/>
          </a:p>
          <a:p>
            <a:pPr marL="571500" lvl="0" indent="-571500" algn="just">
              <a:buFont typeface="Arial" panose="020B0604020202020204" pitchFamily="34" charset="0"/>
              <a:buChar char="•"/>
            </a:pPr>
            <a:r>
              <a:rPr lang="es-ES" sz="2800" dirty="0" smtClean="0"/>
              <a:t>De los titulares de la asignatura:                            art. 19</a:t>
            </a:r>
          </a:p>
          <a:p>
            <a:pPr lvl="0" algn="just"/>
            <a:endParaRPr lang="es-ES" sz="2800" dirty="0" smtClean="0"/>
          </a:p>
          <a:p>
            <a:pPr marL="571500" lvl="0" indent="-571500" algn="just">
              <a:buFont typeface="Arial" panose="020B0604020202020204" pitchFamily="34" charset="0"/>
              <a:buChar char="•"/>
            </a:pPr>
            <a:r>
              <a:rPr lang="es-ES" sz="2800" dirty="0" smtClean="0"/>
              <a:t>Del Asesor Profesional:                                            art. 20</a:t>
            </a:r>
          </a:p>
          <a:p>
            <a:pPr marL="571500" lvl="0" indent="-571500" algn="just">
              <a:buFont typeface="Arial" panose="020B0604020202020204" pitchFamily="34" charset="0"/>
              <a:buChar char="•"/>
            </a:pPr>
            <a:endParaRPr lang="es-ES" sz="2800" dirty="0"/>
          </a:p>
          <a:p>
            <a:pPr marL="571500" lvl="0" indent="-571500" algn="just">
              <a:buFont typeface="Arial" panose="020B0604020202020204" pitchFamily="34" charset="0"/>
              <a:buChar char="•"/>
            </a:pPr>
            <a:r>
              <a:rPr lang="es-ES" sz="2800" dirty="0" smtClean="0"/>
              <a:t>De los alumnos                                                          art. 22</a:t>
            </a:r>
          </a:p>
          <a:p>
            <a:pPr marL="571500" lvl="0" indent="-571500" algn="just">
              <a:buFont typeface="Arial" panose="020B0604020202020204" pitchFamily="34" charset="0"/>
              <a:buChar char="•"/>
            </a:pPr>
            <a:endParaRPr lang="es-ES" sz="2800" dirty="0"/>
          </a:p>
          <a:p>
            <a:pPr marL="571500" lvl="0" indent="-571500" algn="just">
              <a:buFont typeface="Arial" panose="020B0604020202020204" pitchFamily="34" charset="0"/>
              <a:buChar char="•"/>
            </a:pPr>
            <a:r>
              <a:rPr lang="es-ES" sz="2800" dirty="0" smtClean="0"/>
              <a:t>Del Comité de Vinculación                                       art. 23</a:t>
            </a:r>
          </a:p>
          <a:p>
            <a:pPr marL="571500" lvl="0" indent="-571500" algn="just">
              <a:buFont typeface="Arial" panose="020B0604020202020204" pitchFamily="34" charset="0"/>
              <a:buChar char="•"/>
            </a:pPr>
            <a:endParaRPr lang="es-ES" sz="2800" dirty="0"/>
          </a:p>
          <a:p>
            <a:pPr marL="571500" lvl="0" indent="-571500" algn="just">
              <a:buFont typeface="Arial" panose="020B0604020202020204" pitchFamily="34" charset="0"/>
              <a:buChar char="•"/>
            </a:pPr>
            <a:r>
              <a:rPr lang="es-ES" sz="2800" dirty="0" smtClean="0"/>
              <a:t>Del Consejo Asesor                                                    art. 24</a:t>
            </a:r>
            <a:endParaRPr lang="es-MX" sz="2800" dirty="0" smtClean="0"/>
          </a:p>
          <a:p>
            <a:pPr marL="571500" lvl="0" indent="-571500" algn="just">
              <a:buFont typeface="Arial" panose="020B0604020202020204" pitchFamily="34" charset="0"/>
              <a:buChar char="•"/>
            </a:pPr>
            <a:endParaRPr lang="es-MX" sz="3600" dirty="0"/>
          </a:p>
          <a:p>
            <a:pPr marL="571500" lvl="0" indent="-571500" algn="just">
              <a:buFont typeface="Arial" panose="020B0604020202020204" pitchFamily="34" charset="0"/>
              <a:buChar char="•"/>
            </a:pPr>
            <a:r>
              <a:rPr lang="es-MX" sz="2800" dirty="0" smtClean="0"/>
              <a:t>Autoevaluación (evaluación intermedia):                  30%</a:t>
            </a:r>
          </a:p>
          <a:p>
            <a:pPr marL="571500" lvl="0" indent="-571500" algn="just">
              <a:buFont typeface="Arial" panose="020B0604020202020204" pitchFamily="34" charset="0"/>
              <a:buChar char="•"/>
            </a:pPr>
            <a:endParaRPr lang="es-MX" sz="2800" dirty="0"/>
          </a:p>
          <a:p>
            <a:pPr marL="571500" lvl="0" indent="-571500" algn="just">
              <a:buFont typeface="Arial" panose="020B0604020202020204" pitchFamily="34" charset="0"/>
              <a:buChar char="•"/>
            </a:pPr>
            <a:r>
              <a:rPr lang="es-MX" sz="2800" dirty="0" smtClean="0"/>
              <a:t>Evaluación final del empleador:                                   50%</a:t>
            </a:r>
            <a:endParaRPr lang="es-MX" sz="2800" dirty="0"/>
          </a:p>
          <a:p>
            <a:pPr lvl="0" algn="just"/>
            <a:endParaRPr lang="es-MX" sz="3200" dirty="0"/>
          </a:p>
        </p:txBody>
      </p:sp>
    </p:spTree>
    <p:extLst>
      <p:ext uri="{BB962C8B-B14F-4D97-AF65-F5344CB8AC3E}">
        <p14:creationId xmlns:p14="http://schemas.microsoft.com/office/powerpoint/2010/main" val="36877668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26" y="0"/>
            <a:ext cx="11961989" cy="1234356"/>
          </a:xfrm>
          <a:prstGeom prst="rect">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CuadroTexto 6"/>
          <p:cNvSpPr txBox="1"/>
          <p:nvPr/>
        </p:nvSpPr>
        <p:spPr>
          <a:xfrm>
            <a:off x="0" y="-36771"/>
            <a:ext cx="11962015" cy="830997"/>
          </a:xfrm>
          <a:prstGeom prst="rect">
            <a:avLst/>
          </a:prstGeom>
          <a:noFill/>
        </p:spPr>
        <p:txBody>
          <a:bodyPr wrap="square" rtlCol="0">
            <a:spAutoFit/>
          </a:bodyPr>
          <a:lstStyle/>
          <a:p>
            <a:pPr algn="ctr"/>
            <a:endParaRPr lang="es-MX" sz="2400" b="1" dirty="0" smtClean="0">
              <a:solidFill>
                <a:schemeClr val="bg1"/>
              </a:solidFill>
              <a:latin typeface="Century Gothic" panose="020B0502020202020204" pitchFamily="34" charset="0"/>
              <a:cs typeface="Times New Roman" panose="02020603050405020304" pitchFamily="18" charset="0"/>
            </a:endParaRPr>
          </a:p>
          <a:p>
            <a:pPr algn="ctr"/>
            <a:r>
              <a:rPr lang="es-MX" sz="2400" b="1" dirty="0" smtClean="0">
                <a:solidFill>
                  <a:schemeClr val="bg1"/>
                </a:solidFill>
                <a:latin typeface="Century Gothic" panose="020B0502020202020204" pitchFamily="34" charset="0"/>
                <a:cs typeface="Times New Roman" panose="02020603050405020304" pitchFamily="18" charset="0"/>
              </a:rPr>
              <a:t>EN RESUMEN:</a:t>
            </a:r>
            <a:endParaRPr lang="es-MX" sz="2400" b="1" dirty="0">
              <a:solidFill>
                <a:schemeClr val="bg1"/>
              </a:solidFill>
              <a:latin typeface="Century Gothic" panose="020B0502020202020204" pitchFamily="34" charset="0"/>
              <a:cs typeface="Times New Roman" panose="02020603050405020304" pitchFamily="18" charset="0"/>
            </a:endParaRPr>
          </a:p>
        </p:txBody>
      </p:sp>
      <p:pic>
        <p:nvPicPr>
          <p:cNvPr id="7" name="Imagen 5"/>
          <p:cNvPicPr>
            <a:picLocks noChangeAspect="1"/>
          </p:cNvPicPr>
          <p:nvPr/>
        </p:nvPicPr>
        <p:blipFill>
          <a:blip r:embed="rId2">
            <a:duotone>
              <a:prstClr val="black"/>
              <a:schemeClr val="accent1">
                <a:tint val="45000"/>
                <a:satMod val="400000"/>
              </a:schemeClr>
            </a:duotone>
          </a:blip>
          <a:stretch>
            <a:fillRect/>
          </a:stretch>
        </p:blipFill>
        <p:spPr>
          <a:xfrm flipV="1">
            <a:off x="26" y="1272456"/>
            <a:ext cx="12191999" cy="74003"/>
          </a:xfrm>
          <a:prstGeom prst="rect">
            <a:avLst/>
          </a:prstGeom>
        </p:spPr>
      </p:pic>
      <p:pic>
        <p:nvPicPr>
          <p:cNvPr id="10" name="Picture 2" descr="C:\Users\miguel.arteaga\Documents\Nuevos logos Anáhuac\Logo Anáhuac México ver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438" y="59800"/>
            <a:ext cx="967383" cy="1114755"/>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972590" y="1701579"/>
            <a:ext cx="9867206" cy="4708981"/>
          </a:xfrm>
          <a:prstGeom prst="rect">
            <a:avLst/>
          </a:prstGeom>
        </p:spPr>
        <p:txBody>
          <a:bodyPr wrap="square">
            <a:spAutoFit/>
          </a:bodyPr>
          <a:lstStyle/>
          <a:p>
            <a:pPr lvl="0" algn="just"/>
            <a:r>
              <a:rPr lang="es-ES" sz="2000" dirty="0" smtClean="0"/>
              <a:t>      1.  Convocatoria (a.10):                                                                    mar/</a:t>
            </a:r>
            <a:r>
              <a:rPr lang="es-ES" sz="2000" dirty="0" err="1" smtClean="0"/>
              <a:t>sep</a:t>
            </a:r>
            <a:endParaRPr lang="es-ES" sz="2000" dirty="0" smtClean="0"/>
          </a:p>
          <a:p>
            <a:pPr lvl="0" algn="just"/>
            <a:r>
              <a:rPr lang="es-ES" sz="2000" dirty="0" smtClean="0"/>
              <a:t> </a:t>
            </a:r>
            <a:endParaRPr lang="es-MX" sz="2000" dirty="0" smtClean="0"/>
          </a:p>
          <a:p>
            <a:pPr lvl="0" algn="just"/>
            <a:r>
              <a:rPr lang="es-MX" sz="2000" dirty="0" smtClean="0"/>
              <a:t>      2.  Jornada de inducción (a. 11):                                                     abr/oct</a:t>
            </a:r>
          </a:p>
          <a:p>
            <a:pPr lvl="0" algn="just"/>
            <a:endParaRPr lang="es-MX" sz="2000" dirty="0"/>
          </a:p>
          <a:p>
            <a:pPr lvl="0" algn="just"/>
            <a:r>
              <a:rPr lang="es-MX" sz="2000" dirty="0" smtClean="0"/>
              <a:t>      3.  Pre-registro (a.12):                                                                        abr/oct</a:t>
            </a:r>
          </a:p>
          <a:p>
            <a:pPr lvl="0" algn="just"/>
            <a:r>
              <a:rPr lang="es-MX" sz="2000" dirty="0" smtClean="0"/>
              <a:t>                      </a:t>
            </a:r>
          </a:p>
          <a:p>
            <a:pPr lvl="0" algn="just"/>
            <a:r>
              <a:rPr lang="es-MX" sz="2000" dirty="0" smtClean="0"/>
              <a:t>      4.  Carta de presentación para entrevista (a.12)                          abr/oct           </a:t>
            </a:r>
          </a:p>
          <a:p>
            <a:pPr lvl="0" algn="just"/>
            <a:r>
              <a:rPr lang="es-MX" sz="2000" dirty="0" smtClean="0"/>
              <a:t>                      </a:t>
            </a:r>
            <a:endParaRPr lang="es-MX" sz="2000" dirty="0"/>
          </a:p>
          <a:p>
            <a:pPr lvl="0" algn="just"/>
            <a:r>
              <a:rPr lang="es-MX" sz="2000" dirty="0" smtClean="0"/>
              <a:t>      5.  Carta de aceptación de la sede receptora (a.13)                    jun/nov</a:t>
            </a:r>
          </a:p>
          <a:p>
            <a:pPr lvl="0" algn="just"/>
            <a:r>
              <a:rPr lang="es-MX" sz="2000" dirty="0" smtClean="0"/>
              <a:t>                      </a:t>
            </a:r>
          </a:p>
          <a:p>
            <a:pPr lvl="0" algn="just"/>
            <a:r>
              <a:rPr lang="es-MX" sz="2000" dirty="0" smtClean="0"/>
              <a:t>      6.  Carta de intención de la sede propuesta (a. 14)                     jun/nov</a:t>
            </a:r>
          </a:p>
          <a:p>
            <a:pPr lvl="0" algn="just"/>
            <a:r>
              <a:rPr lang="es-MX" sz="2000" dirty="0" smtClean="0"/>
              <a:t>                      </a:t>
            </a:r>
          </a:p>
          <a:p>
            <a:pPr lvl="0" algn="just"/>
            <a:r>
              <a:rPr lang="es-MX" sz="2000" dirty="0" smtClean="0"/>
              <a:t>      7.  Carta de inicio de prácticas profesionales (a. 15)                   </a:t>
            </a:r>
            <a:r>
              <a:rPr lang="es-MX" sz="2000" dirty="0" err="1" smtClean="0"/>
              <a:t>ago</a:t>
            </a:r>
            <a:r>
              <a:rPr lang="es-MX" sz="2000" dirty="0" smtClean="0"/>
              <a:t>/ene</a:t>
            </a:r>
          </a:p>
          <a:p>
            <a:pPr lvl="0" algn="just"/>
            <a:r>
              <a:rPr lang="es-MX" sz="2000" dirty="0" smtClean="0"/>
              <a:t>                      </a:t>
            </a:r>
          </a:p>
          <a:p>
            <a:pPr lvl="0" algn="just"/>
            <a:r>
              <a:rPr lang="es-MX" sz="2000" dirty="0" smtClean="0"/>
              <a:t>      8.  Evaluaciones (a.17)</a:t>
            </a:r>
            <a:endParaRPr lang="es-MX" sz="2000" dirty="0"/>
          </a:p>
        </p:txBody>
      </p:sp>
      <p:sp>
        <p:nvSpPr>
          <p:cNvPr id="6" name="Flecha abajo 5"/>
          <p:cNvSpPr/>
          <p:nvPr/>
        </p:nvSpPr>
        <p:spPr>
          <a:xfrm>
            <a:off x="2286000" y="2069869"/>
            <a:ext cx="108065" cy="2456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B050"/>
              </a:solidFill>
            </a:endParaRPr>
          </a:p>
        </p:txBody>
      </p:sp>
      <p:sp>
        <p:nvSpPr>
          <p:cNvPr id="11" name="Flecha abajo 10"/>
          <p:cNvSpPr/>
          <p:nvPr/>
        </p:nvSpPr>
        <p:spPr>
          <a:xfrm>
            <a:off x="2286000" y="2682684"/>
            <a:ext cx="108065" cy="2419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B050"/>
              </a:solidFill>
            </a:endParaRPr>
          </a:p>
        </p:txBody>
      </p:sp>
      <p:sp>
        <p:nvSpPr>
          <p:cNvPr id="13" name="Flecha abajo 12"/>
          <p:cNvSpPr/>
          <p:nvPr/>
        </p:nvSpPr>
        <p:spPr>
          <a:xfrm>
            <a:off x="2286000" y="3291844"/>
            <a:ext cx="108065" cy="2479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B050"/>
              </a:solidFill>
            </a:endParaRPr>
          </a:p>
        </p:txBody>
      </p:sp>
      <p:sp>
        <p:nvSpPr>
          <p:cNvPr id="14" name="Flecha abajo 13"/>
          <p:cNvSpPr/>
          <p:nvPr/>
        </p:nvSpPr>
        <p:spPr>
          <a:xfrm>
            <a:off x="2286000" y="3906982"/>
            <a:ext cx="108065" cy="239622"/>
          </a:xfrm>
          <a:prstGeom prst="downArrow">
            <a:avLst>
              <a:gd name="adj1" fmla="val 50000"/>
              <a:gd name="adj2" fmla="val 369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B050"/>
              </a:solidFill>
            </a:endParaRPr>
          </a:p>
        </p:txBody>
      </p:sp>
      <p:sp>
        <p:nvSpPr>
          <p:cNvPr id="15" name="Flecha abajo 14"/>
          <p:cNvSpPr/>
          <p:nvPr/>
        </p:nvSpPr>
        <p:spPr>
          <a:xfrm>
            <a:off x="2286000" y="4513811"/>
            <a:ext cx="108065" cy="222997"/>
          </a:xfrm>
          <a:prstGeom prst="downArrow">
            <a:avLst>
              <a:gd name="adj1" fmla="val 50000"/>
              <a:gd name="adj2" fmla="val 369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B050"/>
              </a:solidFill>
            </a:endParaRPr>
          </a:p>
        </p:txBody>
      </p:sp>
      <p:sp>
        <p:nvSpPr>
          <p:cNvPr id="16" name="Flecha abajo 15"/>
          <p:cNvSpPr/>
          <p:nvPr/>
        </p:nvSpPr>
        <p:spPr>
          <a:xfrm>
            <a:off x="2286000" y="5104015"/>
            <a:ext cx="108065" cy="206371"/>
          </a:xfrm>
          <a:prstGeom prst="downArrow">
            <a:avLst>
              <a:gd name="adj1" fmla="val 50000"/>
              <a:gd name="adj2" fmla="val 369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B050"/>
              </a:solidFill>
            </a:endParaRPr>
          </a:p>
        </p:txBody>
      </p:sp>
      <p:sp>
        <p:nvSpPr>
          <p:cNvPr id="17" name="Flecha abajo 16"/>
          <p:cNvSpPr/>
          <p:nvPr/>
        </p:nvSpPr>
        <p:spPr>
          <a:xfrm>
            <a:off x="2286000" y="5677593"/>
            <a:ext cx="108065" cy="249382"/>
          </a:xfrm>
          <a:prstGeom prst="downArrow">
            <a:avLst>
              <a:gd name="adj1" fmla="val 50000"/>
              <a:gd name="adj2" fmla="val 369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B050"/>
              </a:solidFill>
            </a:endParaRPr>
          </a:p>
        </p:txBody>
      </p:sp>
      <p:cxnSp>
        <p:nvCxnSpPr>
          <p:cNvPr id="18" name="Conector recto de flecha 17"/>
          <p:cNvCxnSpPr/>
          <p:nvPr/>
        </p:nvCxnSpPr>
        <p:spPr>
          <a:xfrm>
            <a:off x="3931920" y="1886989"/>
            <a:ext cx="3366655" cy="49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p:cNvCxnSpPr/>
          <p:nvPr/>
        </p:nvCxnSpPr>
        <p:spPr>
          <a:xfrm>
            <a:off x="6051665" y="2543492"/>
            <a:ext cx="12469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p:cNvCxnSpPr/>
          <p:nvPr/>
        </p:nvCxnSpPr>
        <p:spPr>
          <a:xfrm>
            <a:off x="6051665" y="3133898"/>
            <a:ext cx="1246910" cy="8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ector recto de flecha 39"/>
          <p:cNvCxnSpPr/>
          <p:nvPr/>
        </p:nvCxnSpPr>
        <p:spPr>
          <a:xfrm>
            <a:off x="6783185" y="4355466"/>
            <a:ext cx="559750" cy="3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ector recto de flecha 41"/>
          <p:cNvCxnSpPr/>
          <p:nvPr/>
        </p:nvCxnSpPr>
        <p:spPr>
          <a:xfrm>
            <a:off x="6874625" y="4954184"/>
            <a:ext cx="468310" cy="11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ector recto de flecha 42"/>
          <p:cNvCxnSpPr/>
          <p:nvPr/>
        </p:nvCxnSpPr>
        <p:spPr>
          <a:xfrm flipV="1">
            <a:off x="6874625" y="5552500"/>
            <a:ext cx="468310" cy="8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ector recto de flecha 51"/>
          <p:cNvCxnSpPr/>
          <p:nvPr/>
        </p:nvCxnSpPr>
        <p:spPr>
          <a:xfrm>
            <a:off x="6675120" y="3756748"/>
            <a:ext cx="667815" cy="8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9136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872155" y="1974964"/>
            <a:ext cx="9001495" cy="1569660"/>
          </a:xfrm>
          <a:prstGeom prst="rect">
            <a:avLst/>
          </a:prstGeom>
          <a:noFill/>
        </p:spPr>
        <p:txBody>
          <a:bodyPr wrap="square" rtlCol="0">
            <a:spAutoFit/>
          </a:bodyPr>
          <a:lstStyle/>
          <a:p>
            <a:pPr algn="ctr"/>
            <a:r>
              <a:rPr lang="es-MX" sz="9600" b="1" dirty="0">
                <a:solidFill>
                  <a:schemeClr val="accent1">
                    <a:lumMod val="75000"/>
                  </a:schemeClr>
                </a:solidFill>
              </a:rPr>
              <a:t>¡Gracias!</a:t>
            </a:r>
          </a:p>
        </p:txBody>
      </p:sp>
      <p:pic>
        <p:nvPicPr>
          <p:cNvPr id="7" name="Imagen 5"/>
          <p:cNvPicPr>
            <a:picLocks noChangeAspect="1"/>
          </p:cNvPicPr>
          <p:nvPr/>
        </p:nvPicPr>
        <p:blipFill>
          <a:blip r:embed="rId2">
            <a:duotone>
              <a:prstClr val="black"/>
              <a:schemeClr val="accent1">
                <a:tint val="45000"/>
                <a:satMod val="400000"/>
              </a:schemeClr>
            </a:duotone>
          </a:blip>
          <a:stretch>
            <a:fillRect/>
          </a:stretch>
        </p:blipFill>
        <p:spPr>
          <a:xfrm flipV="1">
            <a:off x="26" y="1234356"/>
            <a:ext cx="12191999" cy="74003"/>
          </a:xfrm>
          <a:prstGeom prst="rect">
            <a:avLst/>
          </a:prstGeom>
        </p:spPr>
      </p:pic>
      <p:sp>
        <p:nvSpPr>
          <p:cNvPr id="8" name="7 Rectángulo"/>
          <p:cNvSpPr/>
          <p:nvPr/>
        </p:nvSpPr>
        <p:spPr>
          <a:xfrm>
            <a:off x="26" y="0"/>
            <a:ext cx="12191974" cy="1234356"/>
          </a:xfrm>
          <a:prstGeom prst="rect">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prstClr val="white"/>
              </a:solidFill>
            </a:endParaRPr>
          </a:p>
        </p:txBody>
      </p:sp>
      <p:pic>
        <p:nvPicPr>
          <p:cNvPr id="9" name="Picture 2" descr="C:\Users\miguel.arteaga\Documents\Nuevos logos Anáhuac\Logo Anáhuac México ver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4897" y="3783661"/>
            <a:ext cx="1650138" cy="1901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6654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3844637" y="36"/>
            <a:ext cx="8347363" cy="1255113"/>
          </a:xfrm>
          <a:prstGeom prst="rect">
            <a:avLst/>
          </a:prstGeom>
        </p:spPr>
      </p:pic>
      <p:sp>
        <p:nvSpPr>
          <p:cNvPr id="7" name="CuadroTexto 6"/>
          <p:cNvSpPr txBox="1"/>
          <p:nvPr/>
        </p:nvSpPr>
        <p:spPr>
          <a:xfrm>
            <a:off x="124438" y="1510749"/>
            <a:ext cx="11823688" cy="10402848"/>
          </a:xfrm>
          <a:prstGeom prst="rect">
            <a:avLst/>
          </a:prstGeom>
          <a:noFill/>
        </p:spPr>
        <p:txBody>
          <a:bodyPr wrap="square" rtlCol="0">
            <a:spAutoFit/>
          </a:bodyPr>
          <a:lstStyle/>
          <a:p>
            <a:pPr lvl="0" algn="ctr"/>
            <a:r>
              <a:rPr lang="es-MX" sz="2400" b="1" dirty="0" smtClean="0"/>
              <a:t>Profesionales:</a:t>
            </a:r>
          </a:p>
          <a:p>
            <a:pPr marL="285750" lvl="0" indent="-285750">
              <a:buFont typeface="Arial" panose="020B0604020202020204" pitchFamily="34" charset="0"/>
              <a:buChar char="•"/>
            </a:pPr>
            <a:endParaRPr lang="es-MX" i="1" dirty="0"/>
          </a:p>
          <a:p>
            <a:pPr marL="285750" lvl="0" indent="-285750">
              <a:buFont typeface="Arial" panose="020B0604020202020204" pitchFamily="34" charset="0"/>
              <a:buChar char="•"/>
            </a:pPr>
            <a:r>
              <a:rPr lang="es-MX" i="1" dirty="0" smtClean="0"/>
              <a:t>Comunica </a:t>
            </a:r>
            <a:r>
              <a:rPr lang="es-MX" i="1" dirty="0"/>
              <a:t>el conocimiento jurídico, a los diversos interlocutores de ámbitos, tanto públicos y privados, de forma eficaz para alcanzar el bien colectivo.</a:t>
            </a:r>
            <a:endParaRPr lang="es-MX" sz="3200" dirty="0"/>
          </a:p>
          <a:p>
            <a:pPr marL="285750" lvl="0" indent="-285750">
              <a:buFont typeface="Arial" panose="020B0604020202020204" pitchFamily="34" charset="0"/>
              <a:buChar char="•"/>
            </a:pPr>
            <a:r>
              <a:rPr lang="es-MX" i="1" dirty="0" smtClean="0"/>
              <a:t>Investiga </a:t>
            </a:r>
            <a:r>
              <a:rPr lang="es-MX" i="1" dirty="0"/>
              <a:t>conductas, hechos y actos personales o sociales, públicos o privados a fin de determinar la validez jurídica del caso concreto y sus efectos.</a:t>
            </a:r>
            <a:endParaRPr lang="es-MX" sz="3200" dirty="0"/>
          </a:p>
          <a:p>
            <a:pPr marL="285750" lvl="0" indent="-285750">
              <a:buFont typeface="Arial" panose="020B0604020202020204" pitchFamily="34" charset="0"/>
              <a:buChar char="•"/>
            </a:pPr>
            <a:r>
              <a:rPr lang="es-MX" i="1" dirty="0"/>
              <a:t>Previene y resuelve problemas de naturaleza jurídica aplicando sus conocimientos, la ley y los avances científicos, con el objetivo de garantizar la paz social y la plena vigencia del Estado de Derecho.</a:t>
            </a:r>
            <a:endParaRPr lang="es-MX" sz="3200" dirty="0"/>
          </a:p>
          <a:p>
            <a:pPr marL="285750" lvl="0" indent="-285750">
              <a:buFont typeface="Arial" panose="020B0604020202020204" pitchFamily="34" charset="0"/>
              <a:buChar char="•"/>
            </a:pPr>
            <a:r>
              <a:rPr lang="es-MX" i="1" dirty="0" smtClean="0"/>
              <a:t>Desarrolla </a:t>
            </a:r>
            <a:r>
              <a:rPr lang="es-MX" i="1" dirty="0"/>
              <a:t>despachos jurídicos o departamentos del área jurídica con el objetivo de promover la permanencia del orden y la legalidad.</a:t>
            </a:r>
            <a:endParaRPr lang="es-MX" sz="3200" dirty="0"/>
          </a:p>
          <a:p>
            <a:r>
              <a:rPr lang="es-MX" dirty="0"/>
              <a:t> </a:t>
            </a:r>
          </a:p>
          <a:p>
            <a:pPr algn="ctr"/>
            <a:r>
              <a:rPr lang="es-MX" sz="2400" b="1" dirty="0" smtClean="0"/>
              <a:t>Genéricas:</a:t>
            </a:r>
            <a:endParaRPr lang="es-MX" dirty="0"/>
          </a:p>
          <a:p>
            <a:pPr marL="285750" lvl="0" indent="-285750">
              <a:buFont typeface="Arial" panose="020B0604020202020204" pitchFamily="34" charset="0"/>
              <a:buChar char="•"/>
            </a:pPr>
            <a:r>
              <a:rPr lang="es-MX" i="1" dirty="0" smtClean="0"/>
              <a:t>Capacidad </a:t>
            </a:r>
            <a:r>
              <a:rPr lang="es-MX" i="1" dirty="0"/>
              <a:t>creativa</a:t>
            </a:r>
            <a:endParaRPr lang="es-MX" sz="3200" dirty="0"/>
          </a:p>
          <a:p>
            <a:pPr marL="285750" lvl="0" indent="-285750">
              <a:buFont typeface="Arial" panose="020B0604020202020204" pitchFamily="34" charset="0"/>
              <a:buChar char="•"/>
            </a:pPr>
            <a:r>
              <a:rPr lang="es-MX" i="1" dirty="0" smtClean="0"/>
              <a:t>Compromiso </a:t>
            </a:r>
            <a:r>
              <a:rPr lang="es-MX" i="1" dirty="0"/>
              <a:t>con la calidad</a:t>
            </a:r>
            <a:endParaRPr lang="es-MX" sz="3200" dirty="0"/>
          </a:p>
          <a:p>
            <a:r>
              <a:rPr lang="es-MX" dirty="0"/>
              <a:t> </a:t>
            </a:r>
          </a:p>
          <a:p>
            <a:pPr algn="ctr"/>
            <a:r>
              <a:rPr lang="es-MX" sz="2400" b="1" dirty="0" smtClean="0"/>
              <a:t>Abonan al eje </a:t>
            </a:r>
            <a:r>
              <a:rPr lang="es-MX" sz="2400" b="1" dirty="0"/>
              <a:t>transversal de Emprendimiento o Vinculación profesional.</a:t>
            </a:r>
          </a:p>
          <a:p>
            <a:pPr algn="just"/>
            <a:endParaRPr lang="es-MX" sz="3200" dirty="0" smtClean="0">
              <a:solidFill>
                <a:prstClr val="black"/>
              </a:solidFill>
              <a:latin typeface="Century Gothic" panose="020B0502020202020204" pitchFamily="34" charset="0"/>
            </a:endParaRPr>
          </a:p>
          <a:p>
            <a:pPr algn="just"/>
            <a:endParaRPr lang="es-MX" sz="3200" b="1" dirty="0">
              <a:solidFill>
                <a:prstClr val="black"/>
              </a:solidFill>
              <a:latin typeface="Century Gothic" panose="020B0502020202020204" pitchFamily="34" charset="0"/>
            </a:endParaRPr>
          </a:p>
          <a:p>
            <a:pPr algn="just"/>
            <a:endParaRPr lang="es-MX" sz="3200" b="1" dirty="0" smtClean="0">
              <a:solidFill>
                <a:prstClr val="black"/>
              </a:solidFill>
              <a:latin typeface="Century Gothic" panose="020B0502020202020204" pitchFamily="34" charset="0"/>
            </a:endParaRPr>
          </a:p>
          <a:p>
            <a:pPr algn="just"/>
            <a:endParaRPr lang="es-MX" sz="3200" b="1" dirty="0">
              <a:solidFill>
                <a:prstClr val="black"/>
              </a:solidFill>
              <a:latin typeface="Century Gothic" panose="020B0502020202020204" pitchFamily="34" charset="0"/>
            </a:endParaRPr>
          </a:p>
          <a:p>
            <a:pPr algn="just"/>
            <a:endParaRPr lang="es-MX" sz="3200" b="1" dirty="0" smtClean="0">
              <a:solidFill>
                <a:prstClr val="black"/>
              </a:solidFill>
              <a:latin typeface="Century Gothic" panose="020B0502020202020204" pitchFamily="34" charset="0"/>
            </a:endParaRPr>
          </a:p>
          <a:p>
            <a:pPr algn="just"/>
            <a:endParaRPr lang="es-MX" sz="3200" b="1" dirty="0">
              <a:solidFill>
                <a:prstClr val="black"/>
              </a:solidFill>
              <a:latin typeface="Century Gothic" panose="020B0502020202020204" pitchFamily="34" charset="0"/>
            </a:endParaRPr>
          </a:p>
          <a:p>
            <a:pPr algn="just"/>
            <a:endParaRPr lang="es-MX" sz="3200" b="1" dirty="0" smtClean="0">
              <a:solidFill>
                <a:prstClr val="black"/>
              </a:solidFill>
              <a:latin typeface="Century Gothic" panose="020B0502020202020204" pitchFamily="34" charset="0"/>
            </a:endParaRPr>
          </a:p>
          <a:p>
            <a:pPr algn="just"/>
            <a:endParaRPr lang="es-MX" sz="3200" b="1" dirty="0">
              <a:solidFill>
                <a:prstClr val="black"/>
              </a:solidFill>
              <a:latin typeface="Century Gothic" panose="020B0502020202020204" pitchFamily="34" charset="0"/>
            </a:endParaRPr>
          </a:p>
          <a:p>
            <a:pPr algn="just"/>
            <a:endParaRPr lang="es-MX" sz="3200" b="1" dirty="0" smtClean="0">
              <a:solidFill>
                <a:prstClr val="black"/>
              </a:solidFill>
              <a:latin typeface="Century Gothic" panose="020B0502020202020204" pitchFamily="34" charset="0"/>
            </a:endParaRPr>
          </a:p>
          <a:p>
            <a:pPr algn="just"/>
            <a:endParaRPr lang="es-MX" sz="3200" b="1" dirty="0">
              <a:solidFill>
                <a:prstClr val="black"/>
              </a:solidFill>
              <a:latin typeface="Century Gothic" panose="020B0502020202020204" pitchFamily="34" charset="0"/>
            </a:endParaRPr>
          </a:p>
          <a:p>
            <a:pPr algn="just"/>
            <a:r>
              <a:rPr lang="es-MX" sz="3200" b="1" dirty="0" smtClean="0">
                <a:latin typeface="Century Gothic" panose="020B0502020202020204" pitchFamily="34" charset="0"/>
              </a:rPr>
              <a:t>.</a:t>
            </a:r>
            <a:endParaRPr lang="es-MX" sz="3200" b="1" dirty="0">
              <a:solidFill>
                <a:prstClr val="black"/>
              </a:solidFill>
              <a:latin typeface="Century Gothic" panose="020B0502020202020204" pitchFamily="34" charset="0"/>
            </a:endParaRPr>
          </a:p>
        </p:txBody>
      </p:sp>
      <p:pic>
        <p:nvPicPr>
          <p:cNvPr id="8" name="Imagen 5"/>
          <p:cNvPicPr>
            <a:picLocks noChangeAspect="1"/>
          </p:cNvPicPr>
          <p:nvPr/>
        </p:nvPicPr>
        <p:blipFill>
          <a:blip r:embed="rId3">
            <a:duotone>
              <a:prstClr val="black"/>
              <a:schemeClr val="accent1">
                <a:tint val="45000"/>
                <a:satMod val="400000"/>
              </a:schemeClr>
            </a:duotone>
          </a:blip>
          <a:stretch>
            <a:fillRect/>
          </a:stretch>
        </p:blipFill>
        <p:spPr>
          <a:xfrm flipV="1">
            <a:off x="26" y="1272456"/>
            <a:ext cx="12191999" cy="74003"/>
          </a:xfrm>
          <a:prstGeom prst="rect">
            <a:avLst/>
          </a:prstGeom>
        </p:spPr>
      </p:pic>
      <p:sp>
        <p:nvSpPr>
          <p:cNvPr id="9" name="8 Rectángulo"/>
          <p:cNvSpPr/>
          <p:nvPr/>
        </p:nvSpPr>
        <p:spPr>
          <a:xfrm>
            <a:off x="26" y="0"/>
            <a:ext cx="12191974" cy="1234356"/>
          </a:xfrm>
          <a:prstGeom prst="rect">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000" b="1" dirty="0" smtClean="0">
                <a:solidFill>
                  <a:schemeClr val="bg1"/>
                </a:solidFill>
                <a:latin typeface="Century Gothic" panose="020B0502020202020204" pitchFamily="34" charset="0"/>
                <a:cs typeface="Times New Roman" panose="02020603050405020304" pitchFamily="18" charset="0"/>
              </a:rPr>
              <a:t>COMPETENCIAS:</a:t>
            </a:r>
            <a:endParaRPr lang="es-ES" sz="4000" dirty="0"/>
          </a:p>
        </p:txBody>
      </p:sp>
      <p:pic>
        <p:nvPicPr>
          <p:cNvPr id="6" name="Picture 2" descr="C:\Users\miguel.arteaga\Documents\Nuevos logos Anáhuac\Logo Anáhuac México vert..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4438" y="59800"/>
            <a:ext cx="967383" cy="1114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36153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26" y="0"/>
            <a:ext cx="12191974" cy="1234356"/>
          </a:xfrm>
          <a:prstGeom prst="rect">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2" name="CuadroTexto 6"/>
          <p:cNvSpPr txBox="1"/>
          <p:nvPr/>
        </p:nvSpPr>
        <p:spPr>
          <a:xfrm>
            <a:off x="245660" y="-36768"/>
            <a:ext cx="11860619" cy="1323439"/>
          </a:xfrm>
          <a:prstGeom prst="rect">
            <a:avLst/>
          </a:prstGeom>
          <a:noFill/>
        </p:spPr>
        <p:txBody>
          <a:bodyPr wrap="square" rtlCol="0">
            <a:spAutoFit/>
          </a:bodyPr>
          <a:lstStyle/>
          <a:p>
            <a:pPr algn="ctr"/>
            <a:r>
              <a:rPr lang="es-MX" sz="4000" dirty="0" smtClean="0">
                <a:solidFill>
                  <a:schemeClr val="bg1"/>
                </a:solidFill>
              </a:rPr>
              <a:t>CAPÍTULO I</a:t>
            </a:r>
            <a:endParaRPr lang="es-MX" sz="4000" dirty="0">
              <a:solidFill>
                <a:schemeClr val="bg1"/>
              </a:solidFill>
            </a:endParaRPr>
          </a:p>
          <a:p>
            <a:pPr algn="ctr"/>
            <a:r>
              <a:rPr lang="es-MX" sz="4000" dirty="0" smtClean="0">
                <a:solidFill>
                  <a:schemeClr val="bg1"/>
                </a:solidFill>
              </a:rPr>
              <a:t>Disposiciones Generales</a:t>
            </a:r>
          </a:p>
        </p:txBody>
      </p:sp>
      <p:pic>
        <p:nvPicPr>
          <p:cNvPr id="7" name="Imagen 5"/>
          <p:cNvPicPr>
            <a:picLocks noChangeAspect="1"/>
          </p:cNvPicPr>
          <p:nvPr/>
        </p:nvPicPr>
        <p:blipFill>
          <a:blip r:embed="rId2">
            <a:duotone>
              <a:prstClr val="black"/>
              <a:schemeClr val="accent1">
                <a:tint val="45000"/>
                <a:satMod val="400000"/>
              </a:schemeClr>
            </a:duotone>
          </a:blip>
          <a:stretch>
            <a:fillRect/>
          </a:stretch>
        </p:blipFill>
        <p:spPr>
          <a:xfrm flipV="1">
            <a:off x="26" y="1272456"/>
            <a:ext cx="12191999" cy="74003"/>
          </a:xfrm>
          <a:prstGeom prst="rect">
            <a:avLst/>
          </a:prstGeom>
        </p:spPr>
      </p:pic>
      <p:sp>
        <p:nvSpPr>
          <p:cNvPr id="2" name="1 Rectángulo"/>
          <p:cNvSpPr/>
          <p:nvPr/>
        </p:nvSpPr>
        <p:spPr>
          <a:xfrm>
            <a:off x="982639" y="1346459"/>
            <a:ext cx="10481480" cy="6986528"/>
          </a:xfrm>
          <a:prstGeom prst="rect">
            <a:avLst/>
          </a:prstGeom>
        </p:spPr>
        <p:txBody>
          <a:bodyPr wrap="square">
            <a:spAutoFit/>
          </a:bodyPr>
          <a:lstStyle/>
          <a:p>
            <a:pPr algn="ctr"/>
            <a:endParaRPr lang="es-MX" sz="4000" dirty="0"/>
          </a:p>
          <a:p>
            <a:pPr algn="just"/>
            <a:endParaRPr lang="es-MX" sz="3200" dirty="0"/>
          </a:p>
          <a:p>
            <a:pPr marL="571500" indent="-571500" algn="just">
              <a:buFont typeface="Arial" panose="020B0604020202020204" pitchFamily="34" charset="0"/>
              <a:buChar char="•"/>
            </a:pPr>
            <a:r>
              <a:rPr lang="es-MX" sz="3200" dirty="0" smtClean="0"/>
              <a:t>Las prácticas profesionales son un </a:t>
            </a:r>
            <a:r>
              <a:rPr lang="es-MX" sz="3200" b="1" dirty="0" smtClean="0"/>
              <a:t>proyecto integrador</a:t>
            </a:r>
            <a:r>
              <a:rPr lang="es-MX" sz="3200" dirty="0" smtClean="0"/>
              <a:t>:</a:t>
            </a:r>
          </a:p>
          <a:p>
            <a:pPr marL="571500" indent="-571500" algn="just">
              <a:buFont typeface="Arial" panose="020B0604020202020204" pitchFamily="34" charset="0"/>
              <a:buChar char="•"/>
            </a:pPr>
            <a:endParaRPr lang="es-MX" sz="3200" dirty="0"/>
          </a:p>
          <a:p>
            <a:pPr algn="just"/>
            <a:endParaRPr lang="es-MX" dirty="0" smtClean="0"/>
          </a:p>
          <a:p>
            <a:pPr algn="just"/>
            <a:r>
              <a:rPr lang="es-MX" sz="2800" dirty="0" smtClean="0"/>
              <a:t>Un </a:t>
            </a:r>
            <a:r>
              <a:rPr lang="es-MX" sz="2800" dirty="0"/>
              <a:t>proyecto es un esfuerzo que se lleva a cabo en un tiempo determinado, para lograr el objetivo específico de crear un servicio o producto único; mediante la realización de una serie de tareas y el uso efectivo de recursos; tiende a la adaptación individual y social de los alumnos en forma voluntaria </a:t>
            </a:r>
            <a:r>
              <a:rPr lang="es-MX" sz="2800" b="1" dirty="0"/>
              <a:t>(William Heard </a:t>
            </a:r>
            <a:r>
              <a:rPr lang="es-MX" sz="2800" b="1" dirty="0" err="1"/>
              <a:t>Kilpatrick</a:t>
            </a:r>
            <a:r>
              <a:rPr lang="es-MX" sz="2800" b="1" dirty="0"/>
              <a:t>)</a:t>
            </a:r>
          </a:p>
          <a:p>
            <a:pPr algn="just"/>
            <a:endParaRPr lang="es-MX" sz="3200" dirty="0"/>
          </a:p>
          <a:p>
            <a:pPr algn="just"/>
            <a:endParaRPr lang="es-MX" sz="4000" dirty="0"/>
          </a:p>
          <a:p>
            <a:endParaRPr lang="es-MX" dirty="0"/>
          </a:p>
          <a:p>
            <a:pPr algn="just"/>
            <a:endParaRPr lang="es-MX" sz="3200" dirty="0"/>
          </a:p>
          <a:p>
            <a:pPr algn="just"/>
            <a:endParaRPr lang="es-MX" sz="3200" dirty="0"/>
          </a:p>
        </p:txBody>
      </p:sp>
      <p:sp>
        <p:nvSpPr>
          <p:cNvPr id="3" name="2 Rectángulo"/>
          <p:cNvSpPr/>
          <p:nvPr/>
        </p:nvSpPr>
        <p:spPr>
          <a:xfrm>
            <a:off x="1369067" y="2011108"/>
            <a:ext cx="9835745" cy="646331"/>
          </a:xfrm>
          <a:prstGeom prst="rect">
            <a:avLst/>
          </a:prstGeom>
        </p:spPr>
        <p:txBody>
          <a:bodyPr wrap="square">
            <a:spAutoFit/>
          </a:bodyPr>
          <a:lstStyle/>
          <a:p>
            <a:pPr lvl="0"/>
            <a:endParaRPr lang="es-MX" dirty="0"/>
          </a:p>
          <a:p>
            <a:pPr lvl="0"/>
            <a:endParaRPr lang="es-MX" dirty="0"/>
          </a:p>
        </p:txBody>
      </p:sp>
      <p:pic>
        <p:nvPicPr>
          <p:cNvPr id="10" name="Picture 2" descr="C:\Users\miguel.arteaga\Documents\Nuevos logos Anáhuac\Logo Anáhuac México ver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438" y="59800"/>
            <a:ext cx="967383" cy="1114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63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26" y="0"/>
            <a:ext cx="12191974" cy="1234356"/>
          </a:xfrm>
          <a:prstGeom prst="rect">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2" name="CuadroTexto 6"/>
          <p:cNvSpPr txBox="1"/>
          <p:nvPr/>
        </p:nvSpPr>
        <p:spPr>
          <a:xfrm>
            <a:off x="245660" y="-36768"/>
            <a:ext cx="11860619" cy="1323439"/>
          </a:xfrm>
          <a:prstGeom prst="rect">
            <a:avLst/>
          </a:prstGeom>
          <a:noFill/>
        </p:spPr>
        <p:txBody>
          <a:bodyPr wrap="square" rtlCol="0">
            <a:spAutoFit/>
          </a:bodyPr>
          <a:lstStyle/>
          <a:p>
            <a:pPr algn="ctr"/>
            <a:r>
              <a:rPr lang="es-MX" sz="4000" dirty="0" smtClean="0">
                <a:solidFill>
                  <a:schemeClr val="bg1"/>
                </a:solidFill>
              </a:rPr>
              <a:t>CAPÍTULO I</a:t>
            </a:r>
            <a:endParaRPr lang="es-MX" sz="4000" dirty="0">
              <a:solidFill>
                <a:schemeClr val="bg1"/>
              </a:solidFill>
            </a:endParaRPr>
          </a:p>
          <a:p>
            <a:pPr algn="ctr"/>
            <a:r>
              <a:rPr lang="es-MX" sz="4000" dirty="0" smtClean="0">
                <a:solidFill>
                  <a:schemeClr val="bg1"/>
                </a:solidFill>
              </a:rPr>
              <a:t>Disposiciones Generales</a:t>
            </a:r>
          </a:p>
        </p:txBody>
      </p:sp>
      <p:pic>
        <p:nvPicPr>
          <p:cNvPr id="7" name="Imagen 5"/>
          <p:cNvPicPr>
            <a:picLocks noChangeAspect="1"/>
          </p:cNvPicPr>
          <p:nvPr/>
        </p:nvPicPr>
        <p:blipFill>
          <a:blip r:embed="rId2">
            <a:duotone>
              <a:prstClr val="black"/>
              <a:schemeClr val="accent1">
                <a:tint val="45000"/>
                <a:satMod val="400000"/>
              </a:schemeClr>
            </a:duotone>
          </a:blip>
          <a:stretch>
            <a:fillRect/>
          </a:stretch>
        </p:blipFill>
        <p:spPr>
          <a:xfrm flipV="1">
            <a:off x="26" y="1272456"/>
            <a:ext cx="12191999" cy="74003"/>
          </a:xfrm>
          <a:prstGeom prst="rect">
            <a:avLst/>
          </a:prstGeom>
        </p:spPr>
      </p:pic>
      <p:sp>
        <p:nvSpPr>
          <p:cNvPr id="2" name="1 Rectángulo"/>
          <p:cNvSpPr/>
          <p:nvPr/>
        </p:nvSpPr>
        <p:spPr>
          <a:xfrm>
            <a:off x="982639" y="1346459"/>
            <a:ext cx="10481480" cy="6678751"/>
          </a:xfrm>
          <a:prstGeom prst="rect">
            <a:avLst/>
          </a:prstGeom>
        </p:spPr>
        <p:txBody>
          <a:bodyPr wrap="square">
            <a:spAutoFit/>
          </a:bodyPr>
          <a:lstStyle/>
          <a:p>
            <a:pPr algn="just"/>
            <a:endParaRPr lang="es-MX" sz="3200" dirty="0"/>
          </a:p>
          <a:p>
            <a:pPr marL="571500" indent="-571500" algn="just">
              <a:buFont typeface="Arial" panose="020B0604020202020204" pitchFamily="34" charset="0"/>
              <a:buChar char="•"/>
            </a:pPr>
            <a:r>
              <a:rPr lang="es-MX" sz="3200" b="1" dirty="0" smtClean="0"/>
              <a:t>Elección del empleador (entidad o sede receptora)</a:t>
            </a:r>
          </a:p>
          <a:p>
            <a:pPr algn="just"/>
            <a:endParaRPr lang="es-MX" dirty="0" smtClean="0"/>
          </a:p>
          <a:p>
            <a:pPr algn="just"/>
            <a:endParaRPr lang="es-MX" sz="2800" dirty="0" smtClean="0"/>
          </a:p>
          <a:p>
            <a:pPr algn="just"/>
            <a:r>
              <a:rPr lang="es-MX" sz="2800" dirty="0" smtClean="0"/>
              <a:t>El alumno puede elegir </a:t>
            </a:r>
            <a:r>
              <a:rPr lang="es-MX" sz="2800" b="1" dirty="0" smtClean="0"/>
              <a:t>libremente</a:t>
            </a:r>
            <a:r>
              <a:rPr lang="es-MX" sz="2800" dirty="0" smtClean="0"/>
              <a:t> dentro </a:t>
            </a:r>
            <a:r>
              <a:rPr lang="es-MX" sz="2800" dirty="0"/>
              <a:t>de la </a:t>
            </a:r>
            <a:r>
              <a:rPr lang="es-MX" sz="2800" b="1" dirty="0"/>
              <a:t>oferta de convenios</a:t>
            </a:r>
            <a:r>
              <a:rPr lang="es-MX" sz="2800" dirty="0"/>
              <a:t> de colaboración celebrados por la Facultad con despachos, empresas, organizaciones e instituciones públicas y privadas y/o del </a:t>
            </a:r>
            <a:r>
              <a:rPr lang="es-MX" sz="2800" b="1" dirty="0"/>
              <a:t>padrón de empleadores del programa “Empleo Seguro</a:t>
            </a:r>
            <a:r>
              <a:rPr lang="es-MX" sz="2800" b="1" dirty="0" smtClean="0"/>
              <a:t>”</a:t>
            </a:r>
            <a:r>
              <a:rPr lang="es-MX" sz="2800" dirty="0" smtClean="0"/>
              <a:t>,.</a:t>
            </a:r>
          </a:p>
          <a:p>
            <a:pPr algn="just"/>
            <a:endParaRPr lang="es-MX" sz="2800" dirty="0"/>
          </a:p>
          <a:p>
            <a:pPr algn="just"/>
            <a:r>
              <a:rPr lang="es-MX" sz="2800" u="sng" dirty="0" smtClean="0"/>
              <a:t>Es responsabilidad del alumno </a:t>
            </a:r>
            <a:r>
              <a:rPr lang="es-MX" sz="2800" b="1" u="sng" dirty="0" smtClean="0"/>
              <a:t>gestionar y lograr</a:t>
            </a:r>
            <a:r>
              <a:rPr lang="es-MX" sz="2800" u="sng" dirty="0" smtClean="0"/>
              <a:t> su ingreso en la sede receptora</a:t>
            </a:r>
            <a:r>
              <a:rPr lang="es-MX" sz="2800" dirty="0" smtClean="0"/>
              <a:t> (arts. 4 y 22).</a:t>
            </a:r>
            <a:endParaRPr lang="es-MX" sz="3200" dirty="0" smtClean="0"/>
          </a:p>
          <a:p>
            <a:pPr marL="571500" indent="-571500" algn="just">
              <a:buFont typeface="Arial" panose="020B0604020202020204" pitchFamily="34" charset="0"/>
              <a:buChar char="•"/>
            </a:pPr>
            <a:endParaRPr lang="es-MX" sz="4000" dirty="0"/>
          </a:p>
          <a:p>
            <a:endParaRPr lang="es-MX" dirty="0"/>
          </a:p>
          <a:p>
            <a:pPr algn="just"/>
            <a:endParaRPr lang="es-MX" sz="3200" dirty="0"/>
          </a:p>
          <a:p>
            <a:pPr algn="just"/>
            <a:endParaRPr lang="es-MX" sz="3200" dirty="0"/>
          </a:p>
        </p:txBody>
      </p:sp>
      <p:sp>
        <p:nvSpPr>
          <p:cNvPr id="3" name="2 Rectángulo"/>
          <p:cNvSpPr/>
          <p:nvPr/>
        </p:nvSpPr>
        <p:spPr>
          <a:xfrm>
            <a:off x="1369067" y="2011108"/>
            <a:ext cx="9835745" cy="646331"/>
          </a:xfrm>
          <a:prstGeom prst="rect">
            <a:avLst/>
          </a:prstGeom>
        </p:spPr>
        <p:txBody>
          <a:bodyPr wrap="square">
            <a:spAutoFit/>
          </a:bodyPr>
          <a:lstStyle/>
          <a:p>
            <a:pPr lvl="0"/>
            <a:endParaRPr lang="es-MX" dirty="0"/>
          </a:p>
          <a:p>
            <a:pPr lvl="0"/>
            <a:endParaRPr lang="es-MX" dirty="0"/>
          </a:p>
        </p:txBody>
      </p:sp>
      <p:pic>
        <p:nvPicPr>
          <p:cNvPr id="10" name="Picture 2" descr="C:\Users\miguel.arteaga\Documents\Nuevos logos Anáhuac\Logo Anáhuac México ver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438" y="59800"/>
            <a:ext cx="967383" cy="1114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8291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26" y="0"/>
            <a:ext cx="12191974" cy="1234356"/>
          </a:xfrm>
          <a:prstGeom prst="rect">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2" name="CuadroTexto 6"/>
          <p:cNvSpPr txBox="1"/>
          <p:nvPr/>
        </p:nvSpPr>
        <p:spPr>
          <a:xfrm>
            <a:off x="245660" y="-36768"/>
            <a:ext cx="11860619" cy="1323439"/>
          </a:xfrm>
          <a:prstGeom prst="rect">
            <a:avLst/>
          </a:prstGeom>
          <a:noFill/>
        </p:spPr>
        <p:txBody>
          <a:bodyPr wrap="square" rtlCol="0">
            <a:spAutoFit/>
          </a:bodyPr>
          <a:lstStyle/>
          <a:p>
            <a:pPr algn="ctr"/>
            <a:r>
              <a:rPr lang="es-MX" sz="4000" dirty="0" smtClean="0">
                <a:solidFill>
                  <a:schemeClr val="bg1"/>
                </a:solidFill>
              </a:rPr>
              <a:t>CAPÍTULO I</a:t>
            </a:r>
            <a:endParaRPr lang="es-MX" sz="4000" dirty="0">
              <a:solidFill>
                <a:schemeClr val="bg1"/>
              </a:solidFill>
            </a:endParaRPr>
          </a:p>
          <a:p>
            <a:pPr algn="ctr"/>
            <a:r>
              <a:rPr lang="es-MX" sz="4000" dirty="0" smtClean="0">
                <a:solidFill>
                  <a:schemeClr val="bg1"/>
                </a:solidFill>
              </a:rPr>
              <a:t>Disposiciones Generales</a:t>
            </a:r>
          </a:p>
        </p:txBody>
      </p:sp>
      <p:pic>
        <p:nvPicPr>
          <p:cNvPr id="7" name="Imagen 5"/>
          <p:cNvPicPr>
            <a:picLocks noChangeAspect="1"/>
          </p:cNvPicPr>
          <p:nvPr/>
        </p:nvPicPr>
        <p:blipFill>
          <a:blip r:embed="rId2">
            <a:duotone>
              <a:prstClr val="black"/>
              <a:schemeClr val="accent1">
                <a:tint val="45000"/>
                <a:satMod val="400000"/>
              </a:schemeClr>
            </a:duotone>
          </a:blip>
          <a:stretch>
            <a:fillRect/>
          </a:stretch>
        </p:blipFill>
        <p:spPr>
          <a:xfrm flipV="1">
            <a:off x="26" y="1272456"/>
            <a:ext cx="12191999" cy="74003"/>
          </a:xfrm>
          <a:prstGeom prst="rect">
            <a:avLst/>
          </a:prstGeom>
        </p:spPr>
      </p:pic>
      <p:sp>
        <p:nvSpPr>
          <p:cNvPr id="2" name="1 Rectángulo"/>
          <p:cNvSpPr/>
          <p:nvPr/>
        </p:nvSpPr>
        <p:spPr>
          <a:xfrm>
            <a:off x="982639" y="1346459"/>
            <a:ext cx="10481480" cy="9202519"/>
          </a:xfrm>
          <a:prstGeom prst="rect">
            <a:avLst/>
          </a:prstGeom>
        </p:spPr>
        <p:txBody>
          <a:bodyPr wrap="square">
            <a:spAutoFit/>
          </a:bodyPr>
          <a:lstStyle/>
          <a:p>
            <a:pPr algn="just"/>
            <a:endParaRPr lang="es-MX" sz="3200" dirty="0"/>
          </a:p>
          <a:p>
            <a:pPr marL="571500" indent="-571500" algn="just">
              <a:buFont typeface="Arial" panose="020B0604020202020204" pitchFamily="34" charset="0"/>
              <a:buChar char="•"/>
            </a:pPr>
            <a:r>
              <a:rPr lang="es-MX" sz="3200" b="1" dirty="0" smtClean="0"/>
              <a:t>Del seguro médico</a:t>
            </a:r>
          </a:p>
          <a:p>
            <a:pPr algn="just"/>
            <a:endParaRPr lang="es-MX" dirty="0" smtClean="0"/>
          </a:p>
          <a:p>
            <a:pPr algn="just"/>
            <a:r>
              <a:rPr lang="es-MX" sz="2800" dirty="0" smtClean="0"/>
              <a:t>El </a:t>
            </a:r>
            <a:r>
              <a:rPr lang="es-MX" sz="2800" dirty="0"/>
              <a:t>estudiante </a:t>
            </a:r>
            <a:r>
              <a:rPr lang="es-MX" sz="2800" dirty="0" smtClean="0"/>
              <a:t>deberá contará </a:t>
            </a:r>
            <a:r>
              <a:rPr lang="es-MX" sz="2800" dirty="0"/>
              <a:t>con un seguro médico, ya sea el contratado en la “UNIVERSIDAD ANÁHUAC” o un seguro personal, que le permita responder por cualquier accidente en que llegase a resultar lesionado, al momento de estar realizando las prácticas, dentro de las instalaciones de la entidad </a:t>
            </a:r>
            <a:r>
              <a:rPr lang="es-MX" sz="2800" dirty="0" smtClean="0"/>
              <a:t>receptora. Deberá </a:t>
            </a:r>
            <a:r>
              <a:rPr lang="es-MX" sz="2800" dirty="0"/>
              <a:t>entregar copia de dicho seguro a la persona responsable de sus prácticas dentro de la </a:t>
            </a:r>
            <a:r>
              <a:rPr lang="es-MX" sz="2800" dirty="0" smtClean="0"/>
              <a:t>Universidad (arts. 5 y 22)</a:t>
            </a:r>
            <a:endParaRPr lang="es-MX" sz="2800" dirty="0"/>
          </a:p>
          <a:p>
            <a:pPr marL="571500" indent="-571500" algn="just">
              <a:buFont typeface="Arial" panose="020B0604020202020204" pitchFamily="34" charset="0"/>
              <a:buChar char="•"/>
            </a:pPr>
            <a:endParaRPr lang="es-MX" sz="3200" b="1" dirty="0"/>
          </a:p>
          <a:p>
            <a:pPr marL="571500" indent="-571500" algn="just">
              <a:buFont typeface="Arial" panose="020B0604020202020204" pitchFamily="34" charset="0"/>
              <a:buChar char="•"/>
            </a:pPr>
            <a:endParaRPr lang="es-MX" sz="3200" b="1" dirty="0" smtClean="0"/>
          </a:p>
          <a:p>
            <a:pPr marL="571500" indent="-571500" algn="just">
              <a:buFont typeface="Arial" panose="020B0604020202020204" pitchFamily="34" charset="0"/>
              <a:buChar char="•"/>
            </a:pPr>
            <a:endParaRPr lang="es-MX" sz="3200" b="1" dirty="0"/>
          </a:p>
          <a:p>
            <a:pPr marL="571500" indent="-571500" algn="just">
              <a:buFont typeface="Arial" panose="020B0604020202020204" pitchFamily="34" charset="0"/>
              <a:buChar char="•"/>
            </a:pPr>
            <a:endParaRPr lang="es-MX" sz="3200" b="1" dirty="0" smtClean="0"/>
          </a:p>
          <a:p>
            <a:pPr marL="571500" indent="-571500" algn="just">
              <a:buFont typeface="Arial" panose="020B0604020202020204" pitchFamily="34" charset="0"/>
              <a:buChar char="•"/>
            </a:pPr>
            <a:endParaRPr lang="es-MX" sz="3200" b="1" dirty="0"/>
          </a:p>
          <a:p>
            <a:pPr marL="571500" indent="-571500" algn="just">
              <a:buFont typeface="Arial" panose="020B0604020202020204" pitchFamily="34" charset="0"/>
              <a:buChar char="•"/>
            </a:pPr>
            <a:endParaRPr lang="es-MX" sz="3200" b="1" dirty="0" smtClean="0"/>
          </a:p>
          <a:p>
            <a:pPr algn="just"/>
            <a:endParaRPr lang="es-MX" sz="4000" dirty="0"/>
          </a:p>
          <a:p>
            <a:endParaRPr lang="es-MX" dirty="0"/>
          </a:p>
          <a:p>
            <a:pPr algn="just"/>
            <a:endParaRPr lang="es-MX" sz="3200" dirty="0"/>
          </a:p>
          <a:p>
            <a:pPr algn="just"/>
            <a:endParaRPr lang="es-MX" sz="3200" dirty="0"/>
          </a:p>
        </p:txBody>
      </p:sp>
      <p:sp>
        <p:nvSpPr>
          <p:cNvPr id="3" name="2 Rectángulo"/>
          <p:cNvSpPr/>
          <p:nvPr/>
        </p:nvSpPr>
        <p:spPr>
          <a:xfrm>
            <a:off x="1369067" y="2011108"/>
            <a:ext cx="9835745" cy="646331"/>
          </a:xfrm>
          <a:prstGeom prst="rect">
            <a:avLst/>
          </a:prstGeom>
        </p:spPr>
        <p:txBody>
          <a:bodyPr wrap="square">
            <a:spAutoFit/>
          </a:bodyPr>
          <a:lstStyle/>
          <a:p>
            <a:pPr lvl="0"/>
            <a:endParaRPr lang="es-MX" dirty="0"/>
          </a:p>
          <a:p>
            <a:pPr lvl="0"/>
            <a:endParaRPr lang="es-MX" dirty="0"/>
          </a:p>
        </p:txBody>
      </p:sp>
      <p:pic>
        <p:nvPicPr>
          <p:cNvPr id="10" name="Picture 2" descr="C:\Users\miguel.arteaga\Documents\Nuevos logos Anáhuac\Logo Anáhuac México ver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438" y="59800"/>
            <a:ext cx="967383" cy="1114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3733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26" y="0"/>
            <a:ext cx="12191974" cy="1234356"/>
          </a:xfrm>
          <a:prstGeom prst="rect">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2" name="CuadroTexto 6"/>
          <p:cNvSpPr txBox="1"/>
          <p:nvPr/>
        </p:nvSpPr>
        <p:spPr>
          <a:xfrm>
            <a:off x="245660" y="-36768"/>
            <a:ext cx="11860619" cy="1323439"/>
          </a:xfrm>
          <a:prstGeom prst="rect">
            <a:avLst/>
          </a:prstGeom>
          <a:noFill/>
        </p:spPr>
        <p:txBody>
          <a:bodyPr wrap="square" rtlCol="0">
            <a:spAutoFit/>
          </a:bodyPr>
          <a:lstStyle/>
          <a:p>
            <a:pPr algn="ctr"/>
            <a:r>
              <a:rPr lang="es-MX" sz="4000" dirty="0" smtClean="0">
                <a:solidFill>
                  <a:schemeClr val="bg1"/>
                </a:solidFill>
              </a:rPr>
              <a:t>CAPÍTULO </a:t>
            </a:r>
            <a:r>
              <a:rPr lang="es-MX" sz="4000" dirty="0">
                <a:solidFill>
                  <a:schemeClr val="bg1"/>
                </a:solidFill>
              </a:rPr>
              <a:t>I</a:t>
            </a:r>
            <a:r>
              <a:rPr lang="es-MX" sz="4000" dirty="0" smtClean="0">
                <a:solidFill>
                  <a:schemeClr val="bg1"/>
                </a:solidFill>
              </a:rPr>
              <a:t>I</a:t>
            </a:r>
            <a:endParaRPr lang="es-MX" sz="4000" dirty="0">
              <a:solidFill>
                <a:schemeClr val="bg1"/>
              </a:solidFill>
            </a:endParaRPr>
          </a:p>
          <a:p>
            <a:pPr algn="ctr"/>
            <a:r>
              <a:rPr lang="es-MX" sz="4000" dirty="0" smtClean="0">
                <a:solidFill>
                  <a:schemeClr val="bg1"/>
                </a:solidFill>
              </a:rPr>
              <a:t>Operación de las prácticas profesionales</a:t>
            </a:r>
          </a:p>
        </p:txBody>
      </p:sp>
      <p:pic>
        <p:nvPicPr>
          <p:cNvPr id="7" name="Imagen 5"/>
          <p:cNvPicPr>
            <a:picLocks noChangeAspect="1"/>
          </p:cNvPicPr>
          <p:nvPr/>
        </p:nvPicPr>
        <p:blipFill>
          <a:blip r:embed="rId2">
            <a:duotone>
              <a:prstClr val="black"/>
              <a:schemeClr val="accent1">
                <a:tint val="45000"/>
                <a:satMod val="400000"/>
              </a:schemeClr>
            </a:duotone>
          </a:blip>
          <a:stretch>
            <a:fillRect/>
          </a:stretch>
        </p:blipFill>
        <p:spPr>
          <a:xfrm flipV="1">
            <a:off x="26" y="1272456"/>
            <a:ext cx="12191999" cy="74003"/>
          </a:xfrm>
          <a:prstGeom prst="rect">
            <a:avLst/>
          </a:prstGeom>
        </p:spPr>
      </p:pic>
      <p:sp>
        <p:nvSpPr>
          <p:cNvPr id="2" name="1 Rectángulo"/>
          <p:cNvSpPr/>
          <p:nvPr/>
        </p:nvSpPr>
        <p:spPr>
          <a:xfrm>
            <a:off x="982639" y="1346459"/>
            <a:ext cx="10481480" cy="6924973"/>
          </a:xfrm>
          <a:prstGeom prst="rect">
            <a:avLst/>
          </a:prstGeom>
        </p:spPr>
        <p:txBody>
          <a:bodyPr wrap="square">
            <a:spAutoFit/>
          </a:bodyPr>
          <a:lstStyle/>
          <a:p>
            <a:pPr algn="just"/>
            <a:endParaRPr lang="es-MX" sz="3200" dirty="0"/>
          </a:p>
          <a:p>
            <a:pPr marL="571500" indent="-571500" algn="just">
              <a:buFont typeface="Arial" panose="020B0604020202020204" pitchFamily="34" charset="0"/>
              <a:buChar char="•"/>
            </a:pPr>
            <a:r>
              <a:rPr lang="es-MX" sz="3200" b="1" dirty="0" smtClean="0"/>
              <a:t>Período y tiempo de las prácticas profesionales (art. 7)</a:t>
            </a:r>
          </a:p>
          <a:p>
            <a:pPr marL="571500" indent="-571500" algn="just">
              <a:buFont typeface="Arial" panose="020B0604020202020204" pitchFamily="34" charset="0"/>
              <a:buChar char="•"/>
            </a:pPr>
            <a:endParaRPr lang="es-MX" sz="3200" b="1" dirty="0" smtClean="0"/>
          </a:p>
          <a:p>
            <a:pPr algn="just"/>
            <a:endParaRPr lang="es-MX" dirty="0" smtClean="0"/>
          </a:p>
          <a:p>
            <a:pPr algn="just"/>
            <a:r>
              <a:rPr lang="es-MX" sz="2800" dirty="0" smtClean="0"/>
              <a:t>                 - 120 horas distribuidas en un semestre lectivo.*</a:t>
            </a:r>
          </a:p>
          <a:p>
            <a:pPr algn="just"/>
            <a:r>
              <a:rPr lang="es-MX" sz="2800" dirty="0" smtClean="0"/>
              <a:t>                 - Jornada de 4 horas diarias.*</a:t>
            </a:r>
            <a:endParaRPr lang="es-MX" sz="2800" dirty="0"/>
          </a:p>
          <a:p>
            <a:pPr marL="571500" indent="-571500" algn="just">
              <a:buFont typeface="Arial" panose="020B0604020202020204" pitchFamily="34" charset="0"/>
              <a:buChar char="•"/>
            </a:pPr>
            <a:endParaRPr lang="es-MX" sz="3200" b="1" dirty="0"/>
          </a:p>
          <a:p>
            <a:pPr algn="just"/>
            <a:r>
              <a:rPr lang="es-MX" sz="2800" dirty="0" smtClean="0"/>
              <a:t>* Es factible que de mutuo acuerdo el estudiante y el empleador acuerden diferentes horarios o la prolongación de las prácticas.</a:t>
            </a:r>
          </a:p>
          <a:p>
            <a:pPr marL="571500" indent="-571500" algn="just">
              <a:buFont typeface="Arial" panose="020B0604020202020204" pitchFamily="34" charset="0"/>
              <a:buChar char="•"/>
            </a:pPr>
            <a:endParaRPr lang="es-MX" sz="3200" b="1" dirty="0"/>
          </a:p>
          <a:p>
            <a:pPr marL="571500" indent="-571500" algn="just">
              <a:buFont typeface="Arial" panose="020B0604020202020204" pitchFamily="34" charset="0"/>
              <a:buChar char="•"/>
            </a:pPr>
            <a:endParaRPr lang="es-MX" sz="3200" b="1" dirty="0" smtClean="0"/>
          </a:p>
          <a:p>
            <a:pPr algn="just"/>
            <a:endParaRPr lang="es-MX" sz="4000" dirty="0"/>
          </a:p>
          <a:p>
            <a:endParaRPr lang="es-MX" dirty="0"/>
          </a:p>
          <a:p>
            <a:pPr algn="just"/>
            <a:endParaRPr lang="es-MX" sz="3200" dirty="0"/>
          </a:p>
          <a:p>
            <a:pPr algn="just"/>
            <a:endParaRPr lang="es-MX" sz="3200" dirty="0"/>
          </a:p>
        </p:txBody>
      </p:sp>
      <p:sp>
        <p:nvSpPr>
          <p:cNvPr id="3" name="2 Rectángulo"/>
          <p:cNvSpPr/>
          <p:nvPr/>
        </p:nvSpPr>
        <p:spPr>
          <a:xfrm>
            <a:off x="1369067" y="2011108"/>
            <a:ext cx="9835745" cy="646331"/>
          </a:xfrm>
          <a:prstGeom prst="rect">
            <a:avLst/>
          </a:prstGeom>
        </p:spPr>
        <p:txBody>
          <a:bodyPr wrap="square">
            <a:spAutoFit/>
          </a:bodyPr>
          <a:lstStyle/>
          <a:p>
            <a:pPr lvl="0"/>
            <a:endParaRPr lang="es-MX" dirty="0"/>
          </a:p>
          <a:p>
            <a:pPr lvl="0"/>
            <a:endParaRPr lang="es-MX" dirty="0"/>
          </a:p>
        </p:txBody>
      </p:sp>
      <p:pic>
        <p:nvPicPr>
          <p:cNvPr id="10" name="Picture 2" descr="C:\Users\miguel.arteaga\Documents\Nuevos logos Anáhuac\Logo Anáhuac México ver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438" y="59800"/>
            <a:ext cx="967383" cy="1114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2660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26" y="0"/>
            <a:ext cx="12191974" cy="1234356"/>
          </a:xfrm>
          <a:prstGeom prst="rect">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2" name="CuadroTexto 6"/>
          <p:cNvSpPr txBox="1"/>
          <p:nvPr/>
        </p:nvSpPr>
        <p:spPr>
          <a:xfrm>
            <a:off x="245660" y="-36768"/>
            <a:ext cx="11860619" cy="1323439"/>
          </a:xfrm>
          <a:prstGeom prst="rect">
            <a:avLst/>
          </a:prstGeom>
          <a:noFill/>
        </p:spPr>
        <p:txBody>
          <a:bodyPr wrap="square" rtlCol="0">
            <a:spAutoFit/>
          </a:bodyPr>
          <a:lstStyle/>
          <a:p>
            <a:pPr algn="ctr"/>
            <a:r>
              <a:rPr lang="es-MX" sz="4000" dirty="0" smtClean="0">
                <a:solidFill>
                  <a:schemeClr val="bg1"/>
                </a:solidFill>
              </a:rPr>
              <a:t>CAPÍTULO </a:t>
            </a:r>
            <a:r>
              <a:rPr lang="es-MX" sz="4000" dirty="0">
                <a:solidFill>
                  <a:schemeClr val="bg1"/>
                </a:solidFill>
              </a:rPr>
              <a:t>I</a:t>
            </a:r>
            <a:r>
              <a:rPr lang="es-MX" sz="4000" dirty="0" smtClean="0">
                <a:solidFill>
                  <a:schemeClr val="bg1"/>
                </a:solidFill>
              </a:rPr>
              <a:t>I</a:t>
            </a:r>
            <a:endParaRPr lang="es-MX" sz="4000" dirty="0">
              <a:solidFill>
                <a:schemeClr val="bg1"/>
              </a:solidFill>
            </a:endParaRPr>
          </a:p>
          <a:p>
            <a:pPr algn="ctr"/>
            <a:r>
              <a:rPr lang="es-MX" sz="4000" dirty="0" smtClean="0">
                <a:solidFill>
                  <a:schemeClr val="bg1"/>
                </a:solidFill>
              </a:rPr>
              <a:t>Operación de las prácticas profesionales</a:t>
            </a:r>
          </a:p>
        </p:txBody>
      </p:sp>
      <p:pic>
        <p:nvPicPr>
          <p:cNvPr id="7" name="Imagen 5"/>
          <p:cNvPicPr>
            <a:picLocks noChangeAspect="1"/>
          </p:cNvPicPr>
          <p:nvPr/>
        </p:nvPicPr>
        <p:blipFill>
          <a:blip r:embed="rId2">
            <a:duotone>
              <a:prstClr val="black"/>
              <a:schemeClr val="accent1">
                <a:tint val="45000"/>
                <a:satMod val="400000"/>
              </a:schemeClr>
            </a:duotone>
          </a:blip>
          <a:stretch>
            <a:fillRect/>
          </a:stretch>
        </p:blipFill>
        <p:spPr>
          <a:xfrm flipV="1">
            <a:off x="26" y="1272456"/>
            <a:ext cx="12191999" cy="74003"/>
          </a:xfrm>
          <a:prstGeom prst="rect">
            <a:avLst/>
          </a:prstGeom>
        </p:spPr>
      </p:pic>
      <p:sp>
        <p:nvSpPr>
          <p:cNvPr id="2" name="1 Rectángulo"/>
          <p:cNvSpPr/>
          <p:nvPr/>
        </p:nvSpPr>
        <p:spPr>
          <a:xfrm>
            <a:off x="982639" y="1346459"/>
            <a:ext cx="10481480" cy="6278642"/>
          </a:xfrm>
          <a:prstGeom prst="rect">
            <a:avLst/>
          </a:prstGeom>
        </p:spPr>
        <p:txBody>
          <a:bodyPr wrap="square">
            <a:spAutoFit/>
          </a:bodyPr>
          <a:lstStyle/>
          <a:p>
            <a:pPr algn="just"/>
            <a:endParaRPr lang="es-MX" sz="3200" dirty="0"/>
          </a:p>
          <a:p>
            <a:pPr marL="571500" indent="-571500" algn="just">
              <a:buFont typeface="Arial" panose="020B0604020202020204" pitchFamily="34" charset="0"/>
              <a:buChar char="•"/>
            </a:pPr>
            <a:r>
              <a:rPr lang="es-MX" sz="3600" b="1" dirty="0" smtClean="0"/>
              <a:t>Convocatoria (art. 10)</a:t>
            </a:r>
          </a:p>
          <a:p>
            <a:pPr marL="571500" indent="-571500" algn="just">
              <a:buFont typeface="Arial" panose="020B0604020202020204" pitchFamily="34" charset="0"/>
              <a:buChar char="•"/>
            </a:pPr>
            <a:endParaRPr lang="es-MX" sz="3600" b="1" dirty="0"/>
          </a:p>
          <a:p>
            <a:pPr algn="ctr"/>
            <a:endParaRPr lang="es-MX" sz="3600" dirty="0" smtClean="0"/>
          </a:p>
          <a:p>
            <a:pPr algn="ctr"/>
            <a:r>
              <a:rPr lang="es-MX" sz="3600" dirty="0" smtClean="0"/>
              <a:t>Marzo y septiembre:</a:t>
            </a:r>
          </a:p>
          <a:p>
            <a:pPr algn="ctr"/>
            <a:endParaRPr lang="es-MX" sz="3600" dirty="0" smtClean="0"/>
          </a:p>
          <a:p>
            <a:pPr algn="ctr"/>
            <a:r>
              <a:rPr lang="es-MX" sz="3600" dirty="0" smtClean="0"/>
              <a:t>Publicación del padrón de convenios y/o empleadores</a:t>
            </a:r>
            <a:endParaRPr lang="es-MX" sz="3600" dirty="0"/>
          </a:p>
          <a:p>
            <a:pPr marL="571500" indent="-571500" algn="just">
              <a:buFont typeface="Arial" panose="020B0604020202020204" pitchFamily="34" charset="0"/>
              <a:buChar char="•"/>
            </a:pPr>
            <a:endParaRPr lang="es-MX" sz="3600" b="1" dirty="0" smtClean="0"/>
          </a:p>
          <a:p>
            <a:pPr algn="just"/>
            <a:endParaRPr lang="es-MX" sz="3600" dirty="0"/>
          </a:p>
          <a:p>
            <a:endParaRPr lang="es-MX" dirty="0"/>
          </a:p>
          <a:p>
            <a:pPr algn="just"/>
            <a:endParaRPr lang="es-MX" sz="3200" dirty="0"/>
          </a:p>
          <a:p>
            <a:pPr algn="just"/>
            <a:endParaRPr lang="es-MX" sz="3200" dirty="0"/>
          </a:p>
        </p:txBody>
      </p:sp>
      <p:sp>
        <p:nvSpPr>
          <p:cNvPr id="3" name="2 Rectángulo"/>
          <p:cNvSpPr/>
          <p:nvPr/>
        </p:nvSpPr>
        <p:spPr>
          <a:xfrm>
            <a:off x="1369067" y="2011108"/>
            <a:ext cx="9835745" cy="646331"/>
          </a:xfrm>
          <a:prstGeom prst="rect">
            <a:avLst/>
          </a:prstGeom>
        </p:spPr>
        <p:txBody>
          <a:bodyPr wrap="square">
            <a:spAutoFit/>
          </a:bodyPr>
          <a:lstStyle/>
          <a:p>
            <a:pPr lvl="0"/>
            <a:endParaRPr lang="es-MX" dirty="0"/>
          </a:p>
          <a:p>
            <a:pPr lvl="0"/>
            <a:endParaRPr lang="es-MX" dirty="0"/>
          </a:p>
        </p:txBody>
      </p:sp>
      <p:pic>
        <p:nvPicPr>
          <p:cNvPr id="10" name="Picture 2" descr="C:\Users\miguel.arteaga\Documents\Nuevos logos Anáhuac\Logo Anáhuac México ver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438" y="59800"/>
            <a:ext cx="967383" cy="1114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0265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26" y="0"/>
            <a:ext cx="12191974" cy="1234356"/>
          </a:xfrm>
          <a:prstGeom prst="rect">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2" name="CuadroTexto 6"/>
          <p:cNvSpPr txBox="1"/>
          <p:nvPr/>
        </p:nvSpPr>
        <p:spPr>
          <a:xfrm>
            <a:off x="245660" y="-36768"/>
            <a:ext cx="11860619" cy="1323439"/>
          </a:xfrm>
          <a:prstGeom prst="rect">
            <a:avLst/>
          </a:prstGeom>
          <a:noFill/>
        </p:spPr>
        <p:txBody>
          <a:bodyPr wrap="square" rtlCol="0">
            <a:spAutoFit/>
          </a:bodyPr>
          <a:lstStyle/>
          <a:p>
            <a:pPr algn="ctr"/>
            <a:r>
              <a:rPr lang="es-MX" sz="4000" dirty="0" smtClean="0">
                <a:solidFill>
                  <a:schemeClr val="bg1"/>
                </a:solidFill>
              </a:rPr>
              <a:t>CAPÍTULO </a:t>
            </a:r>
            <a:r>
              <a:rPr lang="es-MX" sz="4000" dirty="0">
                <a:solidFill>
                  <a:schemeClr val="bg1"/>
                </a:solidFill>
              </a:rPr>
              <a:t>I</a:t>
            </a:r>
            <a:r>
              <a:rPr lang="es-MX" sz="4000" dirty="0" smtClean="0">
                <a:solidFill>
                  <a:schemeClr val="bg1"/>
                </a:solidFill>
              </a:rPr>
              <a:t>I</a:t>
            </a:r>
            <a:endParaRPr lang="es-MX" sz="4000" dirty="0">
              <a:solidFill>
                <a:schemeClr val="bg1"/>
              </a:solidFill>
            </a:endParaRPr>
          </a:p>
          <a:p>
            <a:pPr algn="ctr"/>
            <a:r>
              <a:rPr lang="es-MX" sz="4000" dirty="0" smtClean="0">
                <a:solidFill>
                  <a:schemeClr val="bg1"/>
                </a:solidFill>
              </a:rPr>
              <a:t>Operación de las prácticas profesionales</a:t>
            </a:r>
          </a:p>
        </p:txBody>
      </p:sp>
      <p:pic>
        <p:nvPicPr>
          <p:cNvPr id="7" name="Imagen 5"/>
          <p:cNvPicPr>
            <a:picLocks noChangeAspect="1"/>
          </p:cNvPicPr>
          <p:nvPr/>
        </p:nvPicPr>
        <p:blipFill>
          <a:blip r:embed="rId2">
            <a:duotone>
              <a:prstClr val="black"/>
              <a:schemeClr val="accent1">
                <a:tint val="45000"/>
                <a:satMod val="400000"/>
              </a:schemeClr>
            </a:duotone>
          </a:blip>
          <a:stretch>
            <a:fillRect/>
          </a:stretch>
        </p:blipFill>
        <p:spPr>
          <a:xfrm flipV="1">
            <a:off x="26" y="1272456"/>
            <a:ext cx="12191999" cy="74003"/>
          </a:xfrm>
          <a:prstGeom prst="rect">
            <a:avLst/>
          </a:prstGeom>
        </p:spPr>
      </p:pic>
      <p:sp>
        <p:nvSpPr>
          <p:cNvPr id="2" name="1 Rectángulo"/>
          <p:cNvSpPr/>
          <p:nvPr/>
        </p:nvSpPr>
        <p:spPr>
          <a:xfrm>
            <a:off x="982639" y="1346459"/>
            <a:ext cx="10481480" cy="7755969"/>
          </a:xfrm>
          <a:prstGeom prst="rect">
            <a:avLst/>
          </a:prstGeom>
        </p:spPr>
        <p:txBody>
          <a:bodyPr wrap="square">
            <a:spAutoFit/>
          </a:bodyPr>
          <a:lstStyle/>
          <a:p>
            <a:pPr algn="just"/>
            <a:endParaRPr lang="es-MX" sz="3200" dirty="0"/>
          </a:p>
          <a:p>
            <a:pPr marL="1485900" lvl="2" indent="-571500" algn="just">
              <a:buFont typeface="Arial" panose="020B0604020202020204" pitchFamily="34" charset="0"/>
              <a:buChar char="•"/>
            </a:pPr>
            <a:r>
              <a:rPr lang="es-MX" sz="3600" b="1" dirty="0" smtClean="0"/>
              <a:t>Inducción (art. 11)</a:t>
            </a:r>
          </a:p>
          <a:p>
            <a:pPr algn="ctr"/>
            <a:endParaRPr lang="es-MX" sz="3600" dirty="0" smtClean="0"/>
          </a:p>
          <a:p>
            <a:pPr algn="ctr"/>
            <a:r>
              <a:rPr lang="es-MX" sz="3600" dirty="0" smtClean="0"/>
              <a:t>Abril  y  octubre:</a:t>
            </a:r>
          </a:p>
          <a:p>
            <a:pPr algn="ctr"/>
            <a:endParaRPr lang="es-MX" sz="3600" dirty="0" smtClean="0"/>
          </a:p>
          <a:p>
            <a:pPr algn="just"/>
            <a:r>
              <a:rPr lang="es-MX" sz="3600" dirty="0" smtClean="0"/>
              <a:t>Jornada explicativa del Reglamento y en la que se expondrán temas como imagen personal, técnicas de entrevista, ética y deontología.*</a:t>
            </a:r>
          </a:p>
          <a:p>
            <a:pPr algn="just"/>
            <a:endParaRPr lang="es-MX" sz="2400" dirty="0"/>
          </a:p>
          <a:p>
            <a:pPr algn="just"/>
            <a:r>
              <a:rPr lang="es-MX" sz="2400" dirty="0" smtClean="0"/>
              <a:t>* Impartidas por nuestros docentes y personal de RH de algún empleador.</a:t>
            </a:r>
            <a:endParaRPr lang="es-MX" sz="3600" dirty="0"/>
          </a:p>
          <a:p>
            <a:pPr marL="571500" indent="-571500" algn="just">
              <a:buFont typeface="Arial" panose="020B0604020202020204" pitchFamily="34" charset="0"/>
              <a:buChar char="•"/>
            </a:pPr>
            <a:endParaRPr lang="es-MX" sz="3600" b="1" dirty="0" smtClean="0"/>
          </a:p>
          <a:p>
            <a:pPr algn="just"/>
            <a:endParaRPr lang="es-MX" sz="3600" dirty="0"/>
          </a:p>
          <a:p>
            <a:endParaRPr lang="es-MX" dirty="0"/>
          </a:p>
          <a:p>
            <a:pPr algn="just"/>
            <a:endParaRPr lang="es-MX" sz="3200" dirty="0"/>
          </a:p>
          <a:p>
            <a:pPr algn="just"/>
            <a:endParaRPr lang="es-MX" sz="3200" dirty="0"/>
          </a:p>
        </p:txBody>
      </p:sp>
      <p:sp>
        <p:nvSpPr>
          <p:cNvPr id="3" name="2 Rectángulo"/>
          <p:cNvSpPr/>
          <p:nvPr/>
        </p:nvSpPr>
        <p:spPr>
          <a:xfrm>
            <a:off x="1369067" y="2011108"/>
            <a:ext cx="9835745" cy="646331"/>
          </a:xfrm>
          <a:prstGeom prst="rect">
            <a:avLst/>
          </a:prstGeom>
        </p:spPr>
        <p:txBody>
          <a:bodyPr wrap="square">
            <a:spAutoFit/>
          </a:bodyPr>
          <a:lstStyle/>
          <a:p>
            <a:pPr lvl="0"/>
            <a:endParaRPr lang="es-MX" dirty="0"/>
          </a:p>
          <a:p>
            <a:pPr lvl="0"/>
            <a:endParaRPr lang="es-MX" dirty="0"/>
          </a:p>
        </p:txBody>
      </p:sp>
      <p:pic>
        <p:nvPicPr>
          <p:cNvPr id="10" name="Picture 2" descr="C:\Users\miguel.arteaga\Documents\Nuevos logos Anáhuac\Logo Anáhuac México ver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438" y="59800"/>
            <a:ext cx="967383" cy="1114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281849"/>
      </p:ext>
    </p:extLst>
  </p:cSld>
  <p:clrMapOvr>
    <a:masterClrMapping/>
  </p:clrMapOvr>
</p:sld>
</file>

<file path=ppt/theme/theme1.xml><?xml version="1.0" encoding="utf-8"?>
<a:theme xmlns:a="http://schemas.openxmlformats.org/drawingml/2006/main" name="Tema de Office">
  <a:themeElements>
    <a:clrScheme name="Mirad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8_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10013</TotalTime>
  <Words>1442</Words>
  <Application>Microsoft Office PowerPoint</Application>
  <PresentationFormat>Panorámica</PresentationFormat>
  <Paragraphs>405</Paragraphs>
  <Slides>28</Slides>
  <Notes>0</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28</vt:i4>
      </vt:variant>
    </vt:vector>
  </HeadingPairs>
  <TitlesOfParts>
    <vt:vector size="34" baseType="lpstr">
      <vt:lpstr>Arial</vt:lpstr>
      <vt:lpstr>Calibri</vt:lpstr>
      <vt:lpstr>Century Gothic</vt:lpstr>
      <vt:lpstr>Times New Roman</vt:lpstr>
      <vt:lpstr>Tema de Office</vt:lpstr>
      <vt:lpstr>8_Tema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Ortiz Ruiz Veronica</dc:creator>
  <cp:lastModifiedBy>Arteaga Sandoval Miguel Angel</cp:lastModifiedBy>
  <cp:revision>382</cp:revision>
  <cp:lastPrinted>2018-01-30T20:26:17Z</cp:lastPrinted>
  <dcterms:created xsi:type="dcterms:W3CDTF">2016-06-03T18:03:46Z</dcterms:created>
  <dcterms:modified xsi:type="dcterms:W3CDTF">2018-02-02T19:46:53Z</dcterms:modified>
</cp:coreProperties>
</file>