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1" name="Shape 11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o del título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13" name="Nivel de texto 1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94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o del título"/>
          <p:cNvSpPr txBox="1"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103" name="Nivel de texto 1…"/>
          <p:cNvSpPr txBox="1"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22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el título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Texto del título</a:t>
            </a:r>
          </a:p>
        </p:txBody>
      </p:sp>
      <p:sp>
        <p:nvSpPr>
          <p:cNvPr id="31" name="Nivel de texto 1…"/>
          <p:cNvSpPr txBox="1"/>
          <p:nvPr>
            <p:ph type="body" sz="quarter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0" name="Nivel de texto 1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9" name="Nivel de texto 1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0" name="Rectángulo"/>
          <p:cNvSpPr/>
          <p:nvPr>
            <p:ph type="body" sz="quarter" idx="13"/>
          </p:nvPr>
        </p:nvSpPr>
        <p:spPr>
          <a:xfrm>
            <a:off x="4645025" y="1535112"/>
            <a:ext cx="4041775" cy="639765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o del título"/>
          <p:cNvSpPr txBox="1"/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Texto del título</a:t>
            </a:r>
          </a:p>
        </p:txBody>
      </p:sp>
      <p:sp>
        <p:nvSpPr>
          <p:cNvPr id="74" name="Nivel de texto 1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5" name="Rectángulo"/>
          <p:cNvSpPr/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o del título"/>
          <p:cNvSpPr txBox="1"/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Texto del título</a:t>
            </a:r>
          </a:p>
        </p:txBody>
      </p:sp>
      <p:sp>
        <p:nvSpPr>
          <p:cNvPr id="84" name="Imagen"/>
          <p:cNvSpPr/>
          <p:nvPr>
            <p:ph type="pic" sz="half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Nivel de texto 1…"/>
          <p:cNvSpPr txBox="1"/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lantilla.jpg" descr="plantilla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6200" y="0"/>
            <a:ext cx="8962688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o del título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4" name="Nivel de texto 1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" name="Número de diapositiva"/>
          <p:cNvSpPr txBox="1"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barrien@anahuac.mx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rograma de tutorías…"/>
          <p:cNvSpPr txBox="1"/>
          <p:nvPr>
            <p:ph type="ctrTitle"/>
          </p:nvPr>
        </p:nvSpPr>
        <p:spPr>
          <a:xfrm>
            <a:off x="2505793" y="2330874"/>
            <a:ext cx="5787928" cy="1269206"/>
          </a:xfrm>
          <a:prstGeom prst="rect">
            <a:avLst/>
          </a:prstGeom>
        </p:spPr>
        <p:txBody>
          <a:bodyPr/>
          <a:lstStyle/>
          <a:p>
            <a:pPr defTabSz="251459">
              <a:defRPr sz="2900"/>
            </a:pPr>
            <a:r>
              <a:t>Programa de </a:t>
            </a:r>
            <a:r>
              <a:t>T</a:t>
            </a:r>
            <a:r>
              <a:t>utorías </a:t>
            </a:r>
          </a:p>
          <a:p>
            <a:pPr defTabSz="251459">
              <a:defRPr sz="2900"/>
            </a:pPr>
            <a:r>
              <a:t>Facultad de Ciencias de la Salud.</a:t>
            </a:r>
          </a:p>
        </p:txBody>
      </p:sp>
      <p:sp>
        <p:nvSpPr>
          <p:cNvPr id="114" name="Dr. Tomás Barrientos Fortes.…"/>
          <p:cNvSpPr txBox="1"/>
          <p:nvPr>
            <p:ph type="subTitle" sz="quarter" idx="1"/>
          </p:nvPr>
        </p:nvSpPr>
        <p:spPr>
          <a:xfrm>
            <a:off x="2199356" y="3882387"/>
            <a:ext cx="6400804" cy="175260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Dr. Tomás Barrientos Fortes. 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En colaboración con Dra. Ana Greene y 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Mtra. Mariana Porras 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Enero, 2018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Esquema  de atención:…"/>
          <p:cNvSpPr txBox="1"/>
          <p:nvPr/>
        </p:nvSpPr>
        <p:spPr>
          <a:xfrm>
            <a:off x="1852863" y="881467"/>
            <a:ext cx="7664122" cy="409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u="sng"/>
            </a:pPr>
            <a:r>
              <a:t>Esquema  de atención:</a:t>
            </a:r>
          </a:p>
          <a:p>
            <a:pPr>
              <a:defRPr b="1" u="sng"/>
            </a:pPr>
          </a:p>
          <a:p>
            <a:pPr algn="just"/>
            <a:r>
              <a:t>Los alumnos de 1o y 2o semestres tendrán un tutor asignado por la  </a:t>
            </a:r>
          </a:p>
          <a:p>
            <a:pPr algn="just"/>
            <a:r>
              <a:t>Coordinación de Tutorías de la FCS atendiendo ambos campus.</a:t>
            </a:r>
          </a:p>
          <a:p>
            <a:pPr algn="just"/>
          </a:p>
          <a:p>
            <a:pPr algn="just"/>
            <a:r>
              <a:t>Los alumnos de PDU y PCA tendrán tutorías como lo marca cada </a:t>
            </a:r>
          </a:p>
          <a:p>
            <a:pPr algn="just"/>
            <a:r>
              <a:t>programa, cuidando perfiles propios de alumnos en estos los programas. </a:t>
            </a:r>
          </a:p>
          <a:p>
            <a:pPr algn="just"/>
          </a:p>
          <a:p>
            <a:pPr algn="just"/>
            <a:r>
              <a:t>Los alumnos de 3er semestre en adelante que estén interesados en </a:t>
            </a:r>
          </a:p>
          <a:p>
            <a:pPr algn="just"/>
            <a:r>
              <a:t>recibir tutoría deberán llenar un formato se solicitud de tutoría y </a:t>
            </a:r>
          </a:p>
          <a:p>
            <a:pPr algn="just"/>
            <a:r>
              <a:t>se les asignará un tutor. </a:t>
            </a:r>
          </a:p>
          <a:p>
            <a:pPr algn="just"/>
          </a:p>
          <a:p>
            <a:pPr algn="just"/>
            <a:r>
              <a:t>En el Sur estará la Dra. Ana Greene y en el norte </a:t>
            </a:r>
          </a:p>
          <a:p>
            <a:pPr algn="just"/>
            <a:r>
              <a:t>los tutores de planta con horarios establecidos promoviendo siempre </a:t>
            </a:r>
          </a:p>
          <a:p>
            <a:pPr algn="just"/>
            <a:r>
              <a:t>el compromiso por parte de los alumnos.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warp dir="ou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Tabla"/>
          <p:cNvGraphicFramePr/>
          <p:nvPr/>
        </p:nvGraphicFramePr>
        <p:xfrm>
          <a:off x="3287207" y="697659"/>
          <a:ext cx="4495425" cy="2546778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1" bandCol="0" bandRow="1" rtl="0">
                <a:tableStyleId>{4C3C2611-4C71-4FC5-86AE-919BDF0F9419}</a:tableStyleId>
              </a:tblPr>
              <a:tblGrid>
                <a:gridCol w="1152907"/>
                <a:gridCol w="1620690"/>
                <a:gridCol w="1721827"/>
              </a:tblGrid>
              <a:tr h="789940">
                <a:tc>
                  <a:txBody>
                    <a:bodyPr/>
                    <a:lstStyle/>
                    <a:p>
                      <a:pPr indent="457200"/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7200"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1er semestre 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7200" algn="ctr"/>
                      <a:r>
                        <a:t>2do</a:t>
                      </a:r>
                    </a:p>
                    <a:p>
                      <a:pPr indent="457200" algn="ctr"/>
                      <a:r>
                        <a:t>Semestre</a:t>
                      </a:r>
                    </a:p>
                  </a:txBody>
                  <a:tcPr marL="0" marR="0" marT="0" marB="0" anchor="t" anchorCtr="0" horzOverflow="overflow"/>
                </a:tc>
              </a:tr>
              <a:tr h="789940">
                <a:tc>
                  <a:txBody>
                    <a:bodyPr/>
                    <a:lstStyle/>
                    <a:p>
                      <a:pPr indent="457200"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Eje. Temático 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t>Estudi</a:t>
                      </a:r>
                      <a:r>
                        <a:t>o</a:t>
                      </a:r>
                      <a:r>
                        <a:t> y vida universitaria</a:t>
                      </a:r>
                      <a:r>
                        <a:t>.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7200" algn="l">
                        <a:defRPr sz="1800"/>
                      </a:pPr>
                      <a:r>
                        <a:rPr sz="1200"/>
                        <a:t>Afectividad </a:t>
                      </a:r>
                    </a:p>
                  </a:txBody>
                  <a:tcPr marL="0" marR="0" marT="0" marB="0" anchor="t" anchorCtr="0" horzOverflow="overflow"/>
                </a:tc>
              </a:tr>
              <a:tr h="789940">
                <a:tc>
                  <a:txBody>
                    <a:bodyPr/>
                    <a:lstStyle/>
                    <a:p>
                      <a:pPr indent="457200"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Aspectos que lo conforman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marL="171450" indent="-171450" algn="l">
                        <a:buSzPct val="100000"/>
                        <a:buFont typeface="Arial"/>
                        <a:buChar char="•"/>
                      </a:pPr>
                      <a:r>
                        <a:t>Adaptación a la vida universitaria</a:t>
                      </a:r>
                      <a:r>
                        <a:t>.</a:t>
                      </a:r>
                      <a:r>
                        <a:t> </a:t>
                      </a:r>
                    </a:p>
                    <a:p>
                      <a:pPr algn="l"/>
                      <a:r>
                        <a:t>Aptitudes personales </a:t>
                      </a:r>
                      <a:r>
                        <a:t>.</a:t>
                      </a:r>
                    </a:p>
                    <a:p>
                      <a:pPr algn="l"/>
                      <a:r>
                        <a:t>Habilidades a desarrollar</a:t>
                      </a:r>
                      <a:r>
                        <a:t>.</a:t>
                      </a:r>
                    </a:p>
                    <a:p>
                      <a:pPr algn="l"/>
                    </a:p>
                    <a:p>
                      <a:pPr algn="l"/>
                      <a:r>
                        <a:t>Estudi</a:t>
                      </a:r>
                      <a:r>
                        <a:t>o</a:t>
                      </a:r>
                      <a:r>
                        <a:t> como virtud intelectual y las virtudes que le acompañan</a:t>
                      </a:r>
                      <a:r>
                        <a:t>.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marL="171450" indent="-171450" algn="l">
                        <a:buSzPct val="100000"/>
                        <a:buFont typeface="Arial"/>
                        <a:buChar char="•"/>
                      </a:pPr>
                      <a:r>
                        <a:t>Sensaciones</a:t>
                      </a:r>
                    </a:p>
                    <a:p>
                      <a:pPr algn="l"/>
                      <a:r>
                        <a:t>Deseos</a:t>
                      </a:r>
                    </a:p>
                    <a:p>
                      <a:pPr algn="l"/>
                      <a:r>
                        <a:t>Emociones </a:t>
                      </a:r>
                    </a:p>
                    <a:p>
                      <a:pPr algn="l"/>
                      <a:r>
                        <a:t>Sentimientos </a:t>
                      </a:r>
                    </a:p>
                    <a:p>
                      <a:pPr algn="l"/>
                      <a:r>
                        <a:t>Anhelos</a:t>
                      </a:r>
                    </a:p>
                    <a:p>
                      <a:pPr algn="l"/>
                    </a:p>
                    <a:p>
                      <a:pPr algn="l"/>
                      <a:r>
                        <a:t>La  afectividad entendida en unión con la inteligencia y la voluntad buscando la armonía entre la verdad, el bien y el amor.</a:t>
                      </a:r>
                    </a:p>
                  </a:txBody>
                  <a:tcPr marL="0" marR="0" marT="0" marB="0" anchor="t" anchorCtr="0" horzOverflow="overflow"/>
                </a:tc>
              </a:tr>
              <a:tr h="176956">
                <a:tc>
                  <a:txBody>
                    <a:bodyPr/>
                    <a:lstStyle/>
                    <a:p>
                      <a:pPr indent="457200"/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7200"/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7200"/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119" name="Ruta temática:"/>
          <p:cNvSpPr txBox="1"/>
          <p:nvPr/>
        </p:nvSpPr>
        <p:spPr>
          <a:xfrm>
            <a:off x="1605305" y="795231"/>
            <a:ext cx="1681901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/>
            </a:lvl1pPr>
          </a:lstStyle>
          <a:p>
            <a:pPr/>
            <a:r>
              <a:t>Ruta temática:</a:t>
            </a:r>
          </a:p>
        </p:txBody>
      </p:sp>
      <p:sp>
        <p:nvSpPr>
          <p:cNvPr id="120" name="Cada tutoría el alumno debe ir ganando en: conocimiento personal…"/>
          <p:cNvSpPr txBox="1"/>
          <p:nvPr/>
        </p:nvSpPr>
        <p:spPr>
          <a:xfrm>
            <a:off x="2043108" y="4696479"/>
            <a:ext cx="7398129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En cada tutoría el alumno debe ir ganando en: conocimiento personal </a:t>
            </a:r>
          </a:p>
          <a:p>
            <a:pPr/>
            <a:r>
              <a:t>para que tome cada vez decisiones mas libres y sea más responsable.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Esquema  de atención:…"/>
          <p:cNvSpPr txBox="1"/>
          <p:nvPr/>
        </p:nvSpPr>
        <p:spPr>
          <a:xfrm>
            <a:off x="1852863" y="1860549"/>
            <a:ext cx="7274341" cy="2225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just"/>
            <a:r>
              <a:t>Seguimiento:</a:t>
            </a:r>
          </a:p>
          <a:p>
            <a:pPr algn="just"/>
          </a:p>
          <a:p>
            <a:pPr algn="just"/>
            <a:r>
              <a:t>Tarjetón o bitácora de atención del alumno, el alumno la debe </a:t>
            </a:r>
          </a:p>
          <a:p>
            <a:pPr algn="just"/>
            <a:r>
              <a:t>entregar en la coordinacion correspondiente al finalizar es semestre.</a:t>
            </a:r>
          </a:p>
          <a:p>
            <a:pPr algn="just"/>
            <a:r>
              <a:t>Bitácora de atención mensual del tutor, que deberá entregar cada </a:t>
            </a:r>
          </a:p>
          <a:p>
            <a:pPr algn="just"/>
            <a:r>
              <a:t>mes a su coordinador.</a:t>
            </a:r>
          </a:p>
          <a:p>
            <a:pPr algn="just"/>
            <a:r>
              <a:t>Entrevista de cierre de semestre con su coordinador.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Esquema  de atención:…"/>
          <p:cNvSpPr txBox="1"/>
          <p:nvPr/>
        </p:nvSpPr>
        <p:spPr>
          <a:xfrm>
            <a:off x="1568613" y="1607883"/>
            <a:ext cx="7300237" cy="3025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just"/>
            <a:r>
              <a:t>Formación del tutor:</a:t>
            </a:r>
          </a:p>
          <a:p>
            <a:pPr algn="just"/>
          </a:p>
          <a:p>
            <a:pPr algn="just"/>
            <a:r>
              <a:t>Asistir al menos a un curso de CEFAD al semestre entre los que están:</a:t>
            </a:r>
          </a:p>
          <a:p>
            <a:pPr algn="just"/>
          </a:p>
          <a:p>
            <a:pPr algn="just"/>
            <a:r>
              <a:t>El camino del millennial en el aula del siglo XXI</a:t>
            </a:r>
          </a:p>
          <a:p>
            <a:pPr algn="just"/>
            <a:r>
              <a:t>Inteligencia social en el salón de clase</a:t>
            </a:r>
          </a:p>
          <a:p>
            <a:pPr algn="just"/>
            <a:r>
              <a:t>Estilos de enseñanza/aprendizaje</a:t>
            </a:r>
          </a:p>
          <a:p>
            <a:pPr algn="just"/>
            <a:r>
              <a:t>Inteligencia Emociolal</a:t>
            </a:r>
          </a:p>
          <a:p>
            <a:pPr algn="just"/>
          </a:p>
          <a:p>
            <a:pPr algn="just"/>
            <a:r>
              <a:t>Apoyo con material formativo y herramientas por cada tema en Bb.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“La labor del educador es llevar al alumno a un estado más perfecto”.…"/>
          <p:cNvSpPr txBox="1"/>
          <p:nvPr/>
        </p:nvSpPr>
        <p:spPr>
          <a:xfrm>
            <a:off x="890439" y="1600755"/>
            <a:ext cx="8638189" cy="675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 sz="2000"/>
            </a:pPr>
            <a:r>
              <a:t>“La labor del educador es llevar al alumno a un estado más perfecto”. </a:t>
            </a:r>
          </a:p>
          <a:p>
            <a:pPr algn="ctr">
              <a:defRPr b="1" sz="2000"/>
            </a:pPr>
            <a:r>
              <a:t>Dr. Héctor Lerma </a:t>
            </a:r>
          </a:p>
        </p:txBody>
      </p:sp>
      <p:sp>
        <p:nvSpPr>
          <p:cNvPr id="127" name="“La libertad del hombre es la posibilidad de tomar posición ante cualquier…"/>
          <p:cNvSpPr txBox="1"/>
          <p:nvPr/>
        </p:nvSpPr>
        <p:spPr>
          <a:xfrm>
            <a:off x="1802422" y="3116579"/>
            <a:ext cx="7186671" cy="967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b="1" sz="2000"/>
            </a:pPr>
            <a:r>
              <a:t>“La libertad del hombre es la posibilidad de tomar posición ante cualquier condición que deba enfrentar.” </a:t>
            </a:r>
          </a:p>
          <a:p>
            <a:pPr algn="ctr">
              <a:defRPr b="1" sz="2000"/>
            </a:pPr>
            <a:r>
              <a:t>Víktor Frankl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¡ Muchas gracias !…"/>
          <p:cNvSpPr txBox="1"/>
          <p:nvPr>
            <p:ph type="body" sz="half" idx="1"/>
          </p:nvPr>
        </p:nvSpPr>
        <p:spPr>
          <a:xfrm>
            <a:off x="2352770" y="1258349"/>
            <a:ext cx="6237836" cy="3120081"/>
          </a:xfrm>
          <a:prstGeom prst="rect">
            <a:avLst/>
          </a:prstGeom>
        </p:spPr>
        <p:txBody>
          <a:bodyPr/>
          <a:lstStyle/>
          <a:p>
            <a:pPr marL="0" indent="0" algn="ctr" defTabSz="269747">
              <a:lnSpc>
                <a:spcPct val="90000"/>
              </a:lnSpc>
              <a:spcBef>
                <a:spcPts val="1000"/>
              </a:spcBef>
              <a:buSzTx/>
              <a:buNone/>
              <a:defRPr b="1" sz="4200"/>
            </a:pPr>
            <a:r>
              <a:t>¡ Muchas gracias !</a:t>
            </a:r>
          </a:p>
          <a:p>
            <a:pPr marL="0" indent="0" algn="ctr" defTabSz="269747">
              <a:lnSpc>
                <a:spcPct val="90000"/>
              </a:lnSpc>
              <a:spcBef>
                <a:spcPts val="400"/>
              </a:spcBef>
              <a:buSzTx/>
              <a:buNone/>
              <a:defRPr b="1" sz="4200"/>
            </a:pPr>
          </a:p>
          <a:p>
            <a:pPr marL="0" indent="0" algn="ctr" defTabSz="269747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0000FF"/>
                </a:solidFill>
              </a:defRPr>
            </a:pPr>
            <a:r>
              <a:t>Dr. Tomás Barrientos Fortes. </a:t>
            </a:r>
          </a:p>
          <a:p>
            <a:pPr marL="0" indent="0" algn="ctr" defTabSz="269747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0000FF"/>
                </a:solidFill>
              </a:defRPr>
            </a:pPr>
          </a:p>
          <a:p>
            <a:pPr marL="0" indent="0" algn="ctr" defTabSz="269747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0000FF"/>
                </a:solidFill>
              </a:defRPr>
            </a:pPr>
            <a:r>
              <a:rPr u="sng"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tbarrien@anahuac.mx</a:t>
            </a:r>
          </a:p>
          <a:p>
            <a:pPr marL="0" indent="0" algn="ctr" defTabSz="269747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0000FF"/>
                </a:solidFill>
              </a:defRPr>
            </a:pPr>
          </a:p>
          <a:p>
            <a:pPr marL="0" indent="0" algn="ctr" defTabSz="269747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0000FF"/>
                </a:solidFill>
              </a:defRPr>
            </a:pPr>
            <a:r>
              <a:t>Dra. Ana Greene </a:t>
            </a:r>
          </a:p>
          <a:p>
            <a:pPr marL="0" indent="0" algn="ctr" defTabSz="269747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0000FF"/>
                </a:solidFill>
              </a:defRPr>
            </a:pPr>
            <a:r>
              <a:t>Mtra. Mariana Porras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Presentación Anáhuac Estandar">
  <a:themeElements>
    <a:clrScheme name="Presentación Anáhuac Estanda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resentación Anáhuac Estandar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Presentación Anáhuac Estanda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resentación Anáhuac Estandar">
  <a:themeElements>
    <a:clrScheme name="Presentación Anáhuac Estanda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resentación Anáhuac Estandar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Presentación Anáhuac Estanda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