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handoutMasterIdLst>
    <p:handoutMasterId r:id="rId9"/>
  </p:handoutMasterIdLst>
  <p:sldIdLst>
    <p:sldId id="256" r:id="rId2"/>
    <p:sldId id="257" r:id="rId3"/>
    <p:sldId id="275" r:id="rId4"/>
    <p:sldId id="276" r:id="rId5"/>
    <p:sldId id="270" r:id="rId6"/>
    <p:sldId id="277" r:id="rId7"/>
    <p:sldId id="274" r:id="rId8"/>
  </p:sldIdLst>
  <p:sldSz cx="9144000" cy="6858000" type="screen4x3"/>
  <p:notesSz cx="6761163" cy="9942513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0"/>
    <a:srgbClr val="FF8A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8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ED46B-60BE-46AC-AF3D-777C6549250E}" type="datetimeFigureOut">
              <a:rPr lang="es-MX" smtClean="0"/>
              <a:t>20/03/2018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AF40B-5E08-4B3C-8CCF-52FBBBCC6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045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AECF-7A53-3A47-8C37-DB7B01AB1BEA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226E47A7-F3BC-5549-9BE0-071A5B10FA14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ppt1.jpg"/>
          <p:cNvPicPr>
            <a:picLocks noChangeAspect="1"/>
          </p:cNvPicPr>
          <p:nvPr userDrawn="1"/>
        </p:nvPicPr>
        <p:blipFill>
          <a:blip r:embed="rId2"/>
          <a:srcRect r="15331"/>
          <a:stretch>
            <a:fillRect/>
          </a:stretch>
        </p:blipFill>
        <p:spPr>
          <a:xfrm>
            <a:off x="0" y="-4312"/>
            <a:ext cx="9144000" cy="6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8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64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7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4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7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48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361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AECF-7A53-3A47-8C37-DB7B01AB1BEA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47A7-F3BC-5549-9BE0-071A5B10FA1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46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7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0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CE4CB8F9-121A-CA40-B24E-14DC35BECE14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2E7C-B03C-2940-A862-87FD9D65F1F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8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AECF-7A53-3A47-8C37-DB7B01AB1BEA}" type="datetimeFigureOut">
              <a:rPr lang="es-ES_tradnl" smtClean="0"/>
              <a:t>20/03/2018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6E47A7-F3BC-5549-9BE0-071A5B10FA14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1" name="Imagen 10" descr="ppt2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606618" y="4961232"/>
            <a:ext cx="3003828" cy="421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1" kern="120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algn="ctr"/>
            <a:r>
              <a:rPr lang="es-ES_tradnl" sz="1800" b="0" dirty="0" smtClean="0">
                <a:solidFill>
                  <a:schemeClr val="tx1"/>
                </a:solidFill>
                <a:latin typeface="Helvetica Neue 57 Condensed" charset="0"/>
                <a:ea typeface="Helvetica Neue 57 Condensed" charset="0"/>
                <a:cs typeface="Helvetica Neue 57 Condensed" charset="0"/>
              </a:rPr>
              <a:t>21 de marzo de 2018</a:t>
            </a:r>
            <a:endParaRPr lang="es-ES_tradnl" sz="1800" b="0" dirty="0">
              <a:solidFill>
                <a:schemeClr val="tx1"/>
              </a:solidFill>
              <a:latin typeface="Helvetica Neue 57 Condensed" charset="0"/>
              <a:ea typeface="Helvetica Neue 57 Condensed" charset="0"/>
              <a:cs typeface="Helvetica Neue 57 Condensed" charset="0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743478" y="2596896"/>
            <a:ext cx="5913098" cy="1126868"/>
          </a:xfrm>
        </p:spPr>
        <p:txBody>
          <a:bodyPr>
            <a:noAutofit/>
          </a:bodyPr>
          <a:lstStyle/>
          <a:p>
            <a:pPr algn="ctr"/>
            <a:r>
              <a:rPr lang="es-ES_tradnl" sz="2700" dirty="0" smtClean="0">
                <a:solidFill>
                  <a:schemeClr val="bg1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POLÍTICA DE APERTURAS PARA PROGRAMAS DE POSGRADO</a:t>
            </a:r>
            <a:endParaRPr lang="es-ES_tradnl" sz="2700" dirty="0">
              <a:solidFill>
                <a:schemeClr val="bg1"/>
              </a:solidFill>
              <a:latin typeface="Helvetica Neue 77 Bold Condensed" charset="0"/>
              <a:ea typeface="Helvetica Neue 77 Bold Condensed" charset="0"/>
              <a:cs typeface="Helvetica Neue 77 Bold Condensed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37" y="345986"/>
            <a:ext cx="2828537" cy="83663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94" y="6235277"/>
            <a:ext cx="2634434" cy="545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8437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60" y="-25276"/>
            <a:ext cx="1871010" cy="1854078"/>
          </a:xfrm>
          <a:prstGeom prst="rect">
            <a:avLst/>
          </a:prstGeom>
        </p:spPr>
      </p:pic>
      <p:sp>
        <p:nvSpPr>
          <p:cNvPr id="6" name="Pentágono 5"/>
          <p:cNvSpPr/>
          <p:nvPr/>
        </p:nvSpPr>
        <p:spPr>
          <a:xfrm>
            <a:off x="0" y="0"/>
            <a:ext cx="7469109" cy="1195057"/>
          </a:xfrm>
          <a:prstGeom prst="homePlate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bg1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	</a:t>
            </a:r>
            <a:r>
              <a:rPr lang="es-ES_tradnl" sz="2400" dirty="0" smtClean="0">
                <a:solidFill>
                  <a:schemeClr val="bg1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ANTECEDENTES</a:t>
            </a:r>
            <a:endParaRPr lang="es-ES_tradnl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94" y="6307874"/>
            <a:ext cx="1434692" cy="42436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438912" y="1560576"/>
            <a:ext cx="814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latin typeface="Helvetica Neue 57 Condensed"/>
              </a:rPr>
              <a:t>Al </a:t>
            </a:r>
            <a:r>
              <a:rPr lang="es-ES" dirty="0" smtClean="0">
                <a:latin typeface="Helvetica Neue 57 Condensed"/>
              </a:rPr>
              <a:t>día de hoy no existe ningún control institucional de un área centralizada que registre las aperturas, el desfase de las mismas en el tiempo y/o las no aperturas.</a:t>
            </a:r>
            <a:endParaRPr lang="es-MX" dirty="0">
              <a:latin typeface="Helvetica Neue 57 Condense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5008" y="2834640"/>
            <a:ext cx="814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latin typeface="Helvetica Neue 57 Condensed"/>
              </a:rPr>
              <a:t>El </a:t>
            </a:r>
            <a:r>
              <a:rPr lang="es-ES" dirty="0" smtClean="0">
                <a:latin typeface="Helvetica Neue 57 Condensed"/>
              </a:rPr>
              <a:t>100% de los desfases en las aperturas y las no aperturas obedecen a malos resultados en la promoción de los programas.</a:t>
            </a:r>
            <a:endParaRPr lang="es-MX" dirty="0">
              <a:latin typeface="Helvetica Neue 57 Condensed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445008" y="3883152"/>
            <a:ext cx="8144256" cy="2786757"/>
            <a:chOff x="445008" y="3931920"/>
            <a:chExt cx="8144256" cy="2786757"/>
          </a:xfrm>
        </p:grpSpPr>
        <p:sp>
          <p:nvSpPr>
            <p:cNvPr id="19" name="CuadroTexto 18"/>
            <p:cNvSpPr txBox="1"/>
            <p:nvPr/>
          </p:nvSpPr>
          <p:spPr>
            <a:xfrm>
              <a:off x="445008" y="3931920"/>
              <a:ext cx="8144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s-ES" dirty="0" smtClean="0">
                  <a:latin typeface="Helvetica Neue 57 Condensed"/>
                </a:rPr>
                <a:t>Justamente </a:t>
              </a:r>
              <a:r>
                <a:rPr lang="es-ES" dirty="0" smtClean="0">
                  <a:latin typeface="Helvetica Neue 57 Condensed"/>
                </a:rPr>
                <a:t>por lo anterior, ya tuvimos el 100% de las reuniones con las direcciones de Escuelas y Facultades para detonar la nueva estrategia de ventas y hemos tenido ya más de 120 reuniones específicas con programas para desarrollar los planes de promoción y mercadotecnia.</a:t>
              </a:r>
              <a:endParaRPr lang="es-MX" dirty="0">
                <a:latin typeface="Helvetica Neue 57 Condensed"/>
              </a:endParaRPr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1323897" y="5303521"/>
              <a:ext cx="5930344" cy="1415156"/>
              <a:chOff x="115595" y="1386911"/>
              <a:chExt cx="8507567" cy="231609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4745" y="1460019"/>
                <a:ext cx="1722083" cy="2242985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1327" y="1386911"/>
                <a:ext cx="1688823" cy="2316092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6828" y="1460018"/>
                <a:ext cx="1722083" cy="2242985"/>
              </a:xfrm>
              <a:prstGeom prst="rect">
                <a:avLst/>
              </a:prstGeom>
            </p:spPr>
          </p:pic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95" y="1460020"/>
                <a:ext cx="1722084" cy="2242985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946" y="1386911"/>
                <a:ext cx="1778216" cy="231609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8437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60" y="-25276"/>
            <a:ext cx="1871010" cy="1854078"/>
          </a:xfrm>
          <a:prstGeom prst="rect">
            <a:avLst/>
          </a:prstGeom>
        </p:spPr>
      </p:pic>
      <p:sp>
        <p:nvSpPr>
          <p:cNvPr id="6" name="Pentágono 5"/>
          <p:cNvSpPr/>
          <p:nvPr/>
        </p:nvSpPr>
        <p:spPr>
          <a:xfrm>
            <a:off x="0" y="0"/>
            <a:ext cx="7469109" cy="1195057"/>
          </a:xfrm>
          <a:prstGeom prst="homePlate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prstClr val="white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	</a:t>
            </a:r>
            <a:r>
              <a:rPr lang="es-ES_tradnl" sz="2400" dirty="0" smtClean="0">
                <a:solidFill>
                  <a:prstClr val="white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ANTECEDENTES</a:t>
            </a:r>
            <a:endParaRPr lang="es-ES_tradnl" sz="2400" dirty="0">
              <a:solidFill>
                <a:prstClr val="white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94" y="6307874"/>
            <a:ext cx="1434692" cy="42436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438912" y="1609344"/>
            <a:ext cx="814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Nos hemos encontrado con muchas resistencias al cambio y vemos claramente como se siguen ejecutando las mismas prácticas de promoción y ventas de hace 10, 15 o 20 años.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45008" y="2883408"/>
            <a:ext cx="814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En la Dirección de Posgrado y Educación Continua estamos justamente para trabajar en equipo y potenciar e impulsar la matrícula de todos los programas, sin embargo, necesitamos de cada uno de ustedes y especialmente de la entrega y cambio de mentalidad de </a:t>
            </a: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las </a:t>
            </a: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coordinaciones </a:t>
            </a: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de posgrado para enfrentar el reto de las metas </a:t>
            </a: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presupuestales y del complejo escenario que nos plantea el mercado.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32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98437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60" y="-25276"/>
            <a:ext cx="1871010" cy="1854078"/>
          </a:xfrm>
          <a:prstGeom prst="rect">
            <a:avLst/>
          </a:prstGeom>
        </p:spPr>
      </p:pic>
      <p:sp>
        <p:nvSpPr>
          <p:cNvPr id="6" name="Pentágono 5"/>
          <p:cNvSpPr/>
          <p:nvPr/>
        </p:nvSpPr>
        <p:spPr>
          <a:xfrm>
            <a:off x="0" y="0"/>
            <a:ext cx="7469109" cy="1195057"/>
          </a:xfrm>
          <a:prstGeom prst="homePlate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smtClean="0">
                <a:solidFill>
                  <a:prstClr val="white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POLÍTICA DE APERTURAS PARA </a:t>
            </a:r>
          </a:p>
          <a:p>
            <a:pPr algn="ctr"/>
            <a:r>
              <a:rPr lang="es-ES_tradnl" sz="2400" dirty="0" smtClean="0">
                <a:solidFill>
                  <a:prstClr val="white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PROGRAMAS DE POSGRADO</a:t>
            </a:r>
            <a:endParaRPr lang="es-ES_tradnl" sz="2400" dirty="0">
              <a:solidFill>
                <a:prstClr val="white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94" y="6307874"/>
            <a:ext cx="1434692" cy="42436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46304" y="1609344"/>
            <a:ext cx="871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prstClr val="black"/>
                </a:solidFill>
                <a:latin typeface="Helvetica Neue 57 Condensed"/>
              </a:rPr>
              <a:t>Existen 4 situaciones consideradas en la política de aperturas:</a:t>
            </a:r>
            <a:endParaRPr lang="es-MX" sz="2400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2816" y="2639568"/>
            <a:ext cx="814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 smtClean="0">
                <a:solidFill>
                  <a:srgbClr val="FF8600"/>
                </a:solidFill>
                <a:latin typeface="Helvetica Neue 57 Condensed"/>
              </a:rPr>
              <a:t>1.- </a:t>
            </a:r>
            <a:r>
              <a:rPr lang="es-ES" sz="2200" dirty="0" smtClean="0">
                <a:solidFill>
                  <a:prstClr val="black"/>
                </a:solidFill>
                <a:latin typeface="Helvetica Neue 57 Condensed"/>
              </a:rPr>
              <a:t>Apertura de programas por debajo del punto de equilibrio.</a:t>
            </a:r>
            <a:endParaRPr lang="es-MX" sz="2200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51104" y="4608576"/>
            <a:ext cx="814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 smtClean="0">
                <a:solidFill>
                  <a:srgbClr val="FF8600"/>
                </a:solidFill>
                <a:latin typeface="Helvetica Neue 57 Condensed"/>
              </a:rPr>
              <a:t>3.- </a:t>
            </a:r>
            <a:r>
              <a:rPr lang="es-ES" sz="2200" dirty="0" smtClean="0">
                <a:solidFill>
                  <a:prstClr val="black"/>
                </a:solidFill>
                <a:latin typeface="Helvetica Neue 57 Condensed"/>
              </a:rPr>
              <a:t>Desfase en el tiempo de una apertura.</a:t>
            </a:r>
            <a:endParaRPr lang="es-MX" sz="2000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32816" y="5523798"/>
            <a:ext cx="8144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>
                <a:solidFill>
                  <a:srgbClr val="FF8600"/>
                </a:solidFill>
                <a:latin typeface="Helvetica Neue 57 Condensed"/>
              </a:rPr>
              <a:t>4</a:t>
            </a:r>
            <a:r>
              <a:rPr lang="es-ES" sz="2200" b="1" dirty="0" smtClean="0">
                <a:solidFill>
                  <a:srgbClr val="FF8600"/>
                </a:solidFill>
                <a:latin typeface="Helvetica Neue 57 Condensed"/>
              </a:rPr>
              <a:t>.- </a:t>
            </a:r>
            <a:r>
              <a:rPr lang="es-ES" sz="2200" dirty="0" smtClean="0">
                <a:solidFill>
                  <a:prstClr val="black"/>
                </a:solidFill>
                <a:latin typeface="Helvetica Neue 57 Condensed"/>
              </a:rPr>
              <a:t>No apertura de un programa. </a:t>
            </a:r>
            <a:endParaRPr lang="es-MX" sz="2200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38912" y="3486912"/>
            <a:ext cx="814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b="1" dirty="0">
                <a:solidFill>
                  <a:srgbClr val="FF8600"/>
                </a:solidFill>
                <a:latin typeface="Helvetica Neue 57 Condensed"/>
              </a:rPr>
              <a:t>2</a:t>
            </a:r>
            <a:r>
              <a:rPr lang="es-ES" sz="2200" b="1" dirty="0" smtClean="0">
                <a:solidFill>
                  <a:srgbClr val="FF8600"/>
                </a:solidFill>
                <a:latin typeface="Helvetica Neue 57 Condensed"/>
              </a:rPr>
              <a:t>.- </a:t>
            </a:r>
            <a:r>
              <a:rPr lang="es-ES" sz="2200" dirty="0" smtClean="0">
                <a:solidFill>
                  <a:prstClr val="black"/>
                </a:solidFill>
                <a:latin typeface="Helvetica Neue 57 Condensed"/>
              </a:rPr>
              <a:t>Apertura de programas por arriba del punto de equilibrio pero por debajo de la meta presupuestada.</a:t>
            </a:r>
            <a:endParaRPr lang="es-MX" sz="2200" dirty="0">
              <a:solidFill>
                <a:prstClr val="black"/>
              </a:solidFill>
              <a:latin typeface="Helvetica Neue 57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796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60" y="-25276"/>
            <a:ext cx="1871010" cy="1854078"/>
          </a:xfrm>
          <a:prstGeom prst="rect">
            <a:avLst/>
          </a:prstGeom>
        </p:spPr>
      </p:pic>
      <p:sp>
        <p:nvSpPr>
          <p:cNvPr id="7" name="Pentágono 6"/>
          <p:cNvSpPr/>
          <p:nvPr/>
        </p:nvSpPr>
        <p:spPr>
          <a:xfrm>
            <a:off x="0" y="-455"/>
            <a:ext cx="7469109" cy="1195057"/>
          </a:xfrm>
          <a:prstGeom prst="homePlate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prstClr val="white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POLÍTICA DE APERTURAS PARA </a:t>
            </a:r>
          </a:p>
          <a:p>
            <a:pPr algn="ctr"/>
            <a:r>
              <a:rPr lang="es-ES_tradnl" sz="2400" dirty="0">
                <a:solidFill>
                  <a:prstClr val="white"/>
                </a:solidFill>
                <a:latin typeface="Helvetica Neue 77 Bold Condensed" charset="0"/>
                <a:ea typeface="Helvetica Neue 77 Bold Condensed" charset="0"/>
                <a:cs typeface="Helvetica Neue 77 Bold Condensed" charset="0"/>
              </a:rPr>
              <a:t>PROGRAMAS DE POSGRADO</a:t>
            </a:r>
            <a:endParaRPr lang="es-ES_tradnl" sz="2400" dirty="0">
              <a:solidFill>
                <a:prstClr val="white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94" y="6307874"/>
            <a:ext cx="1434692" cy="42436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68224" y="1609344"/>
            <a:ext cx="871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>
                <a:solidFill>
                  <a:prstClr val="black"/>
                </a:solidFill>
                <a:latin typeface="Helvetica Neue 57 Condensed"/>
              </a:rPr>
              <a:t>Las 4 situaciones anteriores requieren:</a:t>
            </a:r>
            <a:endParaRPr lang="es-MX" sz="2400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68224" y="2562239"/>
            <a:ext cx="814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Autorización de la Dirección de Posgrado y Educación Continua.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8224" y="3247751"/>
            <a:ext cx="832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Realizar un a</a:t>
            </a: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juste </a:t>
            </a:r>
            <a:r>
              <a:rPr lang="es-ES" dirty="0">
                <a:solidFill>
                  <a:prstClr val="black"/>
                </a:solidFill>
                <a:latin typeface="Helvetica Neue 57 Condensed"/>
              </a:rPr>
              <a:t>en el gasto del programa para no comprometer los remanentes presupuestados.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46498" y="5252111"/>
            <a:ext cx="84927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prstClr val="black"/>
                </a:solidFill>
                <a:latin typeface="Helvetica Neue 57 Condensed"/>
              </a:rPr>
              <a:t>Cuatro veces al año se enviará un reporte al Comité Rectoral y se expondrá en la junta de directores.</a:t>
            </a:r>
          </a:p>
          <a:p>
            <a:pPr algn="ctr"/>
            <a:r>
              <a:rPr lang="es-ES" sz="1400" dirty="0" smtClean="0">
                <a:solidFill>
                  <a:prstClr val="black"/>
                </a:solidFill>
                <a:latin typeface="Helvetica Neue 57 Condensed"/>
              </a:rPr>
              <a:t>(febrero, mayo, agosto, noviembre)</a:t>
            </a:r>
            <a:endParaRPr lang="es-MX" sz="1400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9700" y="4145875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Programar un refuerzo de las actividades de promoción y mercadotecnia.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22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1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60" y="-25276"/>
            <a:ext cx="1871010" cy="1854078"/>
          </a:xfrm>
          <a:prstGeom prst="rect">
            <a:avLst/>
          </a:prstGeom>
        </p:spPr>
      </p:pic>
      <p:sp>
        <p:nvSpPr>
          <p:cNvPr id="7" name="Pentágono 6"/>
          <p:cNvSpPr/>
          <p:nvPr/>
        </p:nvSpPr>
        <p:spPr>
          <a:xfrm>
            <a:off x="0" y="-455"/>
            <a:ext cx="7469109" cy="1195057"/>
          </a:xfrm>
          <a:prstGeom prst="homePlate">
            <a:avLst/>
          </a:prstGeom>
          <a:solidFill>
            <a:srgbClr val="FF8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smtClean="0">
                <a:solidFill>
                  <a:prstClr val="white"/>
                </a:solidFill>
                <a:latin typeface="Helvetica Neue 77 Bold Condensed" charset="0"/>
              </a:rPr>
              <a:t>AVISOS Y NUEVOS </a:t>
            </a:r>
            <a:r>
              <a:rPr lang="es-ES_tradnl" sz="2400" dirty="0" smtClean="0">
                <a:solidFill>
                  <a:prstClr val="white"/>
                </a:solidFill>
                <a:latin typeface="Helvetica Neue 77 Bold Condensed" charset="0"/>
              </a:rPr>
              <a:t>PROYECTOS (6)</a:t>
            </a:r>
            <a:endParaRPr lang="es-ES_tradnl" sz="2400" dirty="0">
              <a:solidFill>
                <a:prstClr val="white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94" y="6307874"/>
            <a:ext cx="1434692" cy="42436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68224" y="3313094"/>
            <a:ext cx="814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Consolidado de convenios para aplicar descuentos.</a:t>
            </a:r>
            <a:endParaRPr lang="es-ES" dirty="0" smtClean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68224" y="4027119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Proceso de admisión online.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68224" y="2594032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Seguimiento estadístico de interesados, candidatos, admitidos e inscritos.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68224" y="1876727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Desarrollo de planes de promoción por cada programa de posgrado.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68224" y="4741144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Remodelaciones de baños y salas de descanso en el edificio de posgrado.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68224" y="5455169"/>
            <a:ext cx="832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es-ES" dirty="0" smtClean="0">
                <a:solidFill>
                  <a:prstClr val="black"/>
                </a:solidFill>
                <a:latin typeface="Helvetica Neue 57 Condensed"/>
              </a:rPr>
              <a:t>Propuesta de operación de becas para posgrado.</a:t>
            </a:r>
            <a:endParaRPr lang="es-MX" dirty="0">
              <a:solidFill>
                <a:prstClr val="black"/>
              </a:solidFill>
              <a:latin typeface="Helvetica Neue 57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201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60" y="-25276"/>
            <a:ext cx="1871010" cy="185407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214960" y="1274804"/>
            <a:ext cx="6526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 smtClean="0">
                <a:solidFill>
                  <a:srgbClr val="663300"/>
                </a:solidFill>
                <a:latin typeface="Helvetica Neue 57 Condensed" charset="0"/>
                <a:ea typeface="Helvetica Neue 57 Condensed" charset="0"/>
                <a:cs typeface="Helvetica Neue 57 Condensed" charset="0"/>
              </a:rPr>
              <a:t>¡GRACIAS!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314538" y="3494336"/>
            <a:ext cx="6526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FF8600"/>
                </a:solidFill>
                <a:latin typeface="Helvetica Neue 57 Condensed" charset="0"/>
                <a:ea typeface="Helvetica Neue 57 Condensed" charset="0"/>
                <a:cs typeface="Helvetica Neue 57 Condensed" charset="0"/>
              </a:rPr>
              <a:t>Juan Pablo Calderón Dávalos</a:t>
            </a:r>
          </a:p>
          <a:p>
            <a:pPr algn="ctr"/>
            <a:r>
              <a:rPr lang="es-ES" sz="2400" dirty="0" smtClean="0">
                <a:latin typeface="Helvetica Neue 57 Condensed" charset="0"/>
                <a:ea typeface="Helvetica Neue 57 Condensed" charset="0"/>
                <a:cs typeface="Helvetica Neue 57 Condensed" charset="0"/>
              </a:rPr>
              <a:t>Director de Posgrado y Educación Continua</a:t>
            </a:r>
          </a:p>
          <a:p>
            <a:pPr algn="ctr"/>
            <a:r>
              <a:rPr lang="es-ES" sz="2400" dirty="0" smtClean="0">
                <a:solidFill>
                  <a:srgbClr val="663300"/>
                </a:solidFill>
                <a:latin typeface="Helvetica Neue 57 Condensed" charset="0"/>
                <a:ea typeface="Helvetica Neue 57 Condensed" charset="0"/>
                <a:cs typeface="Helvetica Neue 57 Condensed" charset="0"/>
              </a:rPr>
              <a:t>Universidad Anáhuac México</a:t>
            </a:r>
          </a:p>
          <a:p>
            <a:pPr algn="ctr"/>
            <a:endParaRPr lang="es-ES" sz="2400" dirty="0" smtClean="0">
              <a:latin typeface="Helvetica Neue 57 Condensed" charset="0"/>
              <a:ea typeface="Helvetica Neue 57 Condensed" charset="0"/>
              <a:cs typeface="Helvetica Neue 57 Condensed" charset="0"/>
            </a:endParaRPr>
          </a:p>
          <a:p>
            <a:pPr algn="ctr"/>
            <a:r>
              <a:rPr lang="es-ES" sz="2400" dirty="0" smtClean="0">
                <a:latin typeface="Helvetica Neue 57 Condensed" charset="0"/>
                <a:ea typeface="Helvetica Neue 57 Condensed" charset="0"/>
                <a:cs typeface="Helvetica Neue 57 Condensed" charset="0"/>
              </a:rPr>
              <a:t>E-Mail: juan.calderon@anahuac.mx</a:t>
            </a:r>
          </a:p>
          <a:p>
            <a:pPr algn="ctr"/>
            <a:r>
              <a:rPr lang="es-ES" sz="2400" dirty="0" smtClean="0">
                <a:latin typeface="Helvetica Neue 57 Condensed" charset="0"/>
                <a:ea typeface="Helvetica Neue 57 Condensed" charset="0"/>
                <a:cs typeface="Helvetica Neue 57 Condensed" charset="0"/>
              </a:rPr>
              <a:t>Ext. 7558</a:t>
            </a:r>
          </a:p>
          <a:p>
            <a:endParaRPr lang="es-ES" sz="2400" dirty="0">
              <a:latin typeface="Helvetica Neue 57 Condensed" charset="0"/>
              <a:ea typeface="Helvetica Neue 57 Condensed" charset="0"/>
              <a:cs typeface="Helvetica Neue 57 Condensed" charset="0"/>
            </a:endParaRPr>
          </a:p>
          <a:p>
            <a:r>
              <a:rPr lang="es-ES" sz="2400" dirty="0" smtClean="0">
                <a:latin typeface="Helvetica Neue 57 Condensed" charset="0"/>
                <a:ea typeface="Helvetica Neue 57 Condensed" charset="0"/>
                <a:cs typeface="Helvetica Neue 57 Condensed" charset="0"/>
              </a:rPr>
              <a:t>	</a:t>
            </a:r>
            <a:endParaRPr lang="es-MX" sz="2400" dirty="0">
              <a:latin typeface="Helvetica Neue 57 Condensed" charset="0"/>
              <a:ea typeface="Helvetica Neue 57 Condensed" charset="0"/>
              <a:cs typeface="Helvetica Neue 57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439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Helvetica Neue 57 Condensed</vt:lpstr>
      <vt:lpstr>Helvetica Neue 77 Bold Condensed</vt:lpstr>
      <vt:lpstr>Wingdings</vt:lpstr>
      <vt:lpstr>Galería</vt:lpstr>
      <vt:lpstr>POLÍTICA DE APERTURAS PARA PROGRAMAS DE POSGRADO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Paola Moye López</dc:creator>
  <cp:lastModifiedBy>Calderón Dávalos Juan Pablo</cp:lastModifiedBy>
  <cp:revision>145</cp:revision>
  <cp:lastPrinted>2017-08-25T13:16:02Z</cp:lastPrinted>
  <dcterms:created xsi:type="dcterms:W3CDTF">2016-07-05T23:11:43Z</dcterms:created>
  <dcterms:modified xsi:type="dcterms:W3CDTF">2018-03-21T00:46:30Z</dcterms:modified>
</cp:coreProperties>
</file>