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3716000"/>
  <p:notesSz cx="7010400" cy="923607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  <p:embeddedFont>
      <p:font typeface="Merriweather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00502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9356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90499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298836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11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320683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099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333500" y="7073900"/>
            <a:ext cx="15620999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790700" y="8953500"/>
            <a:ext cx="14716125" cy="54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285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790700" y="6138322"/>
            <a:ext cx="14716125" cy="7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66825" y="952500"/>
            <a:ext cx="157543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266825" y="3238500"/>
            <a:ext cx="1575435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2344476" y="673100"/>
            <a:ext cx="136017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6250" y="9448800"/>
            <a:ext cx="173355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6250" y="11518900"/>
            <a:ext cx="173355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099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2"/>
          </p:nvPr>
        </p:nvSpPr>
        <p:spPr>
          <a:xfrm>
            <a:off x="9874485" y="1104900"/>
            <a:ext cx="7143751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238250" y="1104900"/>
            <a:ext cx="7667625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6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38250" y="6845300"/>
            <a:ext cx="7667625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66825" y="952500"/>
            <a:ext cx="157543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9877425" y="3238500"/>
            <a:ext cx="714375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66825" y="952500"/>
            <a:ext cx="157543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66825" y="3238500"/>
            <a:ext cx="75057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9334" algn="l" rtl="0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Helvetica Neue Light"/>
              <a:buChar char="•"/>
              <a:defRPr sz="3375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9334" algn="l" rtl="0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Helvetica Neue Light"/>
              <a:buChar char="•"/>
              <a:defRPr sz="3375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89334" algn="l" rtl="0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Helvetica Neue Light"/>
              <a:buChar char="•"/>
              <a:defRPr sz="3375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89334" algn="l" rtl="0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Helvetica Neue Light"/>
              <a:buChar char="•"/>
              <a:defRPr sz="3375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89334" algn="l" rtl="0">
              <a:lnSpc>
                <a:spcPct val="100000"/>
              </a:lnSpc>
              <a:spcBef>
                <a:spcPts val="3375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Helvetica Neue Light"/>
              <a:buChar char="•"/>
              <a:defRPr sz="3375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11820525" y="7048500"/>
            <a:ext cx="5553075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3"/>
          </p:nvPr>
        </p:nvSpPr>
        <p:spPr>
          <a:xfrm>
            <a:off x="11820525" y="1130300"/>
            <a:ext cx="5553075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4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76250" marR="0" lvl="0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lvl="1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8750" marR="0" lvl="2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05000" marR="0" lvl="3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81250" marR="0" lvl="4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857500" marR="0" lvl="5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333750" marR="0" lvl="6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810000" marR="0" lvl="7" indent="-48260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286250" marR="0" lvl="8" indent="-476250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66825" y="952500"/>
            <a:ext cx="157543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850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193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66825" y="3238500"/>
            <a:ext cx="1575435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84360" y="13081000"/>
            <a:ext cx="50975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231291" y="12042339"/>
            <a:ext cx="2772560" cy="18483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754" y="1179180"/>
            <a:ext cx="13195981" cy="697778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7903029" y="0"/>
            <a:ext cx="10384971" cy="3167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" name="Shape 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4"/>
          <p:cNvSpPr txBox="1">
            <a:spLocks/>
          </p:cNvSpPr>
          <p:nvPr/>
        </p:nvSpPr>
        <p:spPr>
          <a:xfrm>
            <a:off x="5374350" y="8648544"/>
            <a:ext cx="9144000" cy="298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None/>
              <a:defRPr sz="3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None/>
            </a:pPr>
            <a:endParaRPr lang="es-MX" dirty="0" smtClean="0">
              <a:latin typeface="+mn-lt"/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None/>
            </a:pPr>
            <a:r>
              <a:rPr lang="es-MX" sz="3600" dirty="0" smtClean="0">
                <a:latin typeface="+mn-lt"/>
              </a:rPr>
              <a:t>POA 2018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s-MX" dirty="0" smtClean="0">
                <a:latin typeface="+mn-lt"/>
              </a:rPr>
              <a:t>Comités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err="1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ELAP´s</a:t>
            </a: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lang="es-MX" dirty="0">
              <a:solidFill>
                <a:srgbClr val="DE6810"/>
              </a:solidFill>
            </a:endParaRPr>
          </a:p>
        </p:txBody>
      </p:sp>
      <p:sp>
        <p:nvSpPr>
          <p:cNvPr id="5" name="Shape 54"/>
          <p:cNvSpPr/>
          <p:nvPr/>
        </p:nvSpPr>
        <p:spPr>
          <a:xfrm>
            <a:off x="935132" y="2642690"/>
            <a:ext cx="4883777" cy="8745746"/>
          </a:xfrm>
          <a:prstGeom prst="rect">
            <a:avLst/>
          </a:prstGeom>
          <a:solidFill>
            <a:srgbClr val="EC5E1F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7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lang="es-MX" sz="2700" dirty="0" smtClean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70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800" dirty="0" smtClean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ES" sz="44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Juan Carlos Lazo  </a:t>
            </a:r>
            <a:endParaRPr lang="es-ES" sz="4400" dirty="0">
              <a:latin typeface="+mj-lt"/>
            </a:endParaRPr>
          </a:p>
          <a:p>
            <a:pPr>
              <a:buClr>
                <a:schemeClr val="lt1"/>
              </a:buClr>
              <a:buSzPts val="3600"/>
            </a:pPr>
            <a:r>
              <a:rPr lang="es-ES" sz="32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Director General de </a:t>
            </a:r>
          </a:p>
          <a:p>
            <a:pPr>
              <a:buClr>
                <a:schemeClr val="lt1"/>
              </a:buClr>
              <a:buSzPts val="3600"/>
            </a:pPr>
            <a:r>
              <a:rPr lang="es-ES" sz="2800" b="1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Fox México</a:t>
            </a:r>
            <a:endParaRPr lang="es-ES" sz="2800" b="1" dirty="0">
              <a:latin typeface="+mj-l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044833" y="3515550"/>
            <a:ext cx="640070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800" dirty="0"/>
          </a:p>
        </p:txBody>
      </p:sp>
      <p:sp>
        <p:nvSpPr>
          <p:cNvPr id="10" name="Shape 61"/>
          <p:cNvSpPr/>
          <p:nvPr/>
        </p:nvSpPr>
        <p:spPr>
          <a:xfrm>
            <a:off x="6097149" y="2711310"/>
            <a:ext cx="4658489" cy="94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Personal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12630631" y="3480489"/>
            <a:ext cx="523719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Shape 53"/>
          <p:cNvSpPr/>
          <p:nvPr/>
        </p:nvSpPr>
        <p:spPr>
          <a:xfrm>
            <a:off x="6097149" y="7895518"/>
            <a:ext cx="11811500" cy="39849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/>
          </a:p>
        </p:txBody>
      </p:sp>
      <p:sp>
        <p:nvSpPr>
          <p:cNvPr id="14" name="Shape 62"/>
          <p:cNvSpPr/>
          <p:nvPr/>
        </p:nvSpPr>
        <p:spPr>
          <a:xfrm>
            <a:off x="12920024" y="2785427"/>
            <a:ext cx="3196651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Educación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Shape 63"/>
          <p:cNvSpPr/>
          <p:nvPr/>
        </p:nvSpPr>
        <p:spPr>
          <a:xfrm>
            <a:off x="8194099" y="7170948"/>
            <a:ext cx="7617600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Profesional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Imagen 16" descr="horjuanca_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2" r="21190"/>
          <a:stretch/>
        </p:blipFill>
        <p:spPr>
          <a:xfrm>
            <a:off x="1183259" y="2889097"/>
            <a:ext cx="4418796" cy="6531994"/>
          </a:xfrm>
          <a:prstGeom prst="rect">
            <a:avLst/>
          </a:prstGeom>
        </p:spPr>
      </p:pic>
      <p:sp>
        <p:nvSpPr>
          <p:cNvPr id="21" name="Shape 55"/>
          <p:cNvSpPr/>
          <p:nvPr/>
        </p:nvSpPr>
        <p:spPr>
          <a:xfrm>
            <a:off x="12744393" y="4154829"/>
            <a:ext cx="5076799" cy="206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Estudio en Anáhuac México, egresado de la escuela de Comunicación. </a:t>
            </a:r>
          </a:p>
        </p:txBody>
      </p:sp>
      <p:sp>
        <p:nvSpPr>
          <p:cNvPr id="22" name="Shape 59"/>
          <p:cNvSpPr/>
          <p:nvPr/>
        </p:nvSpPr>
        <p:spPr>
          <a:xfrm>
            <a:off x="6371752" y="3879674"/>
            <a:ext cx="6073781" cy="279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Juan Carlos Lazo</a:t>
            </a:r>
          </a:p>
          <a:p>
            <a:pPr lvl="0" algn="just"/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Helvetica Neue Light"/>
            </a:endParaRP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Mexicano</a:t>
            </a:r>
          </a:p>
          <a:p>
            <a:pPr lvl="0" algn="just"/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Helvetica Neue Light"/>
            </a:endParaRP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Amante del cine </a:t>
            </a:r>
          </a:p>
          <a:p>
            <a:pPr lvl="0" algn="just"/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Helvetica Neue Light"/>
            </a:endParaRP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Perteneciente a la generación del 94 </a:t>
            </a:r>
          </a:p>
          <a:p>
            <a:pPr marL="228595" indent="-215895">
              <a:buClr>
                <a:srgbClr val="3F3F3F"/>
              </a:buClr>
              <a:buSzPts val="3200"/>
              <a:buFont typeface="Helvetica Neue Light"/>
              <a:buChar char="●"/>
            </a:pPr>
            <a:endParaRPr sz="28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Shape 60"/>
          <p:cNvSpPr/>
          <p:nvPr/>
        </p:nvSpPr>
        <p:spPr>
          <a:xfrm>
            <a:off x="6371752" y="8117329"/>
            <a:ext cx="11536897" cy="376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Trabajó en Fox México en 1996, cuatro años después fue nombrado gerente, y en 2001 ascendió a Director de mercadotecnia y después llegó a Dirección General.</a:t>
            </a:r>
          </a:p>
          <a:p>
            <a:pPr lvl="0" algn="just"/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 </a:t>
            </a: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Miembro del Consejo de Desarrollo de la escuela de Comunicación de la Universidad Anáhuac </a:t>
            </a:r>
          </a:p>
          <a:p>
            <a:pPr marL="285744" indent="-184146">
              <a:buSzPts val="3200"/>
            </a:pPr>
            <a:endParaRPr sz="28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3420528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err="1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ELAP´s</a:t>
            </a: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lang="es-MX" dirty="0">
              <a:solidFill>
                <a:srgbClr val="DE6810"/>
              </a:solidFill>
            </a:endParaRPr>
          </a:p>
        </p:txBody>
      </p:sp>
      <p:sp>
        <p:nvSpPr>
          <p:cNvPr id="5" name="Shape 54"/>
          <p:cNvSpPr/>
          <p:nvPr/>
        </p:nvSpPr>
        <p:spPr>
          <a:xfrm>
            <a:off x="935132" y="2642690"/>
            <a:ext cx="4883777" cy="8745746"/>
          </a:xfrm>
          <a:prstGeom prst="rect">
            <a:avLst/>
          </a:prstGeom>
          <a:solidFill>
            <a:srgbClr val="EC5E1F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7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lang="es-MX" sz="2700" dirty="0" smtClean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70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800" dirty="0" smtClean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MX" sz="32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Joaquín López </a:t>
            </a:r>
            <a:r>
              <a:rPr lang="es-MX" sz="3200" dirty="0" err="1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Dóriga</a:t>
            </a:r>
            <a:endParaRPr lang="es-MX" sz="3200" dirty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Reportero</a:t>
            </a:r>
            <a:r>
              <a:rPr lang="es-MX" sz="28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, columnista</a:t>
            </a:r>
            <a:endParaRPr lang="es-MX" sz="2800" dirty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044833" y="3515550"/>
            <a:ext cx="640070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800" dirty="0"/>
          </a:p>
        </p:txBody>
      </p:sp>
      <p:sp>
        <p:nvSpPr>
          <p:cNvPr id="10" name="Shape 61"/>
          <p:cNvSpPr/>
          <p:nvPr/>
        </p:nvSpPr>
        <p:spPr>
          <a:xfrm>
            <a:off x="6097149" y="2711310"/>
            <a:ext cx="4658489" cy="94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Personal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12630631" y="3480489"/>
            <a:ext cx="523719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800" dirty="0">
              <a:latin typeface="+mj-lt"/>
            </a:endParaRPr>
          </a:p>
        </p:txBody>
      </p:sp>
      <p:sp>
        <p:nvSpPr>
          <p:cNvPr id="12" name="Shape 53"/>
          <p:cNvSpPr/>
          <p:nvPr/>
        </p:nvSpPr>
        <p:spPr>
          <a:xfrm>
            <a:off x="6097149" y="7895518"/>
            <a:ext cx="11811500" cy="39849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/>
          </a:p>
        </p:txBody>
      </p:sp>
      <p:sp>
        <p:nvSpPr>
          <p:cNvPr id="14" name="Shape 62"/>
          <p:cNvSpPr/>
          <p:nvPr/>
        </p:nvSpPr>
        <p:spPr>
          <a:xfrm>
            <a:off x="12920024" y="2785427"/>
            <a:ext cx="3196651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Educación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Shape 63"/>
          <p:cNvSpPr/>
          <p:nvPr/>
        </p:nvSpPr>
        <p:spPr>
          <a:xfrm>
            <a:off x="8194099" y="7170948"/>
            <a:ext cx="7617600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Profesional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Imagen 15" descr="Joaquin_lopez_dorig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87" y="2822146"/>
            <a:ext cx="4417857" cy="6852152"/>
          </a:xfrm>
          <a:prstGeom prst="rect">
            <a:avLst/>
          </a:prstGeom>
        </p:spPr>
      </p:pic>
      <p:sp>
        <p:nvSpPr>
          <p:cNvPr id="18" name="Shape 55"/>
          <p:cNvSpPr/>
          <p:nvPr/>
        </p:nvSpPr>
        <p:spPr>
          <a:xfrm>
            <a:off x="12781479" y="3757440"/>
            <a:ext cx="4947798" cy="291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Licenciatura en Derecho en la Universidad Anáhuac, maestría en Políticas Públicas en The London School of Economics and Political Science. </a:t>
            </a:r>
          </a:p>
        </p:txBody>
      </p:sp>
      <p:sp>
        <p:nvSpPr>
          <p:cNvPr id="19" name="Shape 59"/>
          <p:cNvSpPr/>
          <p:nvPr/>
        </p:nvSpPr>
        <p:spPr>
          <a:xfrm>
            <a:off x="6233562" y="3852311"/>
            <a:ext cx="6073831" cy="25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Joaquín López-Dóriga Velandia.</a:t>
            </a: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Nació 7 de febrero de 1947 Madrid, España. </a:t>
            </a:r>
          </a:p>
          <a:p>
            <a:pPr marL="142875" indent="-142875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Casado con Teresa Adriana Pérez Romo y tiene tres hijos: Joaquín, Adriana y María José López Dóriga.</a:t>
            </a:r>
          </a:p>
          <a:p>
            <a:pPr marL="228595" indent="-215895">
              <a:buClr>
                <a:srgbClr val="3F3F3F"/>
              </a:buClr>
              <a:buSzPts val="3200"/>
              <a:buFont typeface="Helvetica Neue Light"/>
              <a:buChar char="●"/>
            </a:pPr>
            <a:endParaRPr sz="28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6233562" y="8289230"/>
            <a:ext cx="11361711" cy="309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142875" indent="-142875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Trabajó como periodista para El Heraldo de México en 1968. Se une después al noticiero de 24 horas de Jacobo Zabludovsky como jefe de información. 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Director General de Noticieros y Eventos Especiales de Canal 13 la televisora estatal mexicana y de Imevisión. Fundó en 1981 la revista Respuesta y el programa de radio Respuestas.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Ha sido corresponsal de guerra en Vietnam, en el Medio Oriente y en Bangladés. 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Acreedor de varios premios, Calendario Azteca de Oro, Mejor Columnista del año, Guillermo Gonzales Camarena, Premio Nacional de Periodismo, Alas de Plata etc… </a:t>
            </a:r>
          </a:p>
          <a:p>
            <a:pPr marL="285744" indent="-184146">
              <a:buSzPts val="3200"/>
            </a:pP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96324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4" name="Shape 118"/>
          <p:cNvGraphicFramePr/>
          <p:nvPr>
            <p:extLst>
              <p:ext uri="{D42A27DB-BD31-4B8C-83A1-F6EECF244321}">
                <p14:modId xmlns:p14="http://schemas.microsoft.com/office/powerpoint/2010/main" val="3765777920"/>
              </p:ext>
            </p:extLst>
          </p:nvPr>
        </p:nvGraphicFramePr>
        <p:xfrm>
          <a:off x="382289" y="2767284"/>
          <a:ext cx="17545491" cy="58781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2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527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b="1" u="none" strike="noStrike" cap="none" dirty="0" smtClean="0">
                          <a:latin typeface="+mj-lt"/>
                        </a:rPr>
                        <a:t>1 </a:t>
                      </a:r>
                      <a:r>
                        <a:rPr lang="es-MX" sz="2800" b="1" u="none" strike="noStrike" cap="none" dirty="0">
                          <a:latin typeface="+mj-lt"/>
                        </a:rPr>
                        <a:t>: </a:t>
                      </a:r>
                      <a:r>
                        <a:rPr lang="es-MX" sz="2800" b="1" dirty="0" smtClean="0">
                          <a:latin typeface="+mj-lt"/>
                        </a:rPr>
                        <a:t>Formación</a:t>
                      </a:r>
                      <a:r>
                        <a:rPr lang="es-MX" sz="2800" b="1" baseline="0" dirty="0" smtClean="0">
                          <a:latin typeface="+mj-lt"/>
                        </a:rPr>
                        <a:t> del </a:t>
                      </a:r>
                      <a:r>
                        <a:rPr lang="es-MX" sz="2800" b="1" dirty="0" smtClean="0">
                          <a:latin typeface="+mj-lt"/>
                        </a:rPr>
                        <a:t>100% de los alumnos del programa</a:t>
                      </a:r>
                      <a:endParaRPr lang="es-MX" sz="28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2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Medios</a:t>
                      </a:r>
                      <a:endParaRPr sz="28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Responsable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Fecha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Indicador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Avance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1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1.1 Taller de oratoria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Presidente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22 y 23 de</a:t>
                      </a:r>
                      <a:r>
                        <a:rPr lang="es-MX" sz="2800" baseline="0" dirty="0" smtClean="0">
                          <a:latin typeface="+mj-lt"/>
                        </a:rPr>
                        <a:t> febrero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Realizado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1.2</a:t>
                      </a:r>
                      <a:r>
                        <a:rPr lang="es-ES_tradnl" sz="2800" baseline="0" dirty="0" smtClean="0">
                          <a:latin typeface="+mj-lt"/>
                        </a:rPr>
                        <a:t> Taller de debate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Presidente</a:t>
                      </a:r>
                      <a:endParaRPr lang="es-ES_tradnl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abril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</a:t>
                      </a:r>
                      <a:r>
                        <a:rPr lang="es-MX" sz="2800" baseline="0" dirty="0" smtClean="0">
                          <a:latin typeface="+mj-lt"/>
                        </a:rPr>
                        <a:t> actividad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smtClean="0">
                          <a:latin typeface="+mj-lt"/>
                        </a:rPr>
                        <a:t>1.3 Taller</a:t>
                      </a:r>
                      <a:r>
                        <a:rPr lang="es-MX" sz="2800" baseline="0" smtClean="0">
                          <a:latin typeface="+mj-lt"/>
                        </a:rPr>
                        <a:t> de </a:t>
                      </a:r>
                      <a:r>
                        <a:rPr lang="es-MX" sz="28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Creatividad y resolución de problemas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Presidente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septiembre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Fotos/Video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764083536"/>
                  </a:ext>
                </a:extLst>
              </a:tr>
              <a:tr h="1080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1.4 Taller de Planeación Estratégica 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Presidente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noviembre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Fotos/Video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46244612"/>
                  </a:ext>
                </a:extLst>
              </a:tr>
            </a:tbl>
          </a:graphicData>
        </a:graphic>
      </p:graphicFrame>
      <p:graphicFrame>
        <p:nvGraphicFramePr>
          <p:cNvPr id="5" name="Shape 111"/>
          <p:cNvGraphicFramePr/>
          <p:nvPr>
            <p:extLst>
              <p:ext uri="{D42A27DB-BD31-4B8C-83A1-F6EECF244321}">
                <p14:modId xmlns:p14="http://schemas.microsoft.com/office/powerpoint/2010/main" val="2794546576"/>
              </p:ext>
            </p:extLst>
          </p:nvPr>
        </p:nvGraphicFramePr>
        <p:xfrm>
          <a:off x="382289" y="8853013"/>
          <a:ext cx="17517783" cy="3098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3443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>
                          <a:latin typeface="+mj-lt"/>
                        </a:rPr>
                        <a:t>2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: Integrar al </a:t>
                      </a:r>
                      <a:r>
                        <a:rPr lang="es-MX" sz="2800" dirty="0" smtClean="0">
                          <a:latin typeface="+mj-lt"/>
                        </a:rPr>
                        <a:t>100% de los alumnos del programa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8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Medios</a:t>
                      </a:r>
                      <a:endParaRPr sz="28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Responsable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Avance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2.1 Pool </a:t>
                      </a:r>
                      <a:r>
                        <a:rPr lang="es-ES_tradnl" sz="2800" dirty="0" err="1" smtClean="0">
                          <a:latin typeface="+mj-lt"/>
                        </a:rPr>
                        <a:t>Party</a:t>
                      </a: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C. de Integración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25 de mayo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2.2 Noche</a:t>
                      </a:r>
                      <a:r>
                        <a:rPr lang="es-MX" sz="2800" baseline="0" dirty="0" smtClean="0">
                          <a:latin typeface="+mj-lt"/>
                        </a:rPr>
                        <a:t> temática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C. de Integración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Septiembre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381372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5" name="Shape 113"/>
          <p:cNvGraphicFramePr/>
          <p:nvPr>
            <p:extLst>
              <p:ext uri="{D42A27DB-BD31-4B8C-83A1-F6EECF244321}">
                <p14:modId xmlns:p14="http://schemas.microsoft.com/office/powerpoint/2010/main" val="877505270"/>
              </p:ext>
            </p:extLst>
          </p:nvPr>
        </p:nvGraphicFramePr>
        <p:xfrm>
          <a:off x="382289" y="2964870"/>
          <a:ext cx="17268401" cy="31617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1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7137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3:  Promover la cultura con el </a:t>
                      </a:r>
                      <a:r>
                        <a:rPr lang="es-MX" sz="2800" dirty="0" smtClean="0">
                          <a:latin typeface="+mj-lt"/>
                        </a:rPr>
                        <a:t>100% de los alumnos del programa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3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Medios</a:t>
                      </a:r>
                      <a:endParaRPr sz="2800" b="1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Responsable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Indicador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Avance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3.1 Visita “Museo Maya”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+mj-lt"/>
                        </a:rPr>
                        <a:t>C.</a:t>
                      </a:r>
                      <a:r>
                        <a:rPr lang="es-ES" sz="2800" baseline="0" dirty="0" smtClean="0">
                          <a:latin typeface="+mj-lt"/>
                        </a:rPr>
                        <a:t> de Logística</a:t>
                      </a:r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s-ES" sz="2800" dirty="0" smtClean="0">
                          <a:latin typeface="+mj-lt"/>
                        </a:rPr>
                        <a:t>15  de</a:t>
                      </a:r>
                      <a:r>
                        <a:rPr lang="es-ES" sz="2800" baseline="0" dirty="0" smtClean="0">
                          <a:latin typeface="+mj-lt"/>
                        </a:rPr>
                        <a:t> </a:t>
                      </a:r>
                      <a:r>
                        <a:rPr lang="es-ES" sz="2800" dirty="0" smtClean="0">
                          <a:latin typeface="+mj-lt"/>
                        </a:rPr>
                        <a:t>abril</a:t>
                      </a:r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+mj-lt"/>
                        </a:rPr>
                        <a:t>       1 </a:t>
                      </a:r>
                      <a:r>
                        <a:rPr lang="es-ES" sz="2800" dirty="0" smtClean="0">
                          <a:latin typeface="+mj-lt"/>
                        </a:rPr>
                        <a:t>visita</a:t>
                      </a:r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s-ES" sz="280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Foto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/Video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3.2 </a:t>
                      </a:r>
                      <a:r>
                        <a:rPr lang="es-MX" sz="2800" baseline="0" dirty="0" smtClean="0">
                          <a:latin typeface="+mj-lt"/>
                        </a:rPr>
                        <a:t>Festival “Vida y Muerte”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+mj-lt"/>
                        </a:rPr>
                        <a:t>C.</a:t>
                      </a:r>
                      <a:r>
                        <a:rPr lang="es-ES" sz="2800" baseline="0" dirty="0" smtClean="0">
                          <a:latin typeface="+mj-lt"/>
                        </a:rPr>
                        <a:t> de Logística</a:t>
                      </a:r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2800" dirty="0" smtClean="0">
                          <a:latin typeface="+mj-lt"/>
                        </a:rPr>
                        <a:t>2 de nov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+mj-lt"/>
                        </a:rPr>
                        <a:t>      1 </a:t>
                      </a:r>
                      <a:r>
                        <a:rPr lang="es-ES" sz="2800" dirty="0" smtClean="0">
                          <a:latin typeface="+mj-lt"/>
                        </a:rPr>
                        <a:t>visita</a:t>
                      </a:r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s-ES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Shape 111"/>
          <p:cNvGraphicFramePr/>
          <p:nvPr>
            <p:extLst>
              <p:ext uri="{D42A27DB-BD31-4B8C-83A1-F6EECF244321}">
                <p14:modId xmlns:p14="http://schemas.microsoft.com/office/powerpoint/2010/main" val="3916609819"/>
              </p:ext>
            </p:extLst>
          </p:nvPr>
        </p:nvGraphicFramePr>
        <p:xfrm>
          <a:off x="382289" y="6527308"/>
          <a:ext cx="17268400" cy="38174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2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6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56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4: Realizar 2 actividades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para recaudar fondos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Medios</a:t>
                      </a:r>
                      <a:endParaRPr sz="2800" b="1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Responsable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Avance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4.1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Torneo de videojuegos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 de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Finanzas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22 de abril - oct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2 eventos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4.2 Venta de pizza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 de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Finanzas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Cada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viernes a partir del 16 de marzo (hasta diciembre)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23 ventas 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411944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4" name="Shape 111"/>
          <p:cNvGraphicFramePr/>
          <p:nvPr>
            <p:extLst>
              <p:ext uri="{D42A27DB-BD31-4B8C-83A1-F6EECF244321}">
                <p14:modId xmlns:p14="http://schemas.microsoft.com/office/powerpoint/2010/main" val="1909709921"/>
              </p:ext>
            </p:extLst>
          </p:nvPr>
        </p:nvGraphicFramePr>
        <p:xfrm>
          <a:off x="382287" y="3297382"/>
          <a:ext cx="17351530" cy="70103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0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743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5: </a:t>
                      </a:r>
                      <a:r>
                        <a:rPr lang="es-MX" sz="2800" dirty="0" smtClean="0">
                          <a:latin typeface="+mj-lt"/>
                        </a:rPr>
                        <a:t>Vinculación estratégica con al menos 1</a:t>
                      </a:r>
                      <a:r>
                        <a:rPr lang="es-MX" sz="2800" baseline="0" dirty="0" smtClean="0">
                          <a:latin typeface="+mj-lt"/>
                        </a:rPr>
                        <a:t> empresa de cada giro </a:t>
                      </a:r>
                      <a:r>
                        <a:rPr lang="es-MX" sz="2800" dirty="0" smtClean="0">
                          <a:latin typeface="+mj-lt"/>
                        </a:rPr>
                        <a:t>(Comunicación</a:t>
                      </a:r>
                      <a:r>
                        <a:rPr lang="es-MX" sz="2800" baseline="0" dirty="0" smtClean="0">
                          <a:latin typeface="+mj-lt"/>
                        </a:rPr>
                        <a:t> y Entretenimiento)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Medios</a:t>
                      </a:r>
                      <a:endParaRPr sz="28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Responsable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Avance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8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5.1 Visita a </a:t>
                      </a:r>
                      <a:r>
                        <a:rPr lang="es-MX" sz="2800" dirty="0" err="1" smtClean="0">
                          <a:latin typeface="+mj-lt"/>
                        </a:rPr>
                        <a:t>Sipse</a:t>
                      </a:r>
                      <a:r>
                        <a:rPr lang="es-MX" sz="2800" dirty="0" smtClean="0">
                          <a:latin typeface="+mj-lt"/>
                        </a:rPr>
                        <a:t> 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Relaciones Públicas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abril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visita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470661714"/>
                  </a:ext>
                </a:extLst>
              </a:tr>
              <a:tr h="11669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5.2 </a:t>
                      </a:r>
                      <a:r>
                        <a:rPr lang="es-ES_tradnl" sz="2800" dirty="0" smtClean="0">
                          <a:latin typeface="+mj-lt"/>
                        </a:rPr>
                        <a:t>Visita FOX </a:t>
                      </a:r>
                      <a:r>
                        <a:rPr lang="es-ES_tradnl" sz="2800" dirty="0" err="1" smtClean="0">
                          <a:latin typeface="+mj-lt"/>
                        </a:rPr>
                        <a:t>Sports</a:t>
                      </a:r>
                      <a:r>
                        <a:rPr lang="es-ES_tradnl" sz="2800" dirty="0" smtClean="0">
                          <a:latin typeface="+mj-lt"/>
                        </a:rPr>
                        <a:t>, TV Azteca, Televisa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Relaciones Públicas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abril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visita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Fotos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614677314"/>
                  </a:ext>
                </a:extLst>
              </a:tr>
              <a:tr h="12740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5.3 Backstage:</a:t>
                      </a:r>
                      <a:r>
                        <a:rPr lang="es-MX" sz="2800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err="1" smtClean="0">
                          <a:latin typeface="+mj-lt"/>
                        </a:rPr>
                        <a:t>Cirque</a:t>
                      </a:r>
                      <a:r>
                        <a:rPr lang="es-MX" sz="2800" baseline="0" dirty="0" smtClean="0">
                          <a:latin typeface="+mj-lt"/>
                        </a:rPr>
                        <a:t> </a:t>
                      </a:r>
                      <a:r>
                        <a:rPr lang="es-MX" sz="2800" baseline="0" dirty="0" smtClean="0">
                          <a:latin typeface="+mj-lt"/>
                        </a:rPr>
                        <a:t>Du Soleil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Relaciones Públicas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u="none" strike="noStrike" cap="none" dirty="0" smtClean="0">
                          <a:latin typeface="+mj-lt"/>
                        </a:rPr>
                        <a:t>agosto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visita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Fotos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4224280"/>
                  </a:ext>
                </a:extLst>
              </a:tr>
              <a:tr h="9758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5.4 </a:t>
                      </a:r>
                      <a:r>
                        <a:rPr lang="es-MX" sz="2800" dirty="0" smtClean="0">
                          <a:latin typeface="+mj-lt"/>
                        </a:rPr>
                        <a:t>Xcaret:</a:t>
                      </a:r>
                      <a:r>
                        <a:rPr lang="es-MX" sz="2800" baseline="0" dirty="0" smtClean="0">
                          <a:latin typeface="+mj-lt"/>
                        </a:rPr>
                        <a:t> Visita guiada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Relaciones Públicas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septiembre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</a:t>
                      </a:r>
                      <a:r>
                        <a:rPr lang="es-MX" sz="2800" baseline="0" dirty="0" smtClean="0">
                          <a:latin typeface="+mj-lt"/>
                        </a:rPr>
                        <a:t> visita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Fotos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391954770"/>
                  </a:ext>
                </a:extLst>
              </a:tr>
              <a:tr h="9874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5.5 </a:t>
                      </a:r>
                      <a:r>
                        <a:rPr lang="es-ES_tradnl" sz="2800" dirty="0" smtClean="0">
                          <a:latin typeface="+mj-lt"/>
                        </a:rPr>
                        <a:t>Orlando:</a:t>
                      </a:r>
                      <a:r>
                        <a:rPr lang="es-ES_tradnl" sz="2800" baseline="0" dirty="0" smtClean="0">
                          <a:latin typeface="+mj-lt"/>
                        </a:rPr>
                        <a:t> Universal </a:t>
                      </a:r>
                      <a:r>
                        <a:rPr lang="es-ES_tradnl" sz="2800" baseline="0" dirty="0" err="1" smtClean="0">
                          <a:latin typeface="+mj-lt"/>
                        </a:rPr>
                        <a:t>Studios</a:t>
                      </a:r>
                      <a:r>
                        <a:rPr lang="es-ES_tradnl" sz="2800" baseline="0" dirty="0" smtClean="0">
                          <a:latin typeface="+mj-lt"/>
                        </a:rPr>
                        <a:t>, Disney</a:t>
                      </a: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Relaciones Públicas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noviembre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visita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</a:t>
                      </a:r>
                      <a:endParaRPr lang="es-ES_tradnl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9377752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4" name="Shape 111"/>
          <p:cNvGraphicFramePr/>
          <p:nvPr>
            <p:extLst>
              <p:ext uri="{D42A27DB-BD31-4B8C-83A1-F6EECF244321}">
                <p14:modId xmlns:p14="http://schemas.microsoft.com/office/powerpoint/2010/main" val="636311680"/>
              </p:ext>
            </p:extLst>
          </p:nvPr>
        </p:nvGraphicFramePr>
        <p:xfrm>
          <a:off x="576254" y="3237949"/>
          <a:ext cx="17074437" cy="67608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3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4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9869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6: Generar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contenido promocional del programa del 100% de las actividades  </a:t>
                      </a:r>
                      <a:endParaRPr sz="24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b="1" u="none" strike="noStrike" cap="none" dirty="0">
                          <a:latin typeface="+mj-lt"/>
                        </a:rPr>
                        <a:t>Medios</a:t>
                      </a:r>
                      <a:endParaRPr sz="24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b="1" u="none" strike="noStrike" cap="none" dirty="0">
                          <a:latin typeface="+mj-lt"/>
                        </a:rPr>
                        <a:t>Responsable</a:t>
                      </a:r>
                      <a:endParaRPr sz="24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b="1" u="none" strike="noStrike" cap="none">
                          <a:latin typeface="+mj-lt"/>
                        </a:rPr>
                        <a:t>Fecha</a:t>
                      </a:r>
                      <a:endParaRPr sz="24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b="1" u="none" strike="noStrike" cap="none">
                          <a:latin typeface="+mj-lt"/>
                        </a:rPr>
                        <a:t>Indicador</a:t>
                      </a:r>
                      <a:endParaRPr sz="24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b="1" u="none" strike="noStrike" cap="none" dirty="0">
                          <a:latin typeface="+mj-lt"/>
                        </a:rPr>
                        <a:t>Avance</a:t>
                      </a:r>
                      <a:endParaRPr sz="24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b="1" u="none" strike="noStrike" cap="none" dirty="0">
                          <a:latin typeface="+mj-lt"/>
                        </a:rPr>
                        <a:t>Evidencias</a:t>
                      </a:r>
                      <a:endParaRPr sz="24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dirty="0" smtClean="0">
                          <a:latin typeface="+mj-lt"/>
                        </a:rPr>
                        <a:t>6.1 </a:t>
                      </a:r>
                      <a:r>
                        <a:rPr lang="es-MX" sz="2400" dirty="0" smtClean="0">
                          <a:latin typeface="+mj-lt"/>
                        </a:rPr>
                        <a:t>Video</a:t>
                      </a:r>
                      <a:r>
                        <a:rPr lang="es-MX" sz="2400" baseline="0" dirty="0" smtClean="0">
                          <a:latin typeface="+mj-lt"/>
                        </a:rPr>
                        <a:t> seminario </a:t>
                      </a:r>
                      <a:endParaRPr sz="24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  <a:endParaRPr lang="es-MX"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dirty="0" smtClean="0">
                          <a:latin typeface="+mj-lt"/>
                        </a:rPr>
                        <a:t>enero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Realizado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Video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42242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400" baseline="0" dirty="0" smtClean="0">
                          <a:latin typeface="+mj-lt"/>
                        </a:rPr>
                        <a:t>6.2 </a:t>
                      </a:r>
                      <a:r>
                        <a:rPr lang="es-MX" sz="2400" baseline="0" dirty="0" err="1" smtClean="0">
                          <a:latin typeface="+mj-lt"/>
                        </a:rPr>
                        <a:t>Photoshoot</a:t>
                      </a:r>
                      <a:r>
                        <a:rPr lang="es-MX" sz="2400" baseline="0" dirty="0" smtClean="0">
                          <a:latin typeface="+mj-lt"/>
                        </a:rPr>
                        <a:t> promocional</a:t>
                      </a:r>
                      <a:endParaRPr sz="24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dirty="0" smtClean="0">
                          <a:latin typeface="+mj-lt"/>
                        </a:rPr>
                        <a:t>marzo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dirty="0" smtClean="0">
                          <a:latin typeface="+mj-lt"/>
                        </a:rPr>
                        <a:t>1 sesión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>
                          <a:latin typeface="+mj-lt"/>
                        </a:rPr>
                        <a:t>Foto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/Video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391954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6.3 Video 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y 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fotos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 ELAPS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  <a:endParaRPr lang="es-MX"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  <a:endParaRPr lang="es-MX"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92583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baseline="0" dirty="0" smtClean="0">
                          <a:latin typeface="+mj-lt"/>
                        </a:rPr>
                        <a:t>6.4 Video y fotos de visitas culturales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lang="es-ES_tradnl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37927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baseline="0" dirty="0" smtClean="0">
                          <a:latin typeface="+mj-lt"/>
                        </a:rPr>
                        <a:t>6.5 Video y fotos de </a:t>
                      </a:r>
                      <a:r>
                        <a:rPr lang="es-MX" sz="2400" u="none" strike="noStrike" cap="none" baseline="0" dirty="0" err="1" smtClean="0">
                          <a:latin typeface="+mj-lt"/>
                        </a:rPr>
                        <a:t>act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. de evangelización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lang="es-ES_tradnl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679168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baseline="0" dirty="0" smtClean="0">
                          <a:latin typeface="+mj-lt"/>
                        </a:rPr>
                        <a:t>6.6 Video y foto de visitas empresariales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lang="es-ES_tradnl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6661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baseline="0" dirty="0" smtClean="0">
                          <a:latin typeface="+mj-lt"/>
                        </a:rPr>
                        <a:t>6.7 Video y foto de </a:t>
                      </a:r>
                      <a:r>
                        <a:rPr lang="es-MX" sz="2400" u="none" strike="noStrike" cap="none" baseline="0" dirty="0" err="1" smtClean="0">
                          <a:latin typeface="+mj-lt"/>
                        </a:rPr>
                        <a:t>act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. de recaudación de fondos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s-MX"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lang="es-ES_tradnl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  <a:endParaRPr lang="es-MX"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s-MX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0682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400" u="none" strike="noStrike" cap="none" baseline="0" dirty="0" smtClean="0">
                          <a:latin typeface="+mj-lt"/>
                        </a:rPr>
                        <a:t>6.8 Video y fotos de talleres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400" u="none" strike="noStrike" cap="none" baseline="0" dirty="0" smtClean="0">
                          <a:latin typeface="+mj-lt"/>
                        </a:rPr>
                        <a:t> de</a:t>
                      </a:r>
                      <a:r>
                        <a:rPr lang="es-MX" sz="2400" u="none" strike="noStrike" cap="none" dirty="0" smtClean="0">
                          <a:latin typeface="+mj-lt"/>
                        </a:rPr>
                        <a:t> Comunicación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ES_tradnl" sz="2400" u="none" strike="noStrike" cap="none" dirty="0" smtClean="0">
                          <a:latin typeface="+mj-lt"/>
                        </a:rPr>
                        <a:t>ene-</a:t>
                      </a:r>
                      <a:r>
                        <a:rPr lang="es-ES_tradnl" sz="2400" u="none" strike="noStrike" cap="none" dirty="0" err="1" smtClean="0">
                          <a:latin typeface="+mj-lt"/>
                        </a:rPr>
                        <a:t>may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 / </a:t>
                      </a:r>
                      <a:r>
                        <a:rPr lang="es-ES_tradnl" sz="2400" u="none" strike="noStrike" cap="none" baseline="0" dirty="0" err="1" smtClean="0">
                          <a:latin typeface="+mj-lt"/>
                        </a:rPr>
                        <a:t>ago</a:t>
                      </a:r>
                      <a:r>
                        <a:rPr lang="es-ES_tradnl" sz="2400" u="none" strike="noStrike" cap="none" baseline="0" dirty="0" smtClean="0">
                          <a:latin typeface="+mj-lt"/>
                        </a:rPr>
                        <a:t>- dic</a:t>
                      </a:r>
                      <a:endParaRPr lang="es-ES_tradnl" sz="2400" u="none" strike="noStrike" cap="none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1 video y fotos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4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400" u="none" strike="noStrike" cap="none" dirty="0" smtClean="0">
                          <a:latin typeface="+mj-lt"/>
                        </a:rPr>
                        <a:t>Foto/Video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1659015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4" name="Shape 118"/>
          <p:cNvGraphicFramePr/>
          <p:nvPr>
            <p:extLst>
              <p:ext uri="{D42A27DB-BD31-4B8C-83A1-F6EECF244321}">
                <p14:modId xmlns:p14="http://schemas.microsoft.com/office/powerpoint/2010/main" val="4150854478"/>
              </p:ext>
            </p:extLst>
          </p:nvPr>
        </p:nvGraphicFramePr>
        <p:xfrm>
          <a:off x="382289" y="3317338"/>
          <a:ext cx="17434655" cy="32441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6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9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7 </a:t>
                      </a:r>
                      <a:r>
                        <a:rPr lang="es-MX" sz="2800" u="none" strike="noStrike" cap="none" dirty="0">
                          <a:latin typeface="+mj-lt"/>
                        </a:rPr>
                        <a:t>: </a:t>
                      </a:r>
                      <a:r>
                        <a:rPr lang="es-MX" sz="2800" dirty="0" smtClean="0">
                          <a:latin typeface="+mj-lt"/>
                        </a:rPr>
                        <a:t>Fomentar</a:t>
                      </a:r>
                      <a:r>
                        <a:rPr lang="es-MX" sz="2800" baseline="0" dirty="0" smtClean="0">
                          <a:latin typeface="+mj-lt"/>
                        </a:rPr>
                        <a:t> la Responsabilidad Social y la Conciencia Social </a:t>
                      </a:r>
                      <a:r>
                        <a:rPr lang="es-MX" sz="2800" dirty="0" smtClean="0">
                          <a:latin typeface="+mj-lt"/>
                        </a:rPr>
                        <a:t>con el 100% de los alumnos del programa</a:t>
                      </a:r>
                      <a:endParaRPr lang="es-MX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Medios</a:t>
                      </a:r>
                      <a:endParaRPr sz="2800" b="1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Responsable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Avance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7.1 </a:t>
                      </a:r>
                      <a:r>
                        <a:rPr lang="es-ES_tradnl" sz="2800" dirty="0" smtClean="0">
                          <a:latin typeface="+mj-lt"/>
                        </a:rPr>
                        <a:t>Limpieza de playas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C. de</a:t>
                      </a:r>
                      <a:r>
                        <a:rPr lang="es-ES_tradnl" sz="2800" baseline="0" dirty="0" smtClean="0">
                          <a:latin typeface="+mj-lt"/>
                        </a:rPr>
                        <a:t> Acción Social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26 de marzo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7.2</a:t>
                      </a:r>
                      <a:r>
                        <a:rPr lang="es-ES_tradnl" sz="2800" baseline="0" dirty="0" smtClean="0">
                          <a:latin typeface="+mj-lt"/>
                        </a:rPr>
                        <a:t> </a:t>
                      </a:r>
                      <a:r>
                        <a:rPr lang="es-ES_tradnl" sz="2800" dirty="0" smtClean="0">
                          <a:latin typeface="+mj-lt"/>
                        </a:rPr>
                        <a:t>Programa </a:t>
                      </a:r>
                      <a:r>
                        <a:rPr lang="es-ES_tradnl" sz="2800" dirty="0" smtClean="0">
                          <a:latin typeface="+mj-lt"/>
                        </a:rPr>
                        <a:t>ambiental: </a:t>
                      </a:r>
                      <a:r>
                        <a:rPr lang="es-ES_tradnl" sz="2800" dirty="0" err="1" smtClean="0">
                          <a:latin typeface="+mj-lt"/>
                        </a:rPr>
                        <a:t>Sian’Kan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800" dirty="0" smtClean="0">
                          <a:latin typeface="+mj-lt"/>
                        </a:rPr>
                        <a:t>C. de</a:t>
                      </a:r>
                      <a:r>
                        <a:rPr lang="es-ES_tradnl" sz="2800" baseline="0" dirty="0" smtClean="0">
                          <a:latin typeface="+mj-lt"/>
                        </a:rPr>
                        <a:t> Acción Social</a:t>
                      </a:r>
                      <a:endParaRPr lang="es-ES_tradnl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septiembre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2800" dirty="0" smtClean="0">
                          <a:latin typeface="+mj-lt"/>
                        </a:rPr>
                        <a:t>Fotos/Video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Shape 119"/>
          <p:cNvGraphicFramePr/>
          <p:nvPr>
            <p:extLst>
              <p:ext uri="{D42A27DB-BD31-4B8C-83A1-F6EECF244321}">
                <p14:modId xmlns:p14="http://schemas.microsoft.com/office/powerpoint/2010/main" val="788798636"/>
              </p:ext>
            </p:extLst>
          </p:nvPr>
        </p:nvGraphicFramePr>
        <p:xfrm>
          <a:off x="382289" y="7239689"/>
          <a:ext cx="17434654" cy="37026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6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9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>
                          <a:latin typeface="+mj-lt"/>
                        </a:rPr>
                        <a:t>8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>
                          <a:latin typeface="+mj-lt"/>
                        </a:rPr>
                        <a:t>:</a:t>
                      </a:r>
                      <a:r>
                        <a:rPr lang="es-MX" sz="2800" dirty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Fomentar</a:t>
                      </a:r>
                      <a:r>
                        <a:rPr lang="es-MX" sz="2800" baseline="0" dirty="0" smtClean="0">
                          <a:latin typeface="+mj-lt"/>
                        </a:rPr>
                        <a:t> la Espiritualidad </a:t>
                      </a:r>
                      <a:r>
                        <a:rPr lang="es-MX" sz="2800" dirty="0" smtClean="0">
                          <a:latin typeface="+mj-lt"/>
                        </a:rPr>
                        <a:t>con </a:t>
                      </a:r>
                      <a:r>
                        <a:rPr lang="es-MX" sz="2800" dirty="0">
                          <a:latin typeface="+mj-lt"/>
                        </a:rPr>
                        <a:t>el 100% de los alumnos del programa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Medios</a:t>
                      </a:r>
                      <a:endParaRPr sz="2800" b="1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Responsable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Fecha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Avance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8.1</a:t>
                      </a:r>
                      <a:r>
                        <a:rPr lang="es-MX" sz="2800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Visita al Santísimo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de Formación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_tradnl" sz="2800" u="none" strike="noStrike" cap="none" dirty="0" smtClean="0">
                          <a:latin typeface="+mj-lt"/>
                        </a:rPr>
                        <a:t>22 de marzo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>
                          <a:latin typeface="+mj-lt"/>
                        </a:rPr>
                        <a:t>Fotos</a:t>
                      </a: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aseline="0" dirty="0" smtClean="0">
                          <a:latin typeface="+mj-lt"/>
                        </a:rPr>
                        <a:t>8.2  </a:t>
                      </a:r>
                      <a:r>
                        <a:rPr lang="es-MX" sz="2800" baseline="0" dirty="0" smtClean="0">
                          <a:latin typeface="+mj-lt"/>
                        </a:rPr>
                        <a:t>Club de espiritualidad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de Formación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_tradnl" sz="2800" u="none" strike="noStrike" cap="none" dirty="0" smtClean="0">
                          <a:latin typeface="+mj-lt"/>
                        </a:rPr>
                        <a:t>16 de marzo-20</a:t>
                      </a:r>
                      <a:r>
                        <a:rPr lang="es-ES_tradnl" sz="2800" u="none" strike="noStrike" cap="none" baseline="0" dirty="0" smtClean="0">
                          <a:latin typeface="+mj-lt"/>
                        </a:rPr>
                        <a:t> de abril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2 actividades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Fotos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aseline="0" dirty="0" smtClean="0">
                          <a:latin typeface="+mj-lt"/>
                        </a:rPr>
                        <a:t>8.3  </a:t>
                      </a:r>
                      <a:r>
                        <a:rPr lang="es-MX" sz="2800" baseline="0" dirty="0" smtClean="0">
                          <a:latin typeface="+mj-lt"/>
                        </a:rPr>
                        <a:t>Retiro-campamento Tulum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de Formación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_tradnl" sz="2800" u="none" strike="noStrike" cap="none" dirty="0" smtClean="0">
                          <a:latin typeface="+mj-lt"/>
                        </a:rPr>
                        <a:t>27 mayo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actividad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Fotos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630879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RESULTADOS 2018</a:t>
            </a:r>
            <a:endParaRPr lang="es-MX" dirty="0">
              <a:solidFill>
                <a:srgbClr val="DE6810"/>
              </a:solidFill>
            </a:endParaRPr>
          </a:p>
        </p:txBody>
      </p:sp>
      <p:graphicFrame>
        <p:nvGraphicFramePr>
          <p:cNvPr id="6" name="Shape 120"/>
          <p:cNvGraphicFramePr/>
          <p:nvPr>
            <p:extLst>
              <p:ext uri="{D42A27DB-BD31-4B8C-83A1-F6EECF244321}">
                <p14:modId xmlns:p14="http://schemas.microsoft.com/office/powerpoint/2010/main" val="9736216"/>
              </p:ext>
            </p:extLst>
          </p:nvPr>
        </p:nvGraphicFramePr>
        <p:xfrm>
          <a:off x="382289" y="3299323"/>
          <a:ext cx="17406946" cy="62298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5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168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Resultado 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9:</a:t>
                      </a:r>
                      <a:r>
                        <a:rPr lang="es-MX" sz="2800" dirty="0" smtClean="0">
                          <a:latin typeface="+mj-lt"/>
                        </a:rPr>
                        <a:t>  </a:t>
                      </a:r>
                      <a:r>
                        <a:rPr lang="es-MX" sz="2800" dirty="0">
                          <a:latin typeface="+mj-lt"/>
                        </a:rPr>
                        <a:t>Vinculación </a:t>
                      </a:r>
                      <a:r>
                        <a:rPr lang="es-MX" sz="2800" dirty="0" smtClean="0">
                          <a:latin typeface="+mj-lt"/>
                        </a:rPr>
                        <a:t>con 4 líderes en Comunicación y</a:t>
                      </a:r>
                      <a:r>
                        <a:rPr lang="es-MX" sz="2800" baseline="0" dirty="0" smtClean="0">
                          <a:latin typeface="+mj-lt"/>
                        </a:rPr>
                        <a:t> Entretenimiento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Medios</a:t>
                      </a:r>
                      <a:endParaRPr sz="2800" b="1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Responsable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Fecha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>
                          <a:latin typeface="+mj-lt"/>
                        </a:rPr>
                        <a:t>Indicador</a:t>
                      </a:r>
                      <a:endParaRPr sz="2800" b="1" u="none" strike="noStrike" cap="none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Avance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latin typeface="+mj-lt"/>
                        </a:rPr>
                        <a:t>Evidencias</a:t>
                      </a:r>
                      <a:endParaRPr sz="2800" b="1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002">
                <a:tc>
                  <a:txBody>
                    <a:bodyPr/>
                    <a:lstStyle/>
                    <a:p>
                      <a:r>
                        <a:rPr lang="es-MX" sz="2800" dirty="0" smtClean="0">
                          <a:latin typeface="+mj-lt"/>
                        </a:rPr>
                        <a:t>9.2</a:t>
                      </a:r>
                      <a:r>
                        <a:rPr lang="es-MX" sz="2800" baseline="0" dirty="0" smtClean="0">
                          <a:latin typeface="+mj-lt"/>
                        </a:rPr>
                        <a:t> ELAP 1 (Benjamín Salcedo)</a:t>
                      </a:r>
                      <a:endParaRPr lang="es-MX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de Relaciones Públicas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  <a:p>
                      <a:endParaRPr lang="es-MX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+mj-lt"/>
                        </a:rPr>
                        <a:t>2 de marzo</a:t>
                      </a:r>
                      <a:endParaRPr lang="es-MX"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Realizado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Fotos/Libro Firma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2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9.1 ELAP 2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(Margarita Vera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)</a:t>
                      </a:r>
                      <a:endParaRPr sz="2800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de </a:t>
                      </a:r>
                      <a:r>
                        <a:rPr lang="es-MX" sz="2800" dirty="0">
                          <a:latin typeface="+mj-lt"/>
                        </a:rPr>
                        <a:t>Relaciones Públicas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Abril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>
                          <a:latin typeface="+mj-lt"/>
                        </a:rPr>
                        <a:t>Fotos/Libro Firma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92481778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9.2 ELAP 3 (Juan Carlos Lazo)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de Relaciones Públicas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Septiembre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Fotos/Libro Firma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47601096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9.3 ELAP 4 (Joaquín López-</a:t>
                      </a:r>
                      <a:r>
                        <a:rPr lang="es-MX" sz="2800" u="none" strike="noStrike" cap="none" dirty="0" err="1" smtClean="0">
                          <a:latin typeface="+mj-lt"/>
                        </a:rPr>
                        <a:t>Dóriga</a:t>
                      </a:r>
                      <a:r>
                        <a:rPr lang="es-MX" sz="2800" u="none" strike="noStrike" cap="none" dirty="0" smtClean="0">
                          <a:latin typeface="+mj-lt"/>
                        </a:rPr>
                        <a:t>)</a:t>
                      </a:r>
                      <a:endParaRPr lang="es-MX" sz="2800" dirty="0" smtClean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C.</a:t>
                      </a:r>
                      <a:r>
                        <a:rPr lang="es-MX" sz="2800" u="none" strike="noStrike" cap="none" baseline="0" dirty="0" smtClean="0">
                          <a:latin typeface="+mj-lt"/>
                        </a:rPr>
                        <a:t> </a:t>
                      </a:r>
                      <a:r>
                        <a:rPr lang="es-MX" sz="2800" dirty="0" smtClean="0">
                          <a:latin typeface="+mj-lt"/>
                        </a:rPr>
                        <a:t>de Relaciones Públicas</a:t>
                      </a:r>
                      <a:endParaRPr lang="es-MX"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Noviembre</a:t>
                      </a: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dirty="0" smtClean="0">
                          <a:latin typeface="+mj-lt"/>
                        </a:rPr>
                        <a:t>1 evento</a:t>
                      </a:r>
                      <a:endParaRPr lang="es-MX" sz="2800" u="none" strike="noStrike" cap="none" dirty="0" smtClean="0">
                        <a:latin typeface="+mj-l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s-MX" sz="2800" u="none" strike="noStrike" cap="none" dirty="0" smtClean="0">
                          <a:latin typeface="+mj-lt"/>
                        </a:rPr>
                        <a:t>Fotos/Libro Firma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5960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66128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err="1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ELAP´s</a:t>
            </a: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lang="es-MX" dirty="0">
              <a:solidFill>
                <a:srgbClr val="DE6810"/>
              </a:solidFill>
            </a:endParaRPr>
          </a:p>
        </p:txBody>
      </p:sp>
      <p:sp>
        <p:nvSpPr>
          <p:cNvPr id="5" name="Shape 54"/>
          <p:cNvSpPr/>
          <p:nvPr/>
        </p:nvSpPr>
        <p:spPr>
          <a:xfrm>
            <a:off x="935132" y="2642690"/>
            <a:ext cx="4883777" cy="8745746"/>
          </a:xfrm>
          <a:prstGeom prst="rect">
            <a:avLst/>
          </a:prstGeom>
          <a:solidFill>
            <a:srgbClr val="EC5E1F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7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endParaRPr lang="es-MX" sz="2700" dirty="0" smtClean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700" dirty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800" dirty="0" smtClean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 </a:t>
            </a: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MX" sz="30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Benjamín </a:t>
            </a:r>
            <a:r>
              <a:rPr lang="es-MX" sz="30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Salcedo</a:t>
            </a:r>
            <a:endParaRPr sz="3000" dirty="0">
              <a:latin typeface="+mj-lt"/>
            </a:endParaRPr>
          </a:p>
          <a:p>
            <a:pPr>
              <a:buClr>
                <a:schemeClr val="lt1"/>
              </a:buClr>
              <a:buSzPts val="3600"/>
            </a:pPr>
            <a:r>
              <a:rPr lang="es-MX" sz="26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Director </a:t>
            </a:r>
            <a:endParaRPr sz="2600" dirty="0">
              <a:latin typeface="+mj-lt"/>
            </a:endParaRPr>
          </a:p>
          <a:p>
            <a:pPr>
              <a:buClr>
                <a:schemeClr val="lt1"/>
              </a:buClr>
              <a:buSzPts val="3200"/>
            </a:pPr>
            <a:r>
              <a:rPr lang="es-MX" sz="26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Revista </a:t>
            </a:r>
            <a:r>
              <a:rPr lang="es-MX" sz="2600" b="1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Rolling </a:t>
            </a:r>
            <a:r>
              <a:rPr lang="es-MX" sz="2600" b="1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Stone México</a:t>
            </a:r>
            <a:endParaRPr sz="2600" dirty="0">
              <a:latin typeface="+mj-lt"/>
            </a:endParaRPr>
          </a:p>
          <a:p>
            <a:pPr algn="ctr">
              <a:buSzPts val="3200"/>
            </a:pPr>
            <a:endParaRPr sz="1600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Shape 56" descr="Resultado de imagen para benjamin salce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924" y="2711990"/>
            <a:ext cx="4601971" cy="64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3"/>
          <p:cNvSpPr/>
          <p:nvPr/>
        </p:nvSpPr>
        <p:spPr>
          <a:xfrm>
            <a:off x="6044833" y="3515550"/>
            <a:ext cx="640070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/>
          </a:p>
        </p:txBody>
      </p:sp>
      <p:sp>
        <p:nvSpPr>
          <p:cNvPr id="9" name="Shape 59"/>
          <p:cNvSpPr/>
          <p:nvPr/>
        </p:nvSpPr>
        <p:spPr>
          <a:xfrm>
            <a:off x="6097149" y="3591469"/>
            <a:ext cx="6073782" cy="373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Benjamín Salcedo Villarreal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Nació el 13 de abril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Hijo único de una familia de clase media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Toluca, México</a:t>
            </a:r>
            <a:endParaRPr sz="2400" dirty="0">
              <a:latin typeface="+mj-l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Casado, 3 hijos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Amante de la música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Siempre fue su sueño dirigir una revista de música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Shape 61"/>
          <p:cNvSpPr/>
          <p:nvPr/>
        </p:nvSpPr>
        <p:spPr>
          <a:xfrm>
            <a:off x="6097149" y="2711310"/>
            <a:ext cx="4658489" cy="94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</a:t>
            </a:r>
            <a:endParaRPr sz="4000" b="1" dirty="0">
              <a:solidFill>
                <a:srgbClr val="EC5E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12671458" y="3515550"/>
            <a:ext cx="523719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Shape 53"/>
          <p:cNvSpPr/>
          <p:nvPr/>
        </p:nvSpPr>
        <p:spPr>
          <a:xfrm>
            <a:off x="6097149" y="7895518"/>
            <a:ext cx="11811500" cy="39849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/>
          </a:p>
        </p:txBody>
      </p:sp>
      <p:sp>
        <p:nvSpPr>
          <p:cNvPr id="13" name="Shape 55"/>
          <p:cNvSpPr/>
          <p:nvPr/>
        </p:nvSpPr>
        <p:spPr>
          <a:xfrm>
            <a:off x="12795740" y="4147148"/>
            <a:ext cx="4988625" cy="189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Abogado </a:t>
            </a:r>
            <a:endParaRPr sz="2400" dirty="0">
              <a:latin typeface="+mj-l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Egresado de Universidad Iberoamericana, Ciudad de México</a:t>
            </a: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4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Diplomado en Mercadotecnia por parte de la Universidad Iberoamericana</a:t>
            </a:r>
            <a:endParaRPr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Shape 62"/>
          <p:cNvSpPr/>
          <p:nvPr/>
        </p:nvSpPr>
        <p:spPr>
          <a:xfrm>
            <a:off x="12920024" y="2785427"/>
            <a:ext cx="3196651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Educación</a:t>
            </a:r>
            <a:endParaRPr sz="4000" b="1" dirty="0">
              <a:solidFill>
                <a:srgbClr val="EC5E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Shape 63"/>
          <p:cNvSpPr/>
          <p:nvPr/>
        </p:nvSpPr>
        <p:spPr>
          <a:xfrm>
            <a:off x="8194099" y="7170948"/>
            <a:ext cx="7617600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Profesional</a:t>
            </a:r>
            <a:endParaRPr sz="4000" b="1" dirty="0">
              <a:solidFill>
                <a:srgbClr val="EC5E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Shape 60"/>
          <p:cNvSpPr/>
          <p:nvPr/>
        </p:nvSpPr>
        <p:spPr>
          <a:xfrm>
            <a:off x="6371752" y="8125989"/>
            <a:ext cx="11306423" cy="392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15 </a:t>
            </a:r>
            <a:r>
              <a:rPr lang="es-MX" sz="2800" dirty="0">
                <a:solidFill>
                  <a:srgbClr val="3F3F3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años</a:t>
            </a: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Director de la revista internacional Rolling Stone (edición mexicana).</a:t>
            </a:r>
            <a:endParaRPr sz="2800" dirty="0"/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Profesor de la licenciatura en Dirección de Empresas de Entretenimiento, en la Universidad Anáhuac México.</a:t>
            </a:r>
            <a:endParaRPr sz="2800" dirty="0"/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30 años dedicándose a los medios musicales. </a:t>
            </a:r>
            <a:endParaRPr sz="2800" dirty="0"/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1986 - productor y locutor en “Frecuencias alteradas”, “Rock 101”. </a:t>
            </a:r>
            <a:endParaRPr sz="2800" dirty="0"/>
          </a:p>
          <a:p>
            <a:pPr marL="298450" indent="-285750">
              <a:buClr>
                <a:srgbClr val="3F3F3F"/>
              </a:buClr>
              <a:buSzPts val="3200"/>
              <a:buFont typeface="Arial"/>
              <a:buChar char="•"/>
            </a:pPr>
            <a:r>
              <a:rPr lang="es-MX" sz="2800" dirty="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Participación en estaciones de radio: Hits FM, Espacio 59, Estéreo joven y actualmente MVS. </a:t>
            </a:r>
            <a:endParaRPr sz="2800" dirty="0"/>
          </a:p>
          <a:p>
            <a:pPr marL="285744" indent="-184146">
              <a:buSzPts val="3200"/>
            </a:pPr>
            <a:endParaRPr sz="2800" dirty="0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2515758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7850" y="12379275"/>
            <a:ext cx="2020500" cy="1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04"/>
          <p:cNvSpPr txBox="1">
            <a:spLocks/>
          </p:cNvSpPr>
          <p:nvPr/>
        </p:nvSpPr>
        <p:spPr>
          <a:xfrm>
            <a:off x="382289" y="1267491"/>
            <a:ext cx="9144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14337" algn="l" rtl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Helvetica Neue Light"/>
              <a:buChar char="•"/>
              <a:defRPr sz="3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ts val="7200"/>
              <a:buFont typeface="Arial"/>
              <a:buNone/>
            </a:pPr>
            <a:r>
              <a:rPr lang="es-MX" sz="7200" b="1" dirty="0" err="1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ELAP´s</a:t>
            </a:r>
            <a:r>
              <a:rPr lang="es-MX" sz="7200" b="1" dirty="0" smtClean="0">
                <a:solidFill>
                  <a:srgbClr val="DE681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lang="es-MX" dirty="0">
              <a:solidFill>
                <a:srgbClr val="DE6810"/>
              </a:solidFill>
            </a:endParaRPr>
          </a:p>
        </p:txBody>
      </p:sp>
      <p:sp>
        <p:nvSpPr>
          <p:cNvPr id="5" name="Shape 54"/>
          <p:cNvSpPr/>
          <p:nvPr/>
        </p:nvSpPr>
        <p:spPr>
          <a:xfrm>
            <a:off x="935132" y="2642690"/>
            <a:ext cx="4883777" cy="8745746"/>
          </a:xfrm>
          <a:prstGeom prst="rect">
            <a:avLst/>
          </a:prstGeom>
          <a:solidFill>
            <a:srgbClr val="EC5E1F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200"/>
            </a:pPr>
            <a:endParaRPr sz="1600"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7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endParaRPr lang="es-MX" sz="2700" dirty="0" smtClean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700" dirty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endParaRPr lang="es-MX" sz="2800" dirty="0" smtClean="0">
              <a:solidFill>
                <a:schemeClr val="lt1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 </a:t>
            </a:r>
          </a:p>
          <a:p>
            <a:pPr>
              <a:buClr>
                <a:schemeClr val="lt1"/>
              </a:buClr>
              <a:buSzPts val="5400"/>
            </a:pPr>
            <a:r>
              <a:rPr lang="es-MX" sz="28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MX" sz="30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Margarita Vera</a:t>
            </a:r>
            <a:endParaRPr sz="3000" dirty="0">
              <a:latin typeface="+mj-lt"/>
            </a:endParaRPr>
          </a:p>
          <a:p>
            <a:pPr>
              <a:buClr>
                <a:schemeClr val="lt1"/>
              </a:buClr>
              <a:buSzPts val="3600"/>
            </a:pPr>
            <a:r>
              <a:rPr lang="es-MX" sz="2600" dirty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MX" sz="2600" dirty="0" smtClean="0">
                <a:solidFill>
                  <a:schemeClr val="lt1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Actriz y Directora de doblaje</a:t>
            </a:r>
            <a:endParaRPr sz="1600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044833" y="3515550"/>
            <a:ext cx="640070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800" dirty="0"/>
          </a:p>
        </p:txBody>
      </p:sp>
      <p:sp>
        <p:nvSpPr>
          <p:cNvPr id="10" name="Shape 61"/>
          <p:cNvSpPr/>
          <p:nvPr/>
        </p:nvSpPr>
        <p:spPr>
          <a:xfrm>
            <a:off x="6097149" y="2711310"/>
            <a:ext cx="4658489" cy="94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Personal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12671458" y="3515550"/>
            <a:ext cx="5237191" cy="3411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Shape 53"/>
          <p:cNvSpPr/>
          <p:nvPr/>
        </p:nvSpPr>
        <p:spPr>
          <a:xfrm>
            <a:off x="6097149" y="7895518"/>
            <a:ext cx="11811500" cy="39849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1" tIns="45711" rIns="45711" bIns="45711" anchor="ctr" anchorCtr="0">
            <a:noAutofit/>
          </a:bodyPr>
          <a:lstStyle/>
          <a:p>
            <a:endParaRPr/>
          </a:p>
        </p:txBody>
      </p:sp>
      <p:sp>
        <p:nvSpPr>
          <p:cNvPr id="14" name="Shape 62"/>
          <p:cNvSpPr/>
          <p:nvPr/>
        </p:nvSpPr>
        <p:spPr>
          <a:xfrm>
            <a:off x="12920024" y="2785427"/>
            <a:ext cx="3196651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Educación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Shape 63"/>
          <p:cNvSpPr/>
          <p:nvPr/>
        </p:nvSpPr>
        <p:spPr>
          <a:xfrm>
            <a:off x="8194099" y="7170948"/>
            <a:ext cx="7617600" cy="4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algn="ctr"/>
            <a:r>
              <a:rPr lang="es-MX" sz="4000" b="1" dirty="0">
                <a:solidFill>
                  <a:srgbClr val="EC5E1F"/>
                </a:solidFill>
                <a:latin typeface="+mj-lt"/>
                <a:ea typeface="Helvetica Neue"/>
                <a:cs typeface="Helvetica Neue"/>
                <a:sym typeface="Helvetica Neue"/>
              </a:rPr>
              <a:t>Profesional</a:t>
            </a:r>
            <a:endParaRPr sz="4000" b="1" dirty="0">
              <a:solidFill>
                <a:srgbClr val="EC5E1F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04" y="2741993"/>
            <a:ext cx="4382701" cy="6644066"/>
          </a:xfrm>
          <a:prstGeom prst="rect">
            <a:avLst/>
          </a:prstGeom>
        </p:spPr>
      </p:pic>
      <p:sp>
        <p:nvSpPr>
          <p:cNvPr id="18" name="Shape 55"/>
          <p:cNvSpPr/>
          <p:nvPr/>
        </p:nvSpPr>
        <p:spPr>
          <a:xfrm>
            <a:off x="12856468" y="3558733"/>
            <a:ext cx="4867170" cy="299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142871" indent="-142871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Estudió actuación en el CEA de Televisa y en el Centro Teatral Manolo Fábregas. </a:t>
            </a:r>
          </a:p>
        </p:txBody>
      </p:sp>
      <p:sp>
        <p:nvSpPr>
          <p:cNvPr id="19" name="Shape 59"/>
          <p:cNvSpPr/>
          <p:nvPr/>
        </p:nvSpPr>
        <p:spPr>
          <a:xfrm>
            <a:off x="6335059" y="3831879"/>
            <a:ext cx="5820248" cy="341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Helvetica Neue Light"/>
              </a:rPr>
              <a:t>Margarita Vera Sandoval</a:t>
            </a:r>
          </a:p>
          <a:p>
            <a:pPr marL="285750" indent="-285750" algn="just">
              <a:buFont typeface="Arial"/>
              <a:buChar char="•"/>
            </a:pPr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Helvetica Neue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Helvetica Neue Light"/>
              </a:rPr>
              <a:t>Nació 18 de octubre 1967</a:t>
            </a:r>
          </a:p>
          <a:p>
            <a:pPr marL="285750" indent="-285750" algn="just">
              <a:buFont typeface="Arial"/>
              <a:buChar char="•"/>
            </a:pPr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Helvetica Neue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Helvetica Neue Light"/>
              </a:rPr>
              <a:t>Mexicana</a:t>
            </a:r>
          </a:p>
          <a:p>
            <a:pPr algn="just"/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Helvetica Neue Light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Helvetica Neue Light"/>
              </a:rPr>
              <a:t>Actriz, directora de doblaje y cantante</a:t>
            </a:r>
          </a:p>
          <a:p>
            <a:pPr marL="228595" indent="-215895">
              <a:buClr>
                <a:srgbClr val="3F3F3F"/>
              </a:buClr>
              <a:buSzPts val="3200"/>
              <a:buFont typeface="Helvetica Neue Light"/>
              <a:buChar char="●"/>
            </a:pP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6267600" y="8142961"/>
            <a:ext cx="11641049" cy="398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1" tIns="22850" rIns="45711" bIns="22850" anchor="t" anchorCtr="0">
            <a:noAutofit/>
          </a:bodyPr>
          <a:lstStyle/>
          <a:p>
            <a:pPr marL="142871" indent="-142871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Doblaje: Princesa Jasmín de la película Aladdin, Mulán y también Blancanieves.</a:t>
            </a:r>
          </a:p>
          <a:p>
            <a:pPr marL="142871" indent="-142871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Burbuja en Las Chicassuperpoderosas, Patty en El Chavo Animado, Fluttershy y Scootaloo en My Little Pony. </a:t>
            </a:r>
          </a:p>
          <a:p>
            <a:pPr marL="142871" indent="-142871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Cantante: Intérprete de jingles, con Garibladi, Timbiriche, Mestizzo, Ricardo Montaner, Aleks Syntek, Lupita D’Alessio, José José.</a:t>
            </a:r>
          </a:p>
          <a:p>
            <a:pPr marL="142871" indent="-142871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rPr>
              <a:t>Cine: Temas musicales de series de TV y películas; Coraline, Igor, Los Simpsons, El Expreso Polar, Shrek Tercero; series como Plaza Sésamo, Barney, Lizzie McGuire para TV, Un mundo grandote, Zoboomafoo, etc… </a:t>
            </a:r>
          </a:p>
          <a:p>
            <a:pPr marL="285744" indent="-184146">
              <a:buSzPts val="3200"/>
            </a:pPr>
            <a:endParaRPr sz="2400" dirty="0">
              <a:solidFill>
                <a:srgbClr val="3F3F3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28431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1153</Words>
  <Application>Microsoft Office PowerPoint</Application>
  <PresentationFormat>Personalizado</PresentationFormat>
  <Paragraphs>403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Helvetica Neue</vt:lpstr>
      <vt:lpstr>Helvetica Neue Light</vt:lpstr>
      <vt:lpstr>Merriweather Sans</vt:lpstr>
      <vt:lpstr>Arial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Fernandez</dc:creator>
  <cp:lastModifiedBy>Fernanda Fernandez</cp:lastModifiedBy>
  <cp:revision>16</cp:revision>
  <dcterms:modified xsi:type="dcterms:W3CDTF">2018-03-12T18:22:01Z</dcterms:modified>
</cp:coreProperties>
</file>