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Hoja1!$B$21</c:f>
              <c:strCache>
                <c:ptCount val="1"/>
                <c:pt idx="0">
                  <c:v>Revista Generación Anáhuac.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Hoja1!$C$20:$D$20</c:f>
              <c:strCache>
                <c:ptCount val="2"/>
                <c:pt idx="0">
                  <c:v>4to Trimestre 2017</c:v>
                </c:pt>
                <c:pt idx="1">
                  <c:v>1er Trismestre 2018</c:v>
                </c:pt>
              </c:strCache>
            </c:strRef>
          </c:cat>
          <c:val>
            <c:numRef>
              <c:f>Hoja1!$C$21:$D$21</c:f>
              <c:numCache>
                <c:formatCode>General</c:formatCode>
                <c:ptCount val="2"/>
                <c:pt idx="0">
                  <c:v>120</c:v>
                </c:pt>
                <c:pt idx="1">
                  <c:v>286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2B-40AA-A87C-9C0956E4469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6416111"/>
        <c:axId val="236414031"/>
      </c:lineChart>
      <c:catAx>
        <c:axId val="2364161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Avance en Trimestres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36414031"/>
        <c:crosses val="autoZero"/>
        <c:auto val="1"/>
        <c:lblAlgn val="ctr"/>
        <c:lblOffset val="100"/>
        <c:noMultiLvlLbl val="0"/>
      </c:catAx>
      <c:valAx>
        <c:axId val="23641403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 NÚMERO DE EGRESADOS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2364161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ACTUALIZACION DE DATOS DE EGRESADOS</a:t>
            </a:r>
          </a:p>
        </c:rich>
      </c:tx>
      <c:layout>
        <c:manualLayout>
          <c:xMode val="edge"/>
          <c:yMode val="edge"/>
          <c:x val="0.17790266841644795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Hoja1!$B$11</c:f>
              <c:strCache>
                <c:ptCount val="1"/>
                <c:pt idx="0">
                  <c:v>Actualizados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Hoja1!$C$10:$D$10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Hoja1!$C$11:$D$11</c:f>
              <c:numCache>
                <c:formatCode>0%</c:formatCode>
                <c:ptCount val="2"/>
                <c:pt idx="0">
                  <c:v>0.1</c:v>
                </c:pt>
                <c:pt idx="1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FC-4EBB-AF5D-9A215F308AF5}"/>
            </c:ext>
          </c:extLst>
        </c:ser>
        <c:ser>
          <c:idx val="1"/>
          <c:order val="1"/>
          <c:tx>
            <c:strRef>
              <c:f>Hoja1!$B$12</c:f>
              <c:strCache>
                <c:ptCount val="1"/>
                <c:pt idx="0">
                  <c:v>Datos en Banner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8.0417760279965517E-3"/>
                  <c:y val="4.6296296296296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BDFC-4EBB-AF5D-9A215F308A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Hoja1!$C$10:$D$10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Hoja1!$C$12:$D$12</c:f>
              <c:numCache>
                <c:formatCode>0%</c:formatCode>
                <c:ptCount val="2"/>
                <c:pt idx="0">
                  <c:v>0</c:v>
                </c:pt>
                <c:pt idx="1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FC-4EBB-AF5D-9A215F308AF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0571407"/>
        <c:axId val="30571823"/>
      </c:lineChart>
      <c:catAx>
        <c:axId val="30571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0571823"/>
        <c:crosses val="autoZero"/>
        <c:auto val="1"/>
        <c:lblAlgn val="ctr"/>
        <c:lblOffset val="100"/>
        <c:noMultiLvlLbl val="0"/>
      </c:catAx>
      <c:valAx>
        <c:axId val="3057182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30571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20060-AFEE-460D-A8F1-819861A41F5C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747C7-CE73-4B8F-8BF3-630C6F23C8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479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Liderazgo: Hábitos de directivos </a:t>
            </a:r>
          </a:p>
          <a:p>
            <a:endParaRPr lang="es-MX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MX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Módulo I Principios fundamentales del liderazgo. </a:t>
            </a:r>
          </a:p>
          <a:p>
            <a:endParaRPr lang="es-MX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Módulo II De la dependencia a la independencia </a:t>
            </a:r>
          </a:p>
          <a:p>
            <a:endParaRPr lang="es-MX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Módulo III De la independencia a la interdependencia 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747C7-CE73-4B8F-8BF3-630C6F23C888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371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234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376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001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565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33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645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719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256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262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017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11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59A4E-6A5A-46B1-9668-529A12BCB145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175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16924" y="0"/>
            <a:ext cx="9144000" cy="838015"/>
          </a:xfrm>
        </p:spPr>
        <p:txBody>
          <a:bodyPr>
            <a:normAutofit/>
          </a:bodyPr>
          <a:lstStyle/>
          <a:p>
            <a:r>
              <a:rPr lang="es-MX" sz="4000" dirty="0" smtClean="0">
                <a:latin typeface="Adobe Caslon Pro Bold" panose="0205070206050A020403" pitchFamily="18" charset="0"/>
              </a:rPr>
              <a:t>AVANCES EN EGRESADOS</a:t>
            </a:r>
            <a:endParaRPr lang="es-MX" sz="4000" dirty="0">
              <a:latin typeface="Adobe Caslon Pro Bold" panose="0205070206050A020403" pitchFamily="18" charset="0"/>
            </a:endParaRPr>
          </a:p>
        </p:txBody>
      </p:sp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4939420"/>
              </p:ext>
            </p:extLst>
          </p:nvPr>
        </p:nvGraphicFramePr>
        <p:xfrm>
          <a:off x="603662" y="10004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293579"/>
              </p:ext>
            </p:extLst>
          </p:nvPr>
        </p:nvGraphicFramePr>
        <p:xfrm>
          <a:off x="5957455" y="10004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760021" y="4001984"/>
            <a:ext cx="30400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Es importante resaltar, que para el envío de la revista #171 </a:t>
            </a:r>
            <a:r>
              <a:rPr lang="es-MX" sz="1400" smtClean="0"/>
              <a:t>de mayo </a:t>
            </a:r>
            <a:r>
              <a:rPr lang="es-MX" sz="1400" dirty="0" smtClean="0"/>
              <a:t>se han actualizado etiquetas para un alcance a 486 egresados. 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03574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6933</TotalTime>
  <Words>79</Words>
  <Application>Microsoft Office PowerPoint</Application>
  <PresentationFormat>Panorámica</PresentationFormat>
  <Paragraphs>18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Adobe Caslon Pro Bold</vt:lpstr>
      <vt:lpstr>Arial</vt:lpstr>
      <vt:lpstr>Calibri</vt:lpstr>
      <vt:lpstr>Calibri Light</vt:lpstr>
      <vt:lpstr>Tema de Office</vt:lpstr>
      <vt:lpstr>AVANCES EN EGRESADOS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Erwin Garcia Acevedo</dc:creator>
  <cp:lastModifiedBy>Nadxhielii Ochoa Mota</cp:lastModifiedBy>
  <cp:revision>123</cp:revision>
  <dcterms:created xsi:type="dcterms:W3CDTF">2018-02-14T18:26:24Z</dcterms:created>
  <dcterms:modified xsi:type="dcterms:W3CDTF">2018-04-13T18:23:04Z</dcterms:modified>
</cp:coreProperties>
</file>