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BB60-1B6C-490D-B755-E4C2E65BB6D2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6E22-6D7F-47DE-ABBD-3B995AF58A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867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BB60-1B6C-490D-B755-E4C2E65BB6D2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6E22-6D7F-47DE-ABBD-3B995AF58A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151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BB60-1B6C-490D-B755-E4C2E65BB6D2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6E22-6D7F-47DE-ABBD-3B995AF58A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69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BB60-1B6C-490D-B755-E4C2E65BB6D2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6E22-6D7F-47DE-ABBD-3B995AF58A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594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BB60-1B6C-490D-B755-E4C2E65BB6D2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6E22-6D7F-47DE-ABBD-3B995AF58A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99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BB60-1B6C-490D-B755-E4C2E65BB6D2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6E22-6D7F-47DE-ABBD-3B995AF58A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954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BB60-1B6C-490D-B755-E4C2E65BB6D2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6E22-6D7F-47DE-ABBD-3B995AF58A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23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BB60-1B6C-490D-B755-E4C2E65BB6D2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6E22-6D7F-47DE-ABBD-3B995AF58A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30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BB60-1B6C-490D-B755-E4C2E65BB6D2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6E22-6D7F-47DE-ABBD-3B995AF58A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67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BB60-1B6C-490D-B755-E4C2E65BB6D2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6E22-6D7F-47DE-ABBD-3B995AF58A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499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BB60-1B6C-490D-B755-E4C2E65BB6D2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6E22-6D7F-47DE-ABBD-3B995AF58A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88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BB60-1B6C-490D-B755-E4C2E65BB6D2}" type="datetimeFigureOut">
              <a:rPr lang="es-MX" smtClean="0"/>
              <a:t>19/01/2018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6E22-6D7F-47DE-ABBD-3B995AF58A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94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5.emf"/><Relationship Id="rId2" Type="http://schemas.openxmlformats.org/officeDocument/2006/relationships/image" Target="../media/image10.emf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11" Type="http://schemas.openxmlformats.org/officeDocument/2006/relationships/image" Target="../media/image4.emf"/><Relationship Id="rId5" Type="http://schemas.openxmlformats.org/officeDocument/2006/relationships/image" Target="../media/image13.emf"/><Relationship Id="rId15" Type="http://schemas.openxmlformats.org/officeDocument/2006/relationships/image" Target="../media/image8.jpeg"/><Relationship Id="rId10" Type="http://schemas.openxmlformats.org/officeDocument/2006/relationships/image" Target="../media/image3.jpeg"/><Relationship Id="rId4" Type="http://schemas.openxmlformats.org/officeDocument/2006/relationships/image" Target="../media/image12.emf"/><Relationship Id="rId9" Type="http://schemas.openxmlformats.org/officeDocument/2006/relationships/image" Target="../media/image2.jpeg"/><Relationship Id="rId1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92" y="85255"/>
            <a:ext cx="8352587" cy="3649985"/>
          </a:xfrm>
        </p:spPr>
      </p:pic>
      <p:sp>
        <p:nvSpPr>
          <p:cNvPr id="2" name="Rectángulo 1"/>
          <p:cNvSpPr/>
          <p:nvPr/>
        </p:nvSpPr>
        <p:spPr>
          <a:xfrm>
            <a:off x="7106949" y="2362352"/>
            <a:ext cx="3270325" cy="2183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Oval 5"/>
          <p:cNvSpPr/>
          <p:nvPr/>
        </p:nvSpPr>
        <p:spPr>
          <a:xfrm>
            <a:off x="3339919" y="3794761"/>
            <a:ext cx="428751" cy="4287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6"/>
          <p:cNvSpPr/>
          <p:nvPr/>
        </p:nvSpPr>
        <p:spPr>
          <a:xfrm>
            <a:off x="4020802" y="3794761"/>
            <a:ext cx="428751" cy="428751"/>
          </a:xfrm>
          <a:prstGeom prst="ellipse">
            <a:avLst/>
          </a:prstGeom>
          <a:solidFill>
            <a:srgbClr val="76B5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7"/>
          <p:cNvSpPr/>
          <p:nvPr/>
        </p:nvSpPr>
        <p:spPr>
          <a:xfrm>
            <a:off x="4696334" y="3815319"/>
            <a:ext cx="428751" cy="428751"/>
          </a:xfrm>
          <a:prstGeom prst="ellipse">
            <a:avLst/>
          </a:prstGeom>
          <a:solidFill>
            <a:srgbClr val="9A140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8"/>
          <p:cNvSpPr/>
          <p:nvPr/>
        </p:nvSpPr>
        <p:spPr>
          <a:xfrm>
            <a:off x="5366446" y="3815319"/>
            <a:ext cx="428751" cy="42875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72" y="4919859"/>
            <a:ext cx="546100" cy="673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872" y="4455975"/>
            <a:ext cx="546100" cy="431800"/>
          </a:xfrm>
          <a:prstGeom prst="rect">
            <a:avLst/>
          </a:prstGeom>
        </p:spPr>
      </p:pic>
      <p:pic>
        <p:nvPicPr>
          <p:cNvPr id="11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872" y="4203462"/>
            <a:ext cx="546100" cy="355600"/>
          </a:xfrm>
          <a:prstGeom prst="rect">
            <a:avLst/>
          </a:prstGeom>
        </p:spPr>
      </p:pic>
      <p:pic>
        <p:nvPicPr>
          <p:cNvPr id="12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8739" y="3129456"/>
            <a:ext cx="546100" cy="381000"/>
          </a:xfrm>
          <a:prstGeom prst="rect">
            <a:avLst/>
          </a:prstGeom>
        </p:spPr>
      </p:pic>
      <p:pic>
        <p:nvPicPr>
          <p:cNvPr id="13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872" y="3373793"/>
            <a:ext cx="546100" cy="546100"/>
          </a:xfrm>
          <a:prstGeom prst="rect">
            <a:avLst/>
          </a:prstGeom>
        </p:spPr>
      </p:pic>
      <p:pic>
        <p:nvPicPr>
          <p:cNvPr id="14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9872" y="3781755"/>
            <a:ext cx="546100" cy="571500"/>
          </a:xfrm>
          <a:prstGeom prst="rect">
            <a:avLst/>
          </a:prstGeom>
        </p:spPr>
      </p:pic>
      <p:pic>
        <p:nvPicPr>
          <p:cNvPr id="15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0650" y="2688436"/>
            <a:ext cx="571500" cy="457200"/>
          </a:xfrm>
          <a:prstGeom prst="rect">
            <a:avLst/>
          </a:prstGeom>
        </p:spPr>
      </p:pic>
      <p:sp>
        <p:nvSpPr>
          <p:cNvPr id="16" name="TextBox 48"/>
          <p:cNvSpPr txBox="1"/>
          <p:nvPr/>
        </p:nvSpPr>
        <p:spPr>
          <a:xfrm>
            <a:off x="3088992" y="3295243"/>
            <a:ext cx="1897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rPr>
              <a:t>VOCARE</a:t>
            </a:r>
          </a:p>
        </p:txBody>
      </p:sp>
      <p:sp>
        <p:nvSpPr>
          <p:cNvPr id="17" name="TextBox 49"/>
          <p:cNvSpPr txBox="1"/>
          <p:nvPr/>
        </p:nvSpPr>
        <p:spPr>
          <a:xfrm>
            <a:off x="4868306" y="3270262"/>
            <a:ext cx="996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/>
                <a:cs typeface="Arial Black"/>
              </a:rPr>
              <a:t>360</a:t>
            </a:r>
          </a:p>
        </p:txBody>
      </p:sp>
      <p:pic>
        <p:nvPicPr>
          <p:cNvPr id="18" name="Picture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3680" y="4901250"/>
            <a:ext cx="939800" cy="45719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2162979" y="4385535"/>
            <a:ext cx="506671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DISEÑO Y GESTIÓN DE LA IDENTIDAD PROFESIONAL DEL COMUNICÓLOGO Y DISEÑADOR MULTIMEDIA </a:t>
            </a:r>
          </a:p>
        </p:txBody>
      </p:sp>
    </p:spTree>
    <p:extLst>
      <p:ext uri="{BB962C8B-B14F-4D97-AF65-F5344CB8AC3E}">
        <p14:creationId xmlns:p14="http://schemas.microsoft.com/office/powerpoint/2010/main" val="24841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62" y="-11038"/>
            <a:ext cx="12221961" cy="6882686"/>
          </a:xfrm>
          <a:prstGeom prst="rect">
            <a:avLst/>
          </a:prstGeom>
        </p:spPr>
      </p:pic>
      <p:sp>
        <p:nvSpPr>
          <p:cNvPr id="29" name="TextBox 43"/>
          <p:cNvSpPr txBox="1"/>
          <p:nvPr/>
        </p:nvSpPr>
        <p:spPr>
          <a:xfrm>
            <a:off x="4446871" y="807399"/>
            <a:ext cx="602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FASE II</a:t>
            </a:r>
          </a:p>
        </p:txBody>
      </p:sp>
      <p:sp>
        <p:nvSpPr>
          <p:cNvPr id="31" name="TextBox 45"/>
          <p:cNvSpPr txBox="1"/>
          <p:nvPr/>
        </p:nvSpPr>
        <p:spPr>
          <a:xfrm>
            <a:off x="6927310" y="806736"/>
            <a:ext cx="64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FASE III</a:t>
            </a:r>
          </a:p>
        </p:txBody>
      </p:sp>
      <p:sp>
        <p:nvSpPr>
          <p:cNvPr id="33" name="TextBox 47"/>
          <p:cNvSpPr txBox="1"/>
          <p:nvPr/>
        </p:nvSpPr>
        <p:spPr>
          <a:xfrm>
            <a:off x="9172380" y="81330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FASE IV</a:t>
            </a:r>
          </a:p>
        </p:txBody>
      </p:sp>
      <p:sp>
        <p:nvSpPr>
          <p:cNvPr id="38" name="TextBox 66"/>
          <p:cNvSpPr txBox="1"/>
          <p:nvPr/>
        </p:nvSpPr>
        <p:spPr>
          <a:xfrm>
            <a:off x="2148249" y="805720"/>
            <a:ext cx="56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FASE I</a:t>
            </a:r>
          </a:p>
        </p:txBody>
      </p:sp>
      <p:grpSp>
        <p:nvGrpSpPr>
          <p:cNvPr id="39" name="Group 72"/>
          <p:cNvGrpSpPr/>
          <p:nvPr/>
        </p:nvGrpSpPr>
        <p:grpSpPr>
          <a:xfrm>
            <a:off x="278174" y="354366"/>
            <a:ext cx="622034" cy="484201"/>
            <a:chOff x="2130179" y="6213255"/>
            <a:chExt cx="622034" cy="484201"/>
          </a:xfrm>
        </p:grpSpPr>
        <p:sp>
          <p:nvSpPr>
            <p:cNvPr id="40" name="TextBox 73"/>
            <p:cNvSpPr txBox="1"/>
            <p:nvPr/>
          </p:nvSpPr>
          <p:spPr>
            <a:xfrm>
              <a:off x="2130179" y="6482012"/>
              <a:ext cx="6220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OBJETIVO</a:t>
              </a:r>
            </a:p>
          </p:txBody>
        </p:sp>
        <p:pic>
          <p:nvPicPr>
            <p:cNvPr id="41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7594" y="6213255"/>
              <a:ext cx="279400" cy="254000"/>
            </a:xfrm>
            <a:prstGeom prst="rect">
              <a:avLst/>
            </a:prstGeom>
          </p:spPr>
        </p:pic>
      </p:grpSp>
      <p:grpSp>
        <p:nvGrpSpPr>
          <p:cNvPr id="42" name="Group 75"/>
          <p:cNvGrpSpPr/>
          <p:nvPr/>
        </p:nvGrpSpPr>
        <p:grpSpPr>
          <a:xfrm>
            <a:off x="216628" y="2078411"/>
            <a:ext cx="801401" cy="514640"/>
            <a:chOff x="2654968" y="6170601"/>
            <a:chExt cx="800594" cy="514122"/>
          </a:xfrm>
        </p:grpSpPr>
        <p:pic>
          <p:nvPicPr>
            <p:cNvPr id="43" name="Picture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1710" y="6170601"/>
              <a:ext cx="304655" cy="287730"/>
            </a:xfrm>
            <a:prstGeom prst="rect">
              <a:avLst/>
            </a:prstGeom>
          </p:spPr>
        </p:pic>
        <p:sp>
          <p:nvSpPr>
            <p:cNvPr id="44" name="TextBox 77"/>
            <p:cNvSpPr txBox="1"/>
            <p:nvPr/>
          </p:nvSpPr>
          <p:spPr>
            <a:xfrm>
              <a:off x="2654968" y="6469279"/>
              <a:ext cx="8005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TAXONOMIA</a:t>
              </a:r>
            </a:p>
          </p:txBody>
        </p:sp>
      </p:grpSp>
      <p:grpSp>
        <p:nvGrpSpPr>
          <p:cNvPr id="48" name="Group 81"/>
          <p:cNvGrpSpPr/>
          <p:nvPr/>
        </p:nvGrpSpPr>
        <p:grpSpPr>
          <a:xfrm>
            <a:off x="209204" y="3235717"/>
            <a:ext cx="642126" cy="444044"/>
            <a:chOff x="3917758" y="6253412"/>
            <a:chExt cx="642126" cy="444044"/>
          </a:xfrm>
        </p:grpSpPr>
        <p:pic>
          <p:nvPicPr>
            <p:cNvPr id="49" name="Picture 8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0458" y="6253412"/>
              <a:ext cx="330200" cy="228600"/>
            </a:xfrm>
            <a:prstGeom prst="rect">
              <a:avLst/>
            </a:prstGeom>
          </p:spPr>
        </p:pic>
        <p:sp>
          <p:nvSpPr>
            <p:cNvPr id="50" name="TextBox 83"/>
            <p:cNvSpPr txBox="1"/>
            <p:nvPr/>
          </p:nvSpPr>
          <p:spPr>
            <a:xfrm>
              <a:off x="3917758" y="6482012"/>
              <a:ext cx="6421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MATERIAS</a:t>
              </a:r>
            </a:p>
          </p:txBody>
        </p:sp>
      </p:grpSp>
      <p:grpSp>
        <p:nvGrpSpPr>
          <p:cNvPr id="51" name="Group 87"/>
          <p:cNvGrpSpPr/>
          <p:nvPr/>
        </p:nvGrpSpPr>
        <p:grpSpPr>
          <a:xfrm>
            <a:off x="231210" y="6075772"/>
            <a:ext cx="742452" cy="429774"/>
            <a:chOff x="5160290" y="6240570"/>
            <a:chExt cx="742452" cy="429774"/>
          </a:xfrm>
        </p:grpSpPr>
        <p:pic>
          <p:nvPicPr>
            <p:cNvPr id="52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25811" y="6240570"/>
              <a:ext cx="384921" cy="262446"/>
            </a:xfrm>
            <a:prstGeom prst="rect">
              <a:avLst/>
            </a:prstGeom>
          </p:spPr>
        </p:pic>
        <p:sp>
          <p:nvSpPr>
            <p:cNvPr id="53" name="TextBox 89"/>
            <p:cNvSpPr txBox="1"/>
            <p:nvPr/>
          </p:nvSpPr>
          <p:spPr>
            <a:xfrm>
              <a:off x="5160290" y="6454900"/>
              <a:ext cx="7424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TECNOLOGIA</a:t>
              </a:r>
            </a:p>
          </p:txBody>
        </p:sp>
      </p:grpSp>
      <p:sp>
        <p:nvSpPr>
          <p:cNvPr id="54" name="TextBox 27"/>
          <p:cNvSpPr txBox="1"/>
          <p:nvPr/>
        </p:nvSpPr>
        <p:spPr>
          <a:xfrm>
            <a:off x="1903635" y="947727"/>
            <a:ext cx="10559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1º y 2o</a:t>
            </a:r>
            <a:endParaRPr lang="es-ES_tradnl" sz="16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27"/>
          <p:cNvSpPr txBox="1"/>
          <p:nvPr/>
        </p:nvSpPr>
        <p:spPr>
          <a:xfrm>
            <a:off x="4046822" y="949738"/>
            <a:ext cx="13623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i="1" dirty="0">
                <a:solidFill>
                  <a:srgbClr val="92D050"/>
                </a:solidFill>
              </a:rPr>
              <a:t>3</a:t>
            </a:r>
            <a:r>
              <a:rPr lang="es-ES_tradnl" sz="1600" b="1" i="1" dirty="0" smtClean="0">
                <a:solidFill>
                  <a:srgbClr val="92D050"/>
                </a:solidFill>
              </a:rPr>
              <a:t>º y 4o</a:t>
            </a:r>
            <a:endParaRPr lang="es-ES_tradnl" sz="1600" b="1" i="1" dirty="0">
              <a:solidFill>
                <a:srgbClr val="92D050"/>
              </a:solidFill>
            </a:endParaRPr>
          </a:p>
        </p:txBody>
      </p:sp>
      <p:sp>
        <p:nvSpPr>
          <p:cNvPr id="56" name="TextBox 27"/>
          <p:cNvSpPr txBox="1"/>
          <p:nvPr/>
        </p:nvSpPr>
        <p:spPr>
          <a:xfrm>
            <a:off x="6707105" y="958034"/>
            <a:ext cx="10559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i="1" dirty="0">
                <a:solidFill>
                  <a:srgbClr val="C00000"/>
                </a:solidFill>
              </a:rPr>
              <a:t>5</a:t>
            </a:r>
            <a:r>
              <a:rPr lang="es-ES_tradnl" sz="1600" b="1" i="1" dirty="0" smtClean="0">
                <a:solidFill>
                  <a:srgbClr val="C00000"/>
                </a:solidFill>
              </a:rPr>
              <a:t>º y 6o</a:t>
            </a:r>
            <a:endParaRPr lang="es-ES_tradnl" sz="1600" b="1" i="1" dirty="0">
              <a:solidFill>
                <a:srgbClr val="C00000"/>
              </a:solidFill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968847" y="958034"/>
            <a:ext cx="10559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i="1" dirty="0" smtClean="0">
                <a:solidFill>
                  <a:schemeClr val="bg1">
                    <a:lumMod val="50000"/>
                  </a:schemeClr>
                </a:solidFill>
              </a:rPr>
              <a:t>7º y 8vo</a:t>
            </a:r>
            <a:endParaRPr lang="es-ES_tradnl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27"/>
          <p:cNvSpPr txBox="1"/>
          <p:nvPr/>
        </p:nvSpPr>
        <p:spPr>
          <a:xfrm>
            <a:off x="1230723" y="2663554"/>
            <a:ext cx="2148941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50" b="1" dirty="0" smtClean="0"/>
              <a:t>EVOLUCIÓN DE LA COMUNCIACIÓN Y  ENTRETENIMEINTO</a:t>
            </a:r>
            <a:endParaRPr lang="es-ES_tradnl" sz="1050" b="1" dirty="0"/>
          </a:p>
        </p:txBody>
      </p:sp>
      <p:sp>
        <p:nvSpPr>
          <p:cNvPr id="59" name="TextBox 27"/>
          <p:cNvSpPr txBox="1"/>
          <p:nvPr/>
        </p:nvSpPr>
        <p:spPr>
          <a:xfrm>
            <a:off x="3839699" y="2048086"/>
            <a:ext cx="15913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chemeClr val="accent6"/>
                </a:solidFill>
              </a:rPr>
              <a:t>COMPRENDEN</a:t>
            </a:r>
            <a:endParaRPr lang="es-ES_tradnl" sz="1600" b="1" dirty="0">
              <a:solidFill>
                <a:schemeClr val="accent6"/>
              </a:solidFill>
            </a:endParaRPr>
          </a:p>
        </p:txBody>
      </p:sp>
      <p:sp>
        <p:nvSpPr>
          <p:cNvPr id="60" name="TextBox 27"/>
          <p:cNvSpPr txBox="1"/>
          <p:nvPr/>
        </p:nvSpPr>
        <p:spPr>
          <a:xfrm>
            <a:off x="6336542" y="2038312"/>
            <a:ext cx="201464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chemeClr val="accent6"/>
                </a:solidFill>
              </a:rPr>
              <a:t>APLICAN Y ANALIZAN</a:t>
            </a:r>
            <a:endParaRPr lang="es-ES_tradnl" sz="1600" b="1" dirty="0">
              <a:solidFill>
                <a:schemeClr val="accent6"/>
              </a:solidFill>
            </a:endParaRPr>
          </a:p>
        </p:txBody>
      </p:sp>
      <p:sp>
        <p:nvSpPr>
          <p:cNvPr id="61" name="TextBox 27"/>
          <p:cNvSpPr txBox="1"/>
          <p:nvPr/>
        </p:nvSpPr>
        <p:spPr>
          <a:xfrm>
            <a:off x="8626018" y="2042135"/>
            <a:ext cx="186224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chemeClr val="accent6"/>
                </a:solidFill>
              </a:rPr>
              <a:t>CREAN Y EVALÚAN</a:t>
            </a:r>
            <a:endParaRPr lang="es-ES_tradnl" sz="1600" b="1" dirty="0">
              <a:solidFill>
                <a:schemeClr val="accent6"/>
              </a:solidFill>
            </a:endParaRPr>
          </a:p>
        </p:txBody>
      </p:sp>
      <p:grpSp>
        <p:nvGrpSpPr>
          <p:cNvPr id="62" name="Group 84"/>
          <p:cNvGrpSpPr/>
          <p:nvPr/>
        </p:nvGrpSpPr>
        <p:grpSpPr>
          <a:xfrm>
            <a:off x="213208" y="1298786"/>
            <a:ext cx="822951" cy="671456"/>
            <a:chOff x="4480899" y="6170601"/>
            <a:chExt cx="763382" cy="622853"/>
          </a:xfrm>
        </p:grpSpPr>
        <p:pic>
          <p:nvPicPr>
            <p:cNvPr id="63" name="Picture 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3814" y="6170601"/>
              <a:ext cx="246781" cy="340929"/>
            </a:xfrm>
            <a:prstGeom prst="rect">
              <a:avLst/>
            </a:prstGeom>
          </p:spPr>
        </p:pic>
        <p:sp>
          <p:nvSpPr>
            <p:cNvPr id="64" name="TextBox 86"/>
            <p:cNvSpPr txBox="1"/>
            <p:nvPr/>
          </p:nvSpPr>
          <p:spPr>
            <a:xfrm>
              <a:off x="4480899" y="6454900"/>
              <a:ext cx="763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ENFASIS FORMATIVO</a:t>
              </a:r>
            </a:p>
          </p:txBody>
        </p:sp>
      </p:grpSp>
      <p:sp>
        <p:nvSpPr>
          <p:cNvPr id="65" name="TextBox 27"/>
          <p:cNvSpPr txBox="1"/>
          <p:nvPr/>
        </p:nvSpPr>
        <p:spPr>
          <a:xfrm>
            <a:off x="1332375" y="3808094"/>
            <a:ext cx="1937771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50" b="1" dirty="0" smtClean="0"/>
              <a:t>INTRODUCCIÓN AL MEDIO</a:t>
            </a:r>
            <a:endParaRPr lang="es-ES_tradnl" sz="1050" b="1" dirty="0"/>
          </a:p>
        </p:txBody>
      </p:sp>
      <p:sp>
        <p:nvSpPr>
          <p:cNvPr id="66" name="TextBox 27"/>
          <p:cNvSpPr txBox="1"/>
          <p:nvPr/>
        </p:nvSpPr>
        <p:spPr>
          <a:xfrm>
            <a:off x="1566523" y="2032406"/>
            <a:ext cx="13623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chemeClr val="accent6"/>
                </a:solidFill>
              </a:rPr>
              <a:t>CONOCEN</a:t>
            </a:r>
            <a:endParaRPr lang="es-ES_tradnl" sz="1600" b="1" dirty="0">
              <a:solidFill>
                <a:schemeClr val="accent6"/>
              </a:solidFill>
            </a:endParaRPr>
          </a:p>
        </p:txBody>
      </p:sp>
      <p:sp>
        <p:nvSpPr>
          <p:cNvPr id="67" name="TextBox 27"/>
          <p:cNvSpPr txBox="1"/>
          <p:nvPr/>
        </p:nvSpPr>
        <p:spPr>
          <a:xfrm>
            <a:off x="3692246" y="2646824"/>
            <a:ext cx="2152339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50" b="1" dirty="0" smtClean="0"/>
              <a:t>LABORATORIO DE POST-PRODUCCIÓN DIGITAL</a:t>
            </a:r>
            <a:endParaRPr lang="es-ES_tradnl" sz="1050" b="1" dirty="0"/>
          </a:p>
        </p:txBody>
      </p:sp>
      <p:sp>
        <p:nvSpPr>
          <p:cNvPr id="68" name="TextBox 27"/>
          <p:cNvSpPr txBox="1"/>
          <p:nvPr/>
        </p:nvSpPr>
        <p:spPr>
          <a:xfrm>
            <a:off x="3965582" y="3774160"/>
            <a:ext cx="1704388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50" b="1" dirty="0" smtClean="0"/>
              <a:t>NARRATIVA AUDIOVISUAL</a:t>
            </a:r>
            <a:endParaRPr lang="es-ES_tradnl" sz="1050" b="1" dirty="0"/>
          </a:p>
        </p:txBody>
      </p:sp>
      <p:sp>
        <p:nvSpPr>
          <p:cNvPr id="69" name="TextBox 27"/>
          <p:cNvSpPr txBox="1"/>
          <p:nvPr/>
        </p:nvSpPr>
        <p:spPr>
          <a:xfrm>
            <a:off x="1245721" y="6124723"/>
            <a:ext cx="1937771" cy="4154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50" b="1" i="1" dirty="0" smtClean="0">
                <a:solidFill>
                  <a:schemeClr val="accent2"/>
                </a:solidFill>
              </a:rPr>
              <a:t>CERTIFICACIÓN EN ADOBE AUDITION</a:t>
            </a:r>
            <a:endParaRPr lang="es-ES_tradnl" sz="1050" b="1" i="1" dirty="0">
              <a:solidFill>
                <a:schemeClr val="accent2"/>
              </a:solidFill>
            </a:endParaRPr>
          </a:p>
        </p:txBody>
      </p:sp>
      <p:sp>
        <p:nvSpPr>
          <p:cNvPr id="70" name="TextBox 27"/>
          <p:cNvSpPr txBox="1"/>
          <p:nvPr/>
        </p:nvSpPr>
        <p:spPr>
          <a:xfrm>
            <a:off x="3586748" y="6136405"/>
            <a:ext cx="1937771" cy="4154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50" b="1" i="1" dirty="0" smtClean="0">
                <a:solidFill>
                  <a:schemeClr val="accent2"/>
                </a:solidFill>
              </a:rPr>
              <a:t>CERTIFICACIÓN EN ADOBE AFTER EFECTS</a:t>
            </a:r>
            <a:endParaRPr lang="es-ES_tradnl" sz="1050" b="1" i="1" dirty="0">
              <a:solidFill>
                <a:schemeClr val="accent2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3297446" y="193249"/>
            <a:ext cx="5066710" cy="58477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DISEÑO Y GESTIÓN DE LA IDENTIDAD PROFESIONAL DEL COMUNICÓLOGO Y DISEÑADOR MULTIMEDIA 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1700950" y="1453272"/>
            <a:ext cx="1301675" cy="40011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RETO ACADÉMICO Y AUTOGESTIÓN 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3681244" y="1436694"/>
            <a:ext cx="2149557" cy="40011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TRABAJO COLABORATIVO Y HABILIDADES DE LA COMUNICACIÓN 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6566923" y="1440724"/>
            <a:ext cx="1301675" cy="40011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HABILIDADES DE PENSAMIENTO 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8755257" y="1432255"/>
            <a:ext cx="1517652" cy="40011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HABILIDADES DE LIDERAZGO </a:t>
            </a:r>
            <a:endParaRPr lang="es-E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TextBox 27"/>
          <p:cNvSpPr txBox="1"/>
          <p:nvPr/>
        </p:nvSpPr>
        <p:spPr>
          <a:xfrm>
            <a:off x="6168547" y="3833276"/>
            <a:ext cx="2164448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50" b="1" dirty="0" smtClean="0"/>
              <a:t>PRODUCCIÓN AUDIOVISUAL</a:t>
            </a:r>
            <a:endParaRPr lang="es-ES_tradnl" sz="1050" b="1" dirty="0"/>
          </a:p>
        </p:txBody>
      </p:sp>
      <p:sp>
        <p:nvSpPr>
          <p:cNvPr id="77" name="TextBox 27"/>
          <p:cNvSpPr txBox="1"/>
          <p:nvPr/>
        </p:nvSpPr>
        <p:spPr>
          <a:xfrm>
            <a:off x="6149137" y="2652577"/>
            <a:ext cx="2183858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" dirty="0" smtClean="0"/>
              <a:t>LABORATORIO DE COMUNICACIÓN DIGITAL E HIPERMEDIOS</a:t>
            </a:r>
            <a:endParaRPr lang="es-ES_tradnl" dirty="0"/>
          </a:p>
        </p:txBody>
      </p:sp>
      <p:sp>
        <p:nvSpPr>
          <p:cNvPr id="78" name="TextBox 27"/>
          <p:cNvSpPr txBox="1"/>
          <p:nvPr/>
        </p:nvSpPr>
        <p:spPr>
          <a:xfrm>
            <a:off x="8508736" y="2755658"/>
            <a:ext cx="2183858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" dirty="0" smtClean="0"/>
              <a:t>COMERCIALIZACIÓN TRANSMEDIAL</a:t>
            </a:r>
            <a:endParaRPr lang="es-ES_tradnl" dirty="0"/>
          </a:p>
        </p:txBody>
      </p:sp>
      <p:sp>
        <p:nvSpPr>
          <p:cNvPr id="79" name="TextBox 27"/>
          <p:cNvSpPr txBox="1"/>
          <p:nvPr/>
        </p:nvSpPr>
        <p:spPr>
          <a:xfrm>
            <a:off x="8563862" y="3762461"/>
            <a:ext cx="2128732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 smtClean="0"/>
              <a:t>SEMINARIO DE INVESTIGACIÓN: DISEÑOMULTIMEDIA I </a:t>
            </a:r>
            <a:endParaRPr lang="es-ES_tradnl" sz="1050" b="1" dirty="0"/>
          </a:p>
        </p:txBody>
      </p:sp>
      <p:cxnSp>
        <p:nvCxnSpPr>
          <p:cNvPr id="80" name="Conector recto 79"/>
          <p:cNvCxnSpPr/>
          <p:nvPr/>
        </p:nvCxnSpPr>
        <p:spPr>
          <a:xfrm>
            <a:off x="1014005" y="1250918"/>
            <a:ext cx="95049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1117305" y="1957496"/>
            <a:ext cx="95161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1105161" y="4641675"/>
            <a:ext cx="964514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27"/>
          <p:cNvSpPr txBox="1"/>
          <p:nvPr/>
        </p:nvSpPr>
        <p:spPr>
          <a:xfrm>
            <a:off x="5885295" y="6116612"/>
            <a:ext cx="1937771" cy="4154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50" b="1" i="1" dirty="0" smtClean="0">
                <a:solidFill>
                  <a:schemeClr val="accent2"/>
                </a:solidFill>
              </a:rPr>
              <a:t>CERTIFICACIÓN EN ADOBE ILUSTRADOR</a:t>
            </a:r>
            <a:endParaRPr lang="es-ES_tradnl" sz="1050" b="1" i="1" dirty="0">
              <a:solidFill>
                <a:schemeClr val="accent2"/>
              </a:solidFill>
            </a:endParaRPr>
          </a:p>
        </p:txBody>
      </p:sp>
      <p:sp>
        <p:nvSpPr>
          <p:cNvPr id="92" name="TextBox 27"/>
          <p:cNvSpPr txBox="1"/>
          <p:nvPr/>
        </p:nvSpPr>
        <p:spPr>
          <a:xfrm>
            <a:off x="8477505" y="6120877"/>
            <a:ext cx="1937771" cy="4154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50" b="1" i="1" dirty="0" smtClean="0">
                <a:solidFill>
                  <a:schemeClr val="accent2"/>
                </a:solidFill>
              </a:rPr>
              <a:t>CERTIFICACIÓN EN ADOBE PHOTOSHOP</a:t>
            </a:r>
            <a:endParaRPr lang="es-ES_tradnl" sz="1050" b="1" i="1" dirty="0">
              <a:solidFill>
                <a:schemeClr val="accent2"/>
              </a:solidFill>
            </a:endParaRPr>
          </a:p>
        </p:txBody>
      </p:sp>
      <p:cxnSp>
        <p:nvCxnSpPr>
          <p:cNvPr id="93" name="Conector recto 92"/>
          <p:cNvCxnSpPr/>
          <p:nvPr/>
        </p:nvCxnSpPr>
        <p:spPr>
          <a:xfrm flipV="1">
            <a:off x="1110142" y="5777197"/>
            <a:ext cx="9621947" cy="195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1138981" y="2581586"/>
            <a:ext cx="95536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197020" y="4989062"/>
            <a:ext cx="800594" cy="464215"/>
            <a:chOff x="198174" y="4349836"/>
            <a:chExt cx="800594" cy="464215"/>
          </a:xfrm>
        </p:grpSpPr>
        <p:pic>
          <p:nvPicPr>
            <p:cNvPr id="95" name="Picture 6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163" y="4349836"/>
              <a:ext cx="338333" cy="273890"/>
            </a:xfrm>
            <a:prstGeom prst="rect">
              <a:avLst/>
            </a:prstGeom>
          </p:spPr>
        </p:pic>
        <p:sp>
          <p:nvSpPr>
            <p:cNvPr id="97" name="TextBox 77"/>
            <p:cNvSpPr txBox="1"/>
            <p:nvPr/>
          </p:nvSpPr>
          <p:spPr>
            <a:xfrm>
              <a:off x="198174" y="4598607"/>
              <a:ext cx="8005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EVALUACIÓN</a:t>
              </a:r>
            </a:p>
          </p:txBody>
        </p:sp>
      </p:grpSp>
      <p:sp>
        <p:nvSpPr>
          <p:cNvPr id="98" name="TextBox 27"/>
          <p:cNvSpPr txBox="1"/>
          <p:nvPr/>
        </p:nvSpPr>
        <p:spPr>
          <a:xfrm>
            <a:off x="1258901" y="4799189"/>
            <a:ext cx="2148941" cy="90024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50" b="1" dirty="0" smtClean="0"/>
              <a:t>ELABORACIÓN </a:t>
            </a:r>
            <a:r>
              <a:rPr lang="es-ES_tradnl" sz="1050" b="1" smtClean="0"/>
              <a:t>PAGINA </a:t>
            </a:r>
            <a:r>
              <a:rPr lang="es-ES_tradnl" sz="1050" b="1" smtClean="0"/>
              <a:t>WEB CONTENIDOS DE LAS ÁREAS DE SU ESPECIALIDAD Y </a:t>
            </a:r>
            <a:r>
              <a:rPr lang="es-ES_tradnl" sz="1050" b="1" dirty="0" smtClean="0"/>
              <a:t>DISEÑO DE UN SÍMBOLO DE IDENTIDAD PERSONAL</a:t>
            </a:r>
            <a:endParaRPr lang="es-ES_tradnl" sz="1050" b="1" dirty="0"/>
          </a:p>
        </p:txBody>
      </p:sp>
      <p:sp>
        <p:nvSpPr>
          <p:cNvPr id="99" name="TextBox 27"/>
          <p:cNvSpPr txBox="1"/>
          <p:nvPr/>
        </p:nvSpPr>
        <p:spPr>
          <a:xfrm>
            <a:off x="3657401" y="4689091"/>
            <a:ext cx="2233418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900" b="1" dirty="0" smtClean="0"/>
              <a:t>* ANIMACIÓN </a:t>
            </a:r>
            <a:r>
              <a:rPr lang="es-ES_tradnl" sz="900" b="1" dirty="0" smtClean="0"/>
              <a:t>Y GRÁFICOS DE SU CARRERA </a:t>
            </a:r>
            <a:endParaRPr lang="es-ES_tradnl" sz="900" b="1" dirty="0" smtClean="0"/>
          </a:p>
          <a:p>
            <a:pPr algn="ctr"/>
            <a:r>
              <a:rPr lang="es-ES_tradnl" sz="900" b="1" dirty="0" smtClean="0"/>
              <a:t>* BLOG DIGITAL</a:t>
            </a:r>
            <a:endParaRPr lang="es-ES_tradnl" sz="900" b="1" dirty="0"/>
          </a:p>
        </p:txBody>
      </p:sp>
      <p:sp>
        <p:nvSpPr>
          <p:cNvPr id="100" name="TextBox 27"/>
          <p:cNvSpPr txBox="1"/>
          <p:nvPr/>
        </p:nvSpPr>
        <p:spPr>
          <a:xfrm>
            <a:off x="6179765" y="4702466"/>
            <a:ext cx="2148941" cy="5770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50" b="1" dirty="0" smtClean="0"/>
              <a:t>INVESTIGACIÓN SOBRE INNOVACIÓN TECNOLÓGICA</a:t>
            </a:r>
          </a:p>
          <a:p>
            <a:pPr algn="ctr"/>
            <a:r>
              <a:rPr lang="es-ES_tradnl" sz="1050" b="1" dirty="0" smtClean="0"/>
              <a:t>ARTICULOS DE OPINIÓN</a:t>
            </a:r>
          </a:p>
        </p:txBody>
      </p:sp>
      <p:sp>
        <p:nvSpPr>
          <p:cNvPr id="101" name="TextBox 27"/>
          <p:cNvSpPr txBox="1"/>
          <p:nvPr/>
        </p:nvSpPr>
        <p:spPr>
          <a:xfrm>
            <a:off x="8553757" y="4668264"/>
            <a:ext cx="2148941" cy="4154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50" b="1" dirty="0" smtClean="0"/>
              <a:t>METODOLOGIA CANVAS MODEL Y DISEÑO DE SU MARCA PERSONAL</a:t>
            </a:r>
            <a:endParaRPr lang="es-ES_tradnl" sz="1050" b="1" dirty="0"/>
          </a:p>
        </p:txBody>
      </p:sp>
      <p:sp>
        <p:nvSpPr>
          <p:cNvPr id="128" name="TextBox 27"/>
          <p:cNvSpPr txBox="1"/>
          <p:nvPr/>
        </p:nvSpPr>
        <p:spPr>
          <a:xfrm>
            <a:off x="1206814" y="3159825"/>
            <a:ext cx="217285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100" b="1" dirty="0" smtClean="0"/>
              <a:t>LABORATORIO DE PRODUCCIÓN  AUDITIVA INFORMATIVA</a:t>
            </a:r>
            <a:endParaRPr lang="es-ES_tradnl" sz="1100" b="1" dirty="0"/>
          </a:p>
        </p:txBody>
      </p:sp>
      <p:sp>
        <p:nvSpPr>
          <p:cNvPr id="129" name="TextBox 27"/>
          <p:cNvSpPr txBox="1"/>
          <p:nvPr/>
        </p:nvSpPr>
        <p:spPr>
          <a:xfrm>
            <a:off x="1314661" y="4131784"/>
            <a:ext cx="1973200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 smtClean="0"/>
              <a:t>ELEMENTOS DE SEMIÓTICA DEL DISEÑO</a:t>
            </a:r>
            <a:endParaRPr lang="es-ES_tradnl" sz="1050" b="1" dirty="0"/>
          </a:p>
        </p:txBody>
      </p:sp>
      <p:sp>
        <p:nvSpPr>
          <p:cNvPr id="130" name="TextBox 27"/>
          <p:cNvSpPr txBox="1"/>
          <p:nvPr/>
        </p:nvSpPr>
        <p:spPr>
          <a:xfrm>
            <a:off x="3933468" y="3121072"/>
            <a:ext cx="1704388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 smtClean="0"/>
              <a:t>PERIODISMO DIGITAL Y OPINIÓN PÚBLICA</a:t>
            </a:r>
            <a:endParaRPr lang="es-ES_tradnl" sz="1050" b="1" dirty="0"/>
          </a:p>
        </p:txBody>
      </p:sp>
      <p:sp>
        <p:nvSpPr>
          <p:cNvPr id="131" name="TextBox 27"/>
          <p:cNvSpPr txBox="1"/>
          <p:nvPr/>
        </p:nvSpPr>
        <p:spPr>
          <a:xfrm>
            <a:off x="3968473" y="4135658"/>
            <a:ext cx="1704388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 smtClean="0"/>
              <a:t>DISEÑO EDITORIAL PARA MEDIOS DIGITALES</a:t>
            </a:r>
            <a:endParaRPr lang="es-ES_tradnl" sz="1050" b="1" dirty="0"/>
          </a:p>
        </p:txBody>
      </p:sp>
      <p:sp>
        <p:nvSpPr>
          <p:cNvPr id="132" name="TextBox 27"/>
          <p:cNvSpPr txBox="1"/>
          <p:nvPr/>
        </p:nvSpPr>
        <p:spPr>
          <a:xfrm>
            <a:off x="3719333" y="5129078"/>
            <a:ext cx="2148941" cy="4154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50" b="1" dirty="0" smtClean="0"/>
              <a:t>ANIMACIÓN DEL SÍMBOLO</a:t>
            </a:r>
          </a:p>
          <a:p>
            <a:pPr algn="ctr"/>
            <a:r>
              <a:rPr lang="es-ES_tradnl" sz="1050" b="1" dirty="0" smtClean="0"/>
              <a:t>REVISTA DIGITAL</a:t>
            </a:r>
            <a:endParaRPr lang="es-ES_tradnl" sz="1050" b="1" dirty="0"/>
          </a:p>
        </p:txBody>
      </p:sp>
      <p:sp>
        <p:nvSpPr>
          <p:cNvPr id="133" name="TextBox 27"/>
          <p:cNvSpPr txBox="1"/>
          <p:nvPr/>
        </p:nvSpPr>
        <p:spPr>
          <a:xfrm>
            <a:off x="6170180" y="3120587"/>
            <a:ext cx="2162815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 smtClean="0"/>
              <a:t>LABORATORIO DE ARTE DE LA INFORMACIÓN</a:t>
            </a:r>
            <a:endParaRPr lang="es-ES_tradnl" sz="1050" b="1" dirty="0"/>
          </a:p>
        </p:txBody>
      </p:sp>
      <p:sp>
        <p:nvSpPr>
          <p:cNvPr id="134" name="TextBox 27"/>
          <p:cNvSpPr txBox="1"/>
          <p:nvPr/>
        </p:nvSpPr>
        <p:spPr>
          <a:xfrm>
            <a:off x="6175176" y="4305273"/>
            <a:ext cx="215781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50" b="1" dirty="0" smtClean="0"/>
              <a:t>DISEÑO DE INFORMACIÓN </a:t>
            </a:r>
            <a:endParaRPr lang="es-ES_tradnl" sz="1050" b="1" dirty="0"/>
          </a:p>
        </p:txBody>
      </p:sp>
      <p:sp>
        <p:nvSpPr>
          <p:cNvPr id="135" name="TextBox 27"/>
          <p:cNvSpPr txBox="1"/>
          <p:nvPr/>
        </p:nvSpPr>
        <p:spPr>
          <a:xfrm>
            <a:off x="6175176" y="5342113"/>
            <a:ext cx="2148941" cy="4154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50" b="1" dirty="0" smtClean="0"/>
              <a:t>VIDEOMAPPING</a:t>
            </a:r>
          </a:p>
          <a:p>
            <a:pPr algn="ctr"/>
            <a:r>
              <a:rPr lang="es-ES_tradnl" sz="1050" b="1" dirty="0" smtClean="0"/>
              <a:t>INFOGRAFIA</a:t>
            </a:r>
          </a:p>
        </p:txBody>
      </p:sp>
      <p:sp>
        <p:nvSpPr>
          <p:cNvPr id="136" name="TextBox 27"/>
          <p:cNvSpPr txBox="1"/>
          <p:nvPr/>
        </p:nvSpPr>
        <p:spPr>
          <a:xfrm>
            <a:off x="8508736" y="3113740"/>
            <a:ext cx="2183858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MX" dirty="0" smtClean="0"/>
              <a:t>PRACTICUM  III: EMPRENDIMIENTO SOCIAL EN COMUNICACIÓN </a:t>
            </a:r>
            <a:endParaRPr lang="es-ES_tradnl" dirty="0"/>
          </a:p>
        </p:txBody>
      </p:sp>
      <p:sp>
        <p:nvSpPr>
          <p:cNvPr id="137" name="TextBox 27"/>
          <p:cNvSpPr txBox="1"/>
          <p:nvPr/>
        </p:nvSpPr>
        <p:spPr>
          <a:xfrm>
            <a:off x="8567408" y="4300803"/>
            <a:ext cx="2125185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50" b="1" dirty="0" smtClean="0"/>
              <a:t>SEMINARIO DE INVESTIGACIÓN II</a:t>
            </a:r>
            <a:endParaRPr lang="es-ES_tradnl" sz="1050" b="1" dirty="0"/>
          </a:p>
        </p:txBody>
      </p:sp>
      <p:sp>
        <p:nvSpPr>
          <p:cNvPr id="138" name="TextBox 27"/>
          <p:cNvSpPr txBox="1"/>
          <p:nvPr/>
        </p:nvSpPr>
        <p:spPr>
          <a:xfrm>
            <a:off x="8563862" y="5135598"/>
            <a:ext cx="2148941" cy="5770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050" b="1" dirty="0" smtClean="0"/>
              <a:t>DISEÑO DE SU MARCA PERSONAL</a:t>
            </a:r>
          </a:p>
          <a:p>
            <a:pPr algn="ctr"/>
            <a:r>
              <a:rPr lang="es-ES_tradnl" sz="1050" b="1" dirty="0" smtClean="0"/>
              <a:t>DISEÑO DE APLCIACIÓN MULTIMEDIATICA DE MARCA</a:t>
            </a:r>
            <a:endParaRPr lang="es-ES_tradnl" sz="1050" b="1" dirty="0"/>
          </a:p>
        </p:txBody>
      </p:sp>
      <p:cxnSp>
        <p:nvCxnSpPr>
          <p:cNvPr id="139" name="Conector recto 138"/>
          <p:cNvCxnSpPr/>
          <p:nvPr/>
        </p:nvCxnSpPr>
        <p:spPr>
          <a:xfrm flipV="1">
            <a:off x="1029653" y="6680044"/>
            <a:ext cx="9621947" cy="1951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00719" y="4784728"/>
            <a:ext cx="546100" cy="673100"/>
          </a:xfrm>
          <a:prstGeom prst="rect">
            <a:avLst/>
          </a:prstGeom>
        </p:spPr>
      </p:pic>
      <p:pic>
        <p:nvPicPr>
          <p:cNvPr id="14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00719" y="4320844"/>
            <a:ext cx="546100" cy="431800"/>
          </a:xfrm>
          <a:prstGeom prst="rect">
            <a:avLst/>
          </a:prstGeom>
        </p:spPr>
      </p:pic>
      <p:pic>
        <p:nvPicPr>
          <p:cNvPr id="14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00719" y="4068331"/>
            <a:ext cx="546100" cy="355600"/>
          </a:xfrm>
          <a:prstGeom prst="rect">
            <a:avLst/>
          </a:prstGeom>
        </p:spPr>
      </p:pic>
      <p:pic>
        <p:nvPicPr>
          <p:cNvPr id="14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99586" y="2994325"/>
            <a:ext cx="546100" cy="381000"/>
          </a:xfrm>
          <a:prstGeom prst="rect">
            <a:avLst/>
          </a:prstGeom>
        </p:spPr>
      </p:pic>
      <p:pic>
        <p:nvPicPr>
          <p:cNvPr id="14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00719" y="3238662"/>
            <a:ext cx="546100" cy="546100"/>
          </a:xfrm>
          <a:prstGeom prst="rect">
            <a:avLst/>
          </a:prstGeom>
        </p:spPr>
      </p:pic>
      <p:pic>
        <p:nvPicPr>
          <p:cNvPr id="14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00719" y="3646624"/>
            <a:ext cx="546100" cy="571500"/>
          </a:xfrm>
          <a:prstGeom prst="rect">
            <a:avLst/>
          </a:prstGeom>
        </p:spPr>
      </p:pic>
      <p:pic>
        <p:nvPicPr>
          <p:cNvPr id="146" name="Picture 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91497" y="2553305"/>
            <a:ext cx="571500" cy="457200"/>
          </a:xfrm>
          <a:prstGeom prst="rect">
            <a:avLst/>
          </a:prstGeom>
        </p:spPr>
      </p:pic>
      <p:pic>
        <p:nvPicPr>
          <p:cNvPr id="147" name="Picture 5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34527" y="4766119"/>
            <a:ext cx="9398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106949" y="2362352"/>
            <a:ext cx="3270325" cy="2183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Oval 5"/>
          <p:cNvSpPr/>
          <p:nvPr/>
        </p:nvSpPr>
        <p:spPr>
          <a:xfrm>
            <a:off x="3339919" y="3794761"/>
            <a:ext cx="428751" cy="4287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6"/>
          <p:cNvSpPr/>
          <p:nvPr/>
        </p:nvSpPr>
        <p:spPr>
          <a:xfrm>
            <a:off x="4020802" y="3794761"/>
            <a:ext cx="428751" cy="428751"/>
          </a:xfrm>
          <a:prstGeom prst="ellipse">
            <a:avLst/>
          </a:prstGeom>
          <a:solidFill>
            <a:srgbClr val="76B5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7"/>
          <p:cNvSpPr/>
          <p:nvPr/>
        </p:nvSpPr>
        <p:spPr>
          <a:xfrm>
            <a:off x="4696334" y="3815319"/>
            <a:ext cx="428751" cy="428751"/>
          </a:xfrm>
          <a:prstGeom prst="ellipse">
            <a:avLst/>
          </a:prstGeom>
          <a:solidFill>
            <a:srgbClr val="9A140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8"/>
          <p:cNvSpPr/>
          <p:nvPr/>
        </p:nvSpPr>
        <p:spPr>
          <a:xfrm>
            <a:off x="5366446" y="3815319"/>
            <a:ext cx="428751" cy="42875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872" y="4919859"/>
            <a:ext cx="546100" cy="673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72" y="4455975"/>
            <a:ext cx="546100" cy="431800"/>
          </a:xfrm>
          <a:prstGeom prst="rect">
            <a:avLst/>
          </a:prstGeom>
        </p:spPr>
      </p:pic>
      <p:pic>
        <p:nvPicPr>
          <p:cNvPr id="11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872" y="4203462"/>
            <a:ext cx="546100" cy="355600"/>
          </a:xfrm>
          <a:prstGeom prst="rect">
            <a:avLst/>
          </a:prstGeom>
        </p:spPr>
      </p:pic>
      <p:pic>
        <p:nvPicPr>
          <p:cNvPr id="12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739" y="3129456"/>
            <a:ext cx="546100" cy="381000"/>
          </a:xfrm>
          <a:prstGeom prst="rect">
            <a:avLst/>
          </a:prstGeom>
        </p:spPr>
      </p:pic>
      <p:pic>
        <p:nvPicPr>
          <p:cNvPr id="13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872" y="3373793"/>
            <a:ext cx="546100" cy="546100"/>
          </a:xfrm>
          <a:prstGeom prst="rect">
            <a:avLst/>
          </a:prstGeom>
        </p:spPr>
      </p:pic>
      <p:pic>
        <p:nvPicPr>
          <p:cNvPr id="14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872" y="3781755"/>
            <a:ext cx="546100" cy="571500"/>
          </a:xfrm>
          <a:prstGeom prst="rect">
            <a:avLst/>
          </a:prstGeom>
        </p:spPr>
      </p:pic>
      <p:pic>
        <p:nvPicPr>
          <p:cNvPr id="15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0650" y="2688436"/>
            <a:ext cx="571500" cy="457200"/>
          </a:xfrm>
          <a:prstGeom prst="rect">
            <a:avLst/>
          </a:prstGeom>
        </p:spPr>
      </p:pic>
      <p:sp>
        <p:nvSpPr>
          <p:cNvPr id="16" name="TextBox 48"/>
          <p:cNvSpPr txBox="1"/>
          <p:nvPr/>
        </p:nvSpPr>
        <p:spPr>
          <a:xfrm>
            <a:off x="2162979" y="2748874"/>
            <a:ext cx="4902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rPr>
              <a:t>COMUNICACIÓN Y DISEÑO MULTIMEDIA</a:t>
            </a:r>
          </a:p>
        </p:txBody>
      </p:sp>
      <p:pic>
        <p:nvPicPr>
          <p:cNvPr id="18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3680" y="4901250"/>
            <a:ext cx="939800" cy="45719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912997" y="-202802"/>
            <a:ext cx="682911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 smtClean="0">
                <a:latin typeface="Franklin Gothic Heavy" panose="020B0903020102020204" pitchFamily="34" charset="0"/>
              </a:rPr>
              <a:t>Malla</a:t>
            </a:r>
            <a:endParaRPr lang="es-MX" sz="199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62" y="-24686"/>
            <a:ext cx="12221961" cy="6882686"/>
          </a:xfrm>
          <a:prstGeom prst="rect">
            <a:avLst/>
          </a:prstGeom>
        </p:spPr>
      </p:pic>
      <p:sp>
        <p:nvSpPr>
          <p:cNvPr id="29" name="TextBox 43"/>
          <p:cNvSpPr txBox="1"/>
          <p:nvPr/>
        </p:nvSpPr>
        <p:spPr>
          <a:xfrm>
            <a:off x="4446871" y="193239"/>
            <a:ext cx="602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FASE II</a:t>
            </a:r>
          </a:p>
        </p:txBody>
      </p:sp>
      <p:sp>
        <p:nvSpPr>
          <p:cNvPr id="31" name="TextBox 45"/>
          <p:cNvSpPr txBox="1"/>
          <p:nvPr/>
        </p:nvSpPr>
        <p:spPr>
          <a:xfrm>
            <a:off x="6927310" y="192576"/>
            <a:ext cx="64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FASE III</a:t>
            </a:r>
          </a:p>
        </p:txBody>
      </p:sp>
      <p:sp>
        <p:nvSpPr>
          <p:cNvPr id="33" name="TextBox 47"/>
          <p:cNvSpPr txBox="1"/>
          <p:nvPr/>
        </p:nvSpPr>
        <p:spPr>
          <a:xfrm>
            <a:off x="9172380" y="19914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FASE IV</a:t>
            </a:r>
          </a:p>
        </p:txBody>
      </p:sp>
      <p:sp>
        <p:nvSpPr>
          <p:cNvPr id="38" name="TextBox 66"/>
          <p:cNvSpPr txBox="1"/>
          <p:nvPr/>
        </p:nvSpPr>
        <p:spPr>
          <a:xfrm>
            <a:off x="2148249" y="191560"/>
            <a:ext cx="56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FASE I</a:t>
            </a:r>
          </a:p>
        </p:txBody>
      </p:sp>
      <p:grpSp>
        <p:nvGrpSpPr>
          <p:cNvPr id="42" name="Group 75"/>
          <p:cNvGrpSpPr/>
          <p:nvPr/>
        </p:nvGrpSpPr>
        <p:grpSpPr>
          <a:xfrm>
            <a:off x="216628" y="1109411"/>
            <a:ext cx="801401" cy="514640"/>
            <a:chOff x="2654968" y="6170601"/>
            <a:chExt cx="800594" cy="514122"/>
          </a:xfrm>
        </p:grpSpPr>
        <p:pic>
          <p:nvPicPr>
            <p:cNvPr id="43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1710" y="6170601"/>
              <a:ext cx="304655" cy="287730"/>
            </a:xfrm>
            <a:prstGeom prst="rect">
              <a:avLst/>
            </a:prstGeom>
          </p:spPr>
        </p:pic>
        <p:sp>
          <p:nvSpPr>
            <p:cNvPr id="44" name="TextBox 77"/>
            <p:cNvSpPr txBox="1"/>
            <p:nvPr/>
          </p:nvSpPr>
          <p:spPr>
            <a:xfrm>
              <a:off x="2654968" y="6469279"/>
              <a:ext cx="8005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TAXONOMIA</a:t>
              </a:r>
            </a:p>
          </p:txBody>
        </p:sp>
      </p:grpSp>
      <p:sp>
        <p:nvSpPr>
          <p:cNvPr id="54" name="TextBox 27"/>
          <p:cNvSpPr txBox="1"/>
          <p:nvPr/>
        </p:nvSpPr>
        <p:spPr>
          <a:xfrm>
            <a:off x="1903635" y="333567"/>
            <a:ext cx="10559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1º y 2o</a:t>
            </a:r>
            <a:endParaRPr lang="es-ES_tradnl" sz="16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27"/>
          <p:cNvSpPr txBox="1"/>
          <p:nvPr/>
        </p:nvSpPr>
        <p:spPr>
          <a:xfrm>
            <a:off x="4046822" y="335578"/>
            <a:ext cx="13623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i="1" dirty="0">
                <a:solidFill>
                  <a:srgbClr val="92D050"/>
                </a:solidFill>
              </a:rPr>
              <a:t>3</a:t>
            </a:r>
            <a:r>
              <a:rPr lang="es-ES_tradnl" sz="1600" b="1" i="1" dirty="0" smtClean="0">
                <a:solidFill>
                  <a:srgbClr val="92D050"/>
                </a:solidFill>
              </a:rPr>
              <a:t>º y 4o</a:t>
            </a:r>
            <a:endParaRPr lang="es-ES_tradnl" sz="1600" b="1" i="1" dirty="0">
              <a:solidFill>
                <a:srgbClr val="92D050"/>
              </a:solidFill>
            </a:endParaRPr>
          </a:p>
        </p:txBody>
      </p:sp>
      <p:sp>
        <p:nvSpPr>
          <p:cNvPr id="56" name="TextBox 27"/>
          <p:cNvSpPr txBox="1"/>
          <p:nvPr/>
        </p:nvSpPr>
        <p:spPr>
          <a:xfrm>
            <a:off x="6707105" y="343874"/>
            <a:ext cx="10559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i="1" dirty="0">
                <a:solidFill>
                  <a:srgbClr val="C00000"/>
                </a:solidFill>
              </a:rPr>
              <a:t>5</a:t>
            </a:r>
            <a:r>
              <a:rPr lang="es-ES_tradnl" sz="1600" b="1" i="1" dirty="0" smtClean="0">
                <a:solidFill>
                  <a:srgbClr val="C00000"/>
                </a:solidFill>
              </a:rPr>
              <a:t>º y 6o</a:t>
            </a:r>
            <a:endParaRPr lang="es-ES_tradnl" sz="1600" b="1" i="1" dirty="0">
              <a:solidFill>
                <a:srgbClr val="C00000"/>
              </a:solidFill>
            </a:endParaRPr>
          </a:p>
        </p:txBody>
      </p:sp>
      <p:sp>
        <p:nvSpPr>
          <p:cNvPr id="57" name="TextBox 27"/>
          <p:cNvSpPr txBox="1"/>
          <p:nvPr/>
        </p:nvSpPr>
        <p:spPr>
          <a:xfrm>
            <a:off x="8968847" y="343874"/>
            <a:ext cx="10559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i="1" dirty="0" smtClean="0">
                <a:solidFill>
                  <a:schemeClr val="bg1">
                    <a:lumMod val="50000"/>
                  </a:schemeClr>
                </a:solidFill>
              </a:rPr>
              <a:t>7º y 8vo</a:t>
            </a:r>
            <a:endParaRPr lang="es-ES_tradnl" sz="16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27"/>
          <p:cNvSpPr txBox="1"/>
          <p:nvPr/>
        </p:nvSpPr>
        <p:spPr>
          <a:xfrm>
            <a:off x="3839699" y="1079086"/>
            <a:ext cx="15913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chemeClr val="accent6"/>
                </a:solidFill>
              </a:rPr>
              <a:t>COMPRENDEN</a:t>
            </a:r>
            <a:endParaRPr lang="es-ES_tradnl" sz="1600" b="1" dirty="0">
              <a:solidFill>
                <a:schemeClr val="accent6"/>
              </a:solidFill>
            </a:endParaRPr>
          </a:p>
        </p:txBody>
      </p:sp>
      <p:sp>
        <p:nvSpPr>
          <p:cNvPr id="60" name="TextBox 27"/>
          <p:cNvSpPr txBox="1"/>
          <p:nvPr/>
        </p:nvSpPr>
        <p:spPr>
          <a:xfrm>
            <a:off x="6336542" y="1069312"/>
            <a:ext cx="201464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chemeClr val="accent6"/>
                </a:solidFill>
              </a:rPr>
              <a:t>APLICAN Y ANALIZAN</a:t>
            </a:r>
            <a:endParaRPr lang="es-ES_tradnl" sz="1600" b="1" dirty="0">
              <a:solidFill>
                <a:schemeClr val="accent6"/>
              </a:solidFill>
            </a:endParaRPr>
          </a:p>
        </p:txBody>
      </p:sp>
      <p:sp>
        <p:nvSpPr>
          <p:cNvPr id="61" name="TextBox 27"/>
          <p:cNvSpPr txBox="1"/>
          <p:nvPr/>
        </p:nvSpPr>
        <p:spPr>
          <a:xfrm>
            <a:off x="8626018" y="1073135"/>
            <a:ext cx="186224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chemeClr val="accent6"/>
                </a:solidFill>
              </a:rPr>
              <a:t>CREAN Y EVALÚAN</a:t>
            </a:r>
            <a:endParaRPr lang="es-ES_tradnl" sz="1600" b="1" dirty="0">
              <a:solidFill>
                <a:schemeClr val="accent6"/>
              </a:solidFill>
            </a:endParaRPr>
          </a:p>
        </p:txBody>
      </p:sp>
      <p:sp>
        <p:nvSpPr>
          <p:cNvPr id="66" name="TextBox 27"/>
          <p:cNvSpPr txBox="1"/>
          <p:nvPr/>
        </p:nvSpPr>
        <p:spPr>
          <a:xfrm>
            <a:off x="1566523" y="1063406"/>
            <a:ext cx="13623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 smtClean="0">
                <a:solidFill>
                  <a:schemeClr val="accent6"/>
                </a:solidFill>
              </a:rPr>
              <a:t>CONOCEN</a:t>
            </a:r>
            <a:endParaRPr lang="es-ES_tradnl" sz="1600" b="1" dirty="0">
              <a:solidFill>
                <a:schemeClr val="accent6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1700950" y="648040"/>
            <a:ext cx="1301675" cy="40011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RETO ACADÉMICO Y AUTOGESTIÓN 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3681244" y="631462"/>
            <a:ext cx="2149557" cy="40011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TRABAJO COLABORATIVO Y HABILIDADES DE LA COMUNICACIÓN 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6566923" y="635492"/>
            <a:ext cx="1301675" cy="40011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HABILIDADES DE PENSAMIENTO 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8755257" y="627023"/>
            <a:ext cx="1517652" cy="40011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HABILIDADES DE LIDERAZGO </a:t>
            </a:r>
            <a:endParaRPr lang="es-E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Conector recto 79"/>
          <p:cNvCxnSpPr/>
          <p:nvPr/>
        </p:nvCxnSpPr>
        <p:spPr>
          <a:xfrm>
            <a:off x="1014005" y="588632"/>
            <a:ext cx="95049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980825" y="1084032"/>
            <a:ext cx="95161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994603" y="1407866"/>
            <a:ext cx="95536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4992204" y="3706003"/>
            <a:ext cx="111409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HABLEMOS</a:t>
            </a:r>
            <a:r>
              <a:rPr lang="es-E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“El </a:t>
            </a:r>
            <a:r>
              <a:rPr lang="es-E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poder de la palabra” Ensayos.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4873735" y="4347810"/>
            <a:ext cx="1240030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EIMT</a:t>
            </a:r>
          </a:p>
          <a:p>
            <a:pPr algn="ctr"/>
            <a:r>
              <a:rPr lang="es-ES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Entrevista Personal </a:t>
            </a:r>
          </a:p>
          <a:p>
            <a:pPr algn="ctr"/>
            <a:r>
              <a:rPr lang="es-ES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Promedio General </a:t>
            </a:r>
          </a:p>
          <a:p>
            <a:pPr algn="ctr"/>
            <a:r>
              <a:rPr lang="es-ES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Encuesta de aprendizaje (escala de </a:t>
            </a:r>
            <a:r>
              <a:rPr lang="es-ES" sz="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Licker</a:t>
            </a:r>
            <a:r>
              <a:rPr lang="es-ES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1664289" y="1785044"/>
            <a:ext cx="130167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b="1" dirty="0" smtClean="0"/>
              <a:t>Revista   </a:t>
            </a:r>
            <a:r>
              <a:rPr lang="es-ES" dirty="0" smtClean="0"/>
              <a:t> </a:t>
            </a:r>
            <a:r>
              <a:rPr lang="es-ES" dirty="0"/>
              <a:t>“Dádiva” e “</a:t>
            </a:r>
            <a:r>
              <a:rPr lang="es-ES" dirty="0" err="1"/>
              <a:t>Infobit</a:t>
            </a:r>
            <a:r>
              <a:rPr lang="es-ES" dirty="0"/>
              <a:t>” 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9844359" y="5138855"/>
            <a:ext cx="135641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Proyecto de </a:t>
            </a:r>
            <a:r>
              <a:rPr lang="es-ES" b="1" u="sng" dirty="0"/>
              <a:t>Emprendimiento</a:t>
            </a:r>
            <a:r>
              <a:rPr lang="es-ES" u="sng" dirty="0"/>
              <a:t> 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9844359" y="4091769"/>
            <a:ext cx="994071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Experiencia </a:t>
            </a:r>
            <a:r>
              <a:rPr lang="es-ES" b="1" dirty="0"/>
              <a:t>Prácticum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CDMX</a:t>
            </a:r>
            <a:endParaRPr lang="es-ES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6660787" y="1690092"/>
            <a:ext cx="1240030" cy="8925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MEDIALAB</a:t>
            </a:r>
            <a:endParaRPr lang="es-E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Proyectos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WEBRADIO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NOTICIERO WEB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BLOG DM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MAPING</a:t>
            </a:r>
            <a:endParaRPr lang="es-ES" sz="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1738835" y="4860734"/>
            <a:ext cx="1077233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STERONOVA</a:t>
            </a:r>
            <a:endParaRPr lang="es-E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Programas y Música</a:t>
            </a:r>
            <a:endParaRPr lang="es-ES" sz="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6765015" y="4490821"/>
            <a:ext cx="90400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8GRADOS</a:t>
            </a:r>
            <a:endParaRPr lang="es-E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Agencia de Comunicación</a:t>
            </a:r>
            <a:endParaRPr lang="es-ES" sz="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5023005" y="2032139"/>
            <a:ext cx="1077233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FIM</a:t>
            </a:r>
            <a:endParaRPr lang="es-E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Festival Multimedia</a:t>
            </a:r>
            <a:endParaRPr lang="es-ES" sz="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CuadroTexto 95"/>
          <p:cNvSpPr txBox="1"/>
          <p:nvPr/>
        </p:nvSpPr>
        <p:spPr>
          <a:xfrm>
            <a:off x="4979561" y="2950085"/>
            <a:ext cx="1077233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HORA MCLUHAN</a:t>
            </a:r>
            <a:endParaRPr lang="es-E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Sesión de Retroalimentación </a:t>
            </a:r>
            <a:endParaRPr lang="es-ES" sz="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2" name="Conector recto 101"/>
          <p:cNvCxnSpPr/>
          <p:nvPr/>
        </p:nvCxnSpPr>
        <p:spPr>
          <a:xfrm flipV="1">
            <a:off x="1146458" y="3263581"/>
            <a:ext cx="3818498" cy="5917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5976740" y="3263581"/>
            <a:ext cx="4715853" cy="5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4979561" y="2569984"/>
            <a:ext cx="1240030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DIPLOMADO VJ</a:t>
            </a:r>
            <a:endParaRPr lang="es-E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CuadroTexto 124"/>
          <p:cNvSpPr txBox="1"/>
          <p:nvPr/>
        </p:nvSpPr>
        <p:spPr>
          <a:xfrm>
            <a:off x="4981127" y="1625008"/>
            <a:ext cx="119642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TALLERES DE ILUSTRACIÓN</a:t>
            </a:r>
            <a:endParaRPr lang="es-E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3568785" y="5921107"/>
            <a:ext cx="1536716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Café Corporativo</a:t>
            </a:r>
            <a:endParaRPr lang="es-E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04243" y="1690092"/>
            <a:ext cx="969493" cy="46166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600" b="1" dirty="0"/>
              <a:t>Proyectos de comunicación visual </a:t>
            </a:r>
            <a:endParaRPr lang="es-MX" sz="600" b="1" dirty="0" smtClean="0"/>
          </a:p>
          <a:p>
            <a:r>
              <a:rPr lang="es-MX" sz="600" b="1" dirty="0" smtClean="0"/>
              <a:t>DIS2312 </a:t>
            </a:r>
            <a:r>
              <a:rPr lang="es-MX" sz="600" b="1" dirty="0"/>
              <a:t>(7)  </a:t>
            </a:r>
            <a:endParaRPr lang="es-MX" sz="600" b="1" dirty="0" smtClean="0"/>
          </a:p>
          <a:p>
            <a:r>
              <a:rPr lang="es-MX" sz="600" b="1" dirty="0"/>
              <a:t>SEMIPRESENCIAL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903766" y="2193413"/>
            <a:ext cx="969969" cy="46166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600" b="1"/>
            </a:lvl1pPr>
          </a:lstStyle>
          <a:p>
            <a:r>
              <a:rPr lang="es-MX" dirty="0"/>
              <a:t>Dibujo de narrativa </a:t>
            </a:r>
            <a:r>
              <a:rPr lang="es-MX" dirty="0" smtClean="0"/>
              <a:t>visual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DIB2319 (6</a:t>
            </a:r>
            <a:r>
              <a:rPr lang="es-MX" dirty="0" smtClean="0"/>
              <a:t>)</a:t>
            </a:r>
          </a:p>
          <a:p>
            <a:r>
              <a:rPr lang="es-MX" dirty="0"/>
              <a:t>SEMIPRESENCIAL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865741" y="4788665"/>
            <a:ext cx="969969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600" b="1"/>
            </a:lvl1pPr>
          </a:lstStyle>
          <a:p>
            <a:pPr algn="ctr"/>
            <a:r>
              <a:rPr lang="es-MX" dirty="0"/>
              <a:t>Historia del diseño </a:t>
            </a:r>
          </a:p>
          <a:p>
            <a:pPr algn="ctr"/>
            <a:r>
              <a:rPr lang="es-MX" dirty="0" smtClean="0"/>
              <a:t>HIS2302 </a:t>
            </a:r>
            <a:r>
              <a:rPr lang="es-MX" dirty="0"/>
              <a:t>(6</a:t>
            </a:r>
            <a:r>
              <a:rPr lang="es-MX" dirty="0" smtClean="0"/>
              <a:t>)</a:t>
            </a:r>
          </a:p>
          <a:p>
            <a:pPr algn="ctr"/>
            <a:r>
              <a:rPr lang="es-MX" dirty="0"/>
              <a:t>EN LINEA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793282" y="1813583"/>
            <a:ext cx="989395" cy="46166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600" b="1" dirty="0"/>
              <a:t>Responsabilidad social y sustentabilidad                                 SOC2305 (6)          </a:t>
            </a:r>
            <a:endParaRPr lang="es-MX" sz="600" b="1" dirty="0" smtClean="0"/>
          </a:p>
          <a:p>
            <a:r>
              <a:rPr lang="es-MX" sz="600" b="1" dirty="0" smtClean="0"/>
              <a:t>EN LINEA</a:t>
            </a:r>
            <a:endParaRPr lang="es-MX" sz="600" b="1" dirty="0"/>
          </a:p>
        </p:txBody>
      </p:sp>
      <p:sp>
        <p:nvSpPr>
          <p:cNvPr id="64" name="CuadroTexto 63"/>
          <p:cNvSpPr txBox="1"/>
          <p:nvPr/>
        </p:nvSpPr>
        <p:spPr>
          <a:xfrm>
            <a:off x="3877877" y="5260845"/>
            <a:ext cx="957834" cy="55399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600" b="1"/>
            </a:lvl1pPr>
          </a:lstStyle>
          <a:p>
            <a:pPr algn="ctr"/>
            <a:r>
              <a:rPr lang="es-MX" dirty="0"/>
              <a:t>Métodos de investigación </a:t>
            </a:r>
            <a:r>
              <a:rPr lang="es-MX" dirty="0" smtClean="0"/>
              <a:t>cuantitativa</a:t>
            </a:r>
          </a:p>
          <a:p>
            <a:pPr algn="ctr"/>
            <a:r>
              <a:rPr lang="es-MX" dirty="0" smtClean="0"/>
              <a:t>INV2304</a:t>
            </a:r>
          </a:p>
          <a:p>
            <a:pPr algn="ctr"/>
            <a:r>
              <a:rPr lang="es-MX" dirty="0"/>
              <a:t>SEMIPRESENCIAL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4981128" y="5260845"/>
            <a:ext cx="969969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600" b="1"/>
            </a:lvl1pPr>
          </a:lstStyle>
          <a:p>
            <a:pPr algn="ctr"/>
            <a:r>
              <a:rPr lang="es-MX" dirty="0"/>
              <a:t>Escritura creativa y retórica </a:t>
            </a:r>
            <a:r>
              <a:rPr lang="es-MX" dirty="0" smtClean="0"/>
              <a:t>aplicada</a:t>
            </a:r>
          </a:p>
          <a:p>
            <a:pPr algn="ctr"/>
            <a:r>
              <a:rPr lang="es-MX" dirty="0" smtClean="0"/>
              <a:t>LIT2302</a:t>
            </a:r>
          </a:p>
          <a:p>
            <a:pPr algn="ctr"/>
            <a:r>
              <a:rPr lang="es-MX" dirty="0" smtClean="0"/>
              <a:t>SEMIPRESENCIAL</a:t>
            </a:r>
            <a:endParaRPr lang="es-MX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981128" y="5817571"/>
            <a:ext cx="969969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600" b="1"/>
            </a:lvl1pPr>
          </a:lstStyle>
          <a:p>
            <a:pPr algn="ctr"/>
            <a:r>
              <a:rPr lang="es-MX" dirty="0"/>
              <a:t>Tradiciones de la comunicación y el entretenimiento en </a:t>
            </a:r>
            <a:r>
              <a:rPr lang="es-MX" dirty="0" smtClean="0"/>
              <a:t>Iberoamérica</a:t>
            </a:r>
          </a:p>
          <a:p>
            <a:pPr algn="ctr"/>
            <a:r>
              <a:rPr lang="es-MX" dirty="0" smtClean="0"/>
              <a:t>COM2304</a:t>
            </a:r>
          </a:p>
          <a:p>
            <a:pPr algn="ctr"/>
            <a:r>
              <a:rPr lang="es-MX" dirty="0" smtClean="0"/>
              <a:t>EN LINEA</a:t>
            </a:r>
            <a:endParaRPr lang="es-MX" dirty="0"/>
          </a:p>
        </p:txBody>
      </p:sp>
      <p:sp>
        <p:nvSpPr>
          <p:cNvPr id="68" name="CuadroTexto 67"/>
          <p:cNvSpPr txBox="1"/>
          <p:nvPr/>
        </p:nvSpPr>
        <p:spPr>
          <a:xfrm>
            <a:off x="6349418" y="5260845"/>
            <a:ext cx="969969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600" b="1"/>
            </a:lvl1pPr>
          </a:lstStyle>
          <a:p>
            <a:pPr algn="ctr"/>
            <a:r>
              <a:rPr lang="es-MX" dirty="0"/>
              <a:t>Métodos de análisis de </a:t>
            </a:r>
            <a:r>
              <a:rPr lang="es-MX" dirty="0" smtClean="0"/>
              <a:t>contenido</a:t>
            </a:r>
          </a:p>
          <a:p>
            <a:pPr algn="ctr"/>
            <a:r>
              <a:rPr lang="es-MX" dirty="0" smtClean="0"/>
              <a:t>INV3309</a:t>
            </a:r>
          </a:p>
          <a:p>
            <a:pPr algn="ctr"/>
            <a:r>
              <a:rPr lang="es-MX" dirty="0" smtClean="0"/>
              <a:t>EN LINEA</a:t>
            </a:r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8749557" y="5260844"/>
            <a:ext cx="969969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600" b="1"/>
            </a:lvl1pPr>
          </a:lstStyle>
          <a:p>
            <a:pPr algn="ctr"/>
            <a:r>
              <a:rPr lang="es-MX" dirty="0"/>
              <a:t>Responsabilidad social y </a:t>
            </a:r>
            <a:r>
              <a:rPr lang="es-MX" dirty="0" smtClean="0"/>
              <a:t>sustentabilidad</a:t>
            </a:r>
          </a:p>
          <a:p>
            <a:pPr algn="ctr"/>
            <a:r>
              <a:rPr lang="es-MX" dirty="0" smtClean="0"/>
              <a:t>SOC2305</a:t>
            </a:r>
          </a:p>
          <a:p>
            <a:pPr algn="ctr"/>
            <a:r>
              <a:rPr lang="es-MX" dirty="0" smtClean="0"/>
              <a:t>EN LINEA</a:t>
            </a:r>
            <a:endParaRPr lang="es-MX" dirty="0"/>
          </a:p>
        </p:txBody>
      </p:sp>
      <p:cxnSp>
        <p:nvCxnSpPr>
          <p:cNvPr id="70" name="Conector recto 69"/>
          <p:cNvCxnSpPr/>
          <p:nvPr/>
        </p:nvCxnSpPr>
        <p:spPr>
          <a:xfrm>
            <a:off x="6263035" y="6561821"/>
            <a:ext cx="206920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9744652" y="6561821"/>
            <a:ext cx="180653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8364720" y="6194364"/>
            <a:ext cx="135480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MATERIAS ESPECIALIZANTES</a:t>
            </a:r>
            <a:endParaRPr lang="es-E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Obtención de 1 diploma</a:t>
            </a:r>
            <a:endParaRPr lang="es-ES" sz="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8" name="Group 97"/>
          <p:cNvGrpSpPr/>
          <p:nvPr/>
        </p:nvGrpSpPr>
        <p:grpSpPr>
          <a:xfrm>
            <a:off x="252151" y="2216664"/>
            <a:ext cx="742452" cy="552872"/>
            <a:chOff x="5160290" y="6240577"/>
            <a:chExt cx="742452" cy="552874"/>
          </a:xfrm>
        </p:grpSpPr>
        <p:pic>
          <p:nvPicPr>
            <p:cNvPr id="79" name="Picture 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5811" y="6240577"/>
              <a:ext cx="384921" cy="262447"/>
            </a:xfrm>
            <a:prstGeom prst="rect">
              <a:avLst/>
            </a:prstGeom>
          </p:spPr>
        </p:pic>
        <p:sp>
          <p:nvSpPr>
            <p:cNvPr id="82" name="TextBox 99"/>
            <p:cNvSpPr txBox="1"/>
            <p:nvPr/>
          </p:nvSpPr>
          <p:spPr>
            <a:xfrm>
              <a:off x="5160290" y="6454897"/>
              <a:ext cx="7424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DISEÑO MULTIMEDIA</a:t>
              </a:r>
              <a:endParaRPr lang="en-US" sz="8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112891" y="4810386"/>
            <a:ext cx="1008874" cy="632959"/>
            <a:chOff x="69225" y="5180604"/>
            <a:chExt cx="1077233" cy="632959"/>
          </a:xfrm>
        </p:grpSpPr>
        <p:pic>
          <p:nvPicPr>
            <p:cNvPr id="58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957" y="5180604"/>
              <a:ext cx="326113" cy="360441"/>
            </a:xfrm>
            <a:prstGeom prst="rect">
              <a:avLst/>
            </a:prstGeom>
          </p:spPr>
        </p:pic>
        <p:sp>
          <p:nvSpPr>
            <p:cNvPr id="84" name="CuadroTexto 83"/>
            <p:cNvSpPr txBox="1"/>
            <p:nvPr/>
          </p:nvSpPr>
          <p:spPr>
            <a:xfrm>
              <a:off x="69225" y="5598119"/>
              <a:ext cx="1077233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COMUNICACIÓN</a:t>
              </a:r>
              <a:endParaRPr lang="es-ES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1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14870</TotalTime>
  <Words>430</Words>
  <Application>Microsoft Office PowerPoint</Application>
  <PresentationFormat>Panorámica</PresentationFormat>
  <Paragraphs>132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Franklin Gothic Heavy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Diaz Perez</dc:creator>
  <cp:lastModifiedBy>Carlos Alberto Diaz Perez</cp:lastModifiedBy>
  <cp:revision>39</cp:revision>
  <dcterms:created xsi:type="dcterms:W3CDTF">2017-10-03T16:57:20Z</dcterms:created>
  <dcterms:modified xsi:type="dcterms:W3CDTF">2018-01-20T00:37:58Z</dcterms:modified>
</cp:coreProperties>
</file>