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357" r:id="rId3"/>
    <p:sldId id="365" r:id="rId4"/>
    <p:sldId id="383" r:id="rId5"/>
    <p:sldId id="384" r:id="rId6"/>
    <p:sldId id="386" r:id="rId7"/>
    <p:sldId id="401" r:id="rId8"/>
    <p:sldId id="412" r:id="rId9"/>
    <p:sldId id="366" r:id="rId10"/>
    <p:sldId id="367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FF"/>
    <a:srgbClr val="6666FF"/>
    <a:srgbClr val="6600CC"/>
    <a:srgbClr val="9999FF"/>
    <a:srgbClr val="6699FF"/>
    <a:srgbClr val="0066FF"/>
    <a:srgbClr val="003399"/>
    <a:srgbClr val="3333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0254" autoAdjust="0"/>
  </p:normalViewPr>
  <p:slideViewPr>
    <p:cSldViewPr snapToGrid="0">
      <p:cViewPr varScale="1">
        <p:scale>
          <a:sx n="28" d="100"/>
          <a:sy n="28" d="100"/>
        </p:scale>
        <p:origin x="52" y="4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zabeth.felix\AppData\Local\Microsoft\Windows\INetCache\Content.Outlook\2PJUSO6A\Negocios%20Internacionales%20(26Sept17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Historíco Matrícula en Negocios Internacionales 2010 - 2016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9.0309390443342297E-2"/>
          <c:y val="0.28902777777777783"/>
          <c:w val="0.76482506353372492"/>
          <c:h val="0.57586431904345292"/>
        </c:manualLayout>
      </c:layout>
      <c:lineChart>
        <c:grouping val="standard"/>
        <c:varyColors val="0"/>
        <c:ser>
          <c:idx val="0"/>
          <c:order val="0"/>
          <c:tx>
            <c:strRef>
              <c:f>'Matrícula Nac. y Neg.Int.'!$A$3</c:f>
              <c:strCache>
                <c:ptCount val="1"/>
                <c:pt idx="0">
                  <c:v>Pública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'Matrícula Nac. y Neg.Int.'!$B$8:$H$8</c:f>
              <c:strCache>
                <c:ptCount val="7"/>
                <c:pt idx="0">
                  <c:v>Matrícula 2010-2011</c:v>
                </c:pt>
                <c:pt idx="1">
                  <c:v>Matrícula 2011-2012</c:v>
                </c:pt>
                <c:pt idx="2">
                  <c:v>Matrícula 2012-2013</c:v>
                </c:pt>
                <c:pt idx="3">
                  <c:v>Matrícula 2013-2014</c:v>
                </c:pt>
                <c:pt idx="4">
                  <c:v>Matrícula 2014-2015</c:v>
                </c:pt>
                <c:pt idx="5">
                  <c:v>Matrícula 2015-2016</c:v>
                </c:pt>
                <c:pt idx="6">
                  <c:v>Matrícula 2016-2017</c:v>
                </c:pt>
              </c:strCache>
            </c:strRef>
          </c:cat>
          <c:val>
            <c:numRef>
              <c:f>'Matrícula Nac. y Neg.Int.'!$B$9:$H$9</c:f>
              <c:numCache>
                <c:formatCode>#,##0</c:formatCode>
                <c:ptCount val="7"/>
                <c:pt idx="0">
                  <c:v>14731</c:v>
                </c:pt>
                <c:pt idx="1">
                  <c:v>15657</c:v>
                </c:pt>
                <c:pt idx="2">
                  <c:v>16751</c:v>
                </c:pt>
                <c:pt idx="3">
                  <c:v>17613</c:v>
                </c:pt>
                <c:pt idx="4">
                  <c:v>18862</c:v>
                </c:pt>
                <c:pt idx="5">
                  <c:v>20440</c:v>
                </c:pt>
                <c:pt idx="6">
                  <c:v>22190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BD-4355-98AF-6D0D8B277190}"/>
            </c:ext>
          </c:extLst>
        </c:ser>
        <c:ser>
          <c:idx val="1"/>
          <c:order val="1"/>
          <c:tx>
            <c:strRef>
              <c:f>'Matrícula Nac. y Neg.Int.'!$A$4</c:f>
              <c:strCache>
                <c:ptCount val="1"/>
                <c:pt idx="0">
                  <c:v>Privada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'Matrícula Nac. y Neg.Int.'!$B$8:$H$8</c:f>
              <c:strCache>
                <c:ptCount val="7"/>
                <c:pt idx="0">
                  <c:v>Matrícula 2010-2011</c:v>
                </c:pt>
                <c:pt idx="1">
                  <c:v>Matrícula 2011-2012</c:v>
                </c:pt>
                <c:pt idx="2">
                  <c:v>Matrícula 2012-2013</c:v>
                </c:pt>
                <c:pt idx="3">
                  <c:v>Matrícula 2013-2014</c:v>
                </c:pt>
                <c:pt idx="4">
                  <c:v>Matrícula 2014-2015</c:v>
                </c:pt>
                <c:pt idx="5">
                  <c:v>Matrícula 2015-2016</c:v>
                </c:pt>
                <c:pt idx="6">
                  <c:v>Matrícula 2016-2017</c:v>
                </c:pt>
              </c:strCache>
            </c:strRef>
          </c:cat>
          <c:val>
            <c:numRef>
              <c:f>'Matrícula Nac. y Neg.Int.'!$B$10:$H$10</c:f>
              <c:numCache>
                <c:formatCode>#,##0</c:formatCode>
                <c:ptCount val="7"/>
                <c:pt idx="0">
                  <c:v>15110</c:v>
                </c:pt>
                <c:pt idx="1">
                  <c:v>18652</c:v>
                </c:pt>
                <c:pt idx="2">
                  <c:v>19468</c:v>
                </c:pt>
                <c:pt idx="3">
                  <c:v>20040</c:v>
                </c:pt>
                <c:pt idx="4">
                  <c:v>20042</c:v>
                </c:pt>
                <c:pt idx="5">
                  <c:v>21587</c:v>
                </c:pt>
                <c:pt idx="6">
                  <c:v>22976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BD-4355-98AF-6D0D8B277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2437823"/>
        <c:axId val="1772438239"/>
      </c:lineChart>
      <c:catAx>
        <c:axId val="177243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72438239"/>
        <c:crosses val="autoZero"/>
        <c:auto val="1"/>
        <c:lblAlgn val="ctr"/>
        <c:lblOffset val="100"/>
        <c:noMultiLvlLbl val="0"/>
      </c:catAx>
      <c:valAx>
        <c:axId val="177243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72437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649402158063571"/>
          <c:y val="0.4774300087489064"/>
          <c:w val="0.12694129900429113"/>
          <c:h val="0.310649078832991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NÚMERO DE UNIVERSIDADES PRIVADA QUE OFERTAN LA CARRERA DE NEGOCIOS INTERNACIONALES POR ENTIDAD 2016</a:t>
            </a:r>
          </a:p>
        </c:rich>
      </c:tx>
      <c:layout>
        <c:manualLayout>
          <c:xMode val="edge"/>
          <c:yMode val="edge"/>
          <c:x val="0.12814566929133858"/>
          <c:y val="6.069800797422071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CB-4D03-BFF2-FCDB9D4F214F}"/>
              </c:ext>
            </c:extLst>
          </c:dPt>
          <c:dPt>
            <c:idx val="1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CB-4D03-BFF2-FCDB9D4F214F}"/>
              </c:ext>
            </c:extLst>
          </c:dPt>
          <c:dPt>
            <c:idx val="2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3CB-4D03-BFF2-FCDB9D4F21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'Mercado Neg.Int.'!$C$19:$C$47</c:f>
              <c:strCache>
                <c:ptCount val="29"/>
                <c:pt idx="0">
                  <c:v>MÉXICO</c:v>
                </c:pt>
                <c:pt idx="1">
                  <c:v>CIUDAD DE MÉXICO</c:v>
                </c:pt>
                <c:pt idx="2">
                  <c:v>VERACRUZ</c:v>
                </c:pt>
                <c:pt idx="3">
                  <c:v>JALISCO</c:v>
                </c:pt>
                <c:pt idx="4">
                  <c:v>NUEVO LEÓN</c:v>
                </c:pt>
                <c:pt idx="5">
                  <c:v>GUANAJUATO</c:v>
                </c:pt>
                <c:pt idx="6">
                  <c:v>PUEBLA</c:v>
                </c:pt>
                <c:pt idx="7">
                  <c:v>TAMAULIPAS</c:v>
                </c:pt>
                <c:pt idx="8">
                  <c:v>QUERÉTARO</c:v>
                </c:pt>
                <c:pt idx="9">
                  <c:v>MORELOS</c:v>
                </c:pt>
                <c:pt idx="10">
                  <c:v>YUCATÁN</c:v>
                </c:pt>
                <c:pt idx="11">
                  <c:v>BAJA CALIFORNIA</c:v>
                </c:pt>
                <c:pt idx="12">
                  <c:v>COAHUILA</c:v>
                </c:pt>
                <c:pt idx="13">
                  <c:v>AGUASCALIENTES</c:v>
                </c:pt>
                <c:pt idx="14">
                  <c:v>MICHOACÁN</c:v>
                </c:pt>
                <c:pt idx="15">
                  <c:v>SONORA</c:v>
                </c:pt>
                <c:pt idx="16">
                  <c:v>SINALOA</c:v>
                </c:pt>
                <c:pt idx="17">
                  <c:v>CHIHUAHUA</c:v>
                </c:pt>
                <c:pt idx="18">
                  <c:v>SAN LUIS POTOSÍ</c:v>
                </c:pt>
                <c:pt idx="19">
                  <c:v>CHIAPAS</c:v>
                </c:pt>
                <c:pt idx="20">
                  <c:v>GUERRERO</c:v>
                </c:pt>
                <c:pt idx="21">
                  <c:v>HIDALGO</c:v>
                </c:pt>
                <c:pt idx="22">
                  <c:v>OAXACA</c:v>
                </c:pt>
                <c:pt idx="23">
                  <c:v>TABASCO</c:v>
                </c:pt>
                <c:pt idx="24">
                  <c:v>DURANGO</c:v>
                </c:pt>
                <c:pt idx="25">
                  <c:v>QUINTANA ROO</c:v>
                </c:pt>
                <c:pt idx="26">
                  <c:v>ZACATECAS</c:v>
                </c:pt>
                <c:pt idx="27">
                  <c:v>TLAXCALA</c:v>
                </c:pt>
                <c:pt idx="28">
                  <c:v>BAJA CALIFORNIA SUR</c:v>
                </c:pt>
              </c:strCache>
            </c:strRef>
          </c:cat>
          <c:val>
            <c:numRef>
              <c:f>'Mercado Neg.Int.'!$D$19:$D$47</c:f>
              <c:numCache>
                <c:formatCode>General</c:formatCode>
                <c:ptCount val="29"/>
                <c:pt idx="0">
                  <c:v>30</c:v>
                </c:pt>
                <c:pt idx="1">
                  <c:v>25</c:v>
                </c:pt>
                <c:pt idx="2">
                  <c:v>25</c:v>
                </c:pt>
                <c:pt idx="3">
                  <c:v>21</c:v>
                </c:pt>
                <c:pt idx="4">
                  <c:v>18</c:v>
                </c:pt>
                <c:pt idx="5">
                  <c:v>17</c:v>
                </c:pt>
                <c:pt idx="6">
                  <c:v>14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CB-4D03-BFF2-FCDB9D4F2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2941352"/>
        <c:axId val="1902944824"/>
      </c:barChart>
      <c:catAx>
        <c:axId val="19029413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02944824"/>
        <c:crosses val="autoZero"/>
        <c:auto val="1"/>
        <c:lblAlgn val="ctr"/>
        <c:lblOffset val="100"/>
        <c:noMultiLvlLbl val="0"/>
      </c:catAx>
      <c:valAx>
        <c:axId val="1902944824"/>
        <c:scaling>
          <c:orientation val="minMax"/>
          <c:max val="35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2941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s-MX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Participación de Mercado Negocios Internacionales Oaxaca 2016 - 2017</a:t>
            </a:r>
          </a:p>
        </c:rich>
      </c:tx>
      <c:layout>
        <c:manualLayout>
          <c:xMode val="edge"/>
          <c:yMode val="edge"/>
          <c:x val="0.15492088180335484"/>
          <c:y val="1.12994316771411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9314566929133901"/>
          <c:y val="0.287052423134949"/>
          <c:w val="0.45537554680664899"/>
          <c:h val="0.61745818542990205"/>
        </c:manualLayout>
      </c:layout>
      <c:pieChart>
        <c:varyColors val="1"/>
        <c:ser>
          <c:idx val="0"/>
          <c:order val="0"/>
          <c:tx>
            <c:strRef>
              <c:f>'Oferta Región'!$K$2</c:f>
              <c:strCache>
                <c:ptCount val="1"/>
                <c:pt idx="0">
                  <c:v>Matrícula 
2016-2017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19-4B61-A985-015B654AF9B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19-4B61-A985-015B654AF9BA}"/>
              </c:ext>
            </c:extLst>
          </c:dPt>
          <c:dLbls>
            <c:dLbl>
              <c:idx val="0"/>
              <c:layout>
                <c:manualLayout>
                  <c:x val="7.2085048010973832E-2"/>
                  <c:y val="7.99919688028919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33333333333336"/>
                      <c:h val="0.1751411909956875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519-4B61-A985-015B654AF9BA}"/>
                </c:ext>
              </c:extLst>
            </c:dLbl>
            <c:dLbl>
              <c:idx val="1"/>
              <c:layout>
                <c:manualLayout>
                  <c:x val="-0.17066649211427648"/>
                  <c:y val="-0.1190876293589837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06974858069748"/>
                      <c:h val="0.1574408470744205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519-4B61-A985-015B654AF9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'Oferta Región'!$B$4:$B$5</c:f>
              <c:strCache>
                <c:ptCount val="2"/>
                <c:pt idx="0">
                  <c:v>UNIVERSIDAD ANAHUAC</c:v>
                </c:pt>
                <c:pt idx="1">
                  <c:v>UNIVERSIDAD LA SALLE</c:v>
                </c:pt>
              </c:strCache>
            </c:strRef>
          </c:cat>
          <c:val>
            <c:numRef>
              <c:f>'Oferta Región'!$K$4:$K$5</c:f>
              <c:numCache>
                <c:formatCode>General</c:formatCode>
                <c:ptCount val="2"/>
                <c:pt idx="0">
                  <c:v>11</c:v>
                </c:pt>
                <c:pt idx="1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19-4B61-A985-015B654AF9B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s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8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29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619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418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80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005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579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6229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9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09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Fuentes:</a:t>
            </a:r>
            <a:endParaRPr lang="es-MX" baseline="0" dirty="0"/>
          </a:p>
          <a:p>
            <a:r>
              <a:rPr lang="es-MX" baseline="0" dirty="0"/>
              <a:t>INEGI</a:t>
            </a:r>
          </a:p>
          <a:p>
            <a:r>
              <a:rPr lang="es-MX" baseline="0" dirty="0"/>
              <a:t>MEXICANOS PRIMERO</a:t>
            </a:r>
          </a:p>
          <a:p>
            <a:r>
              <a:rPr lang="es-MX" baseline="0" dirty="0"/>
              <a:t>MÉXICO COMO VAMOS</a:t>
            </a:r>
          </a:p>
          <a:p>
            <a:endParaRPr lang="es-MX" baseline="0" dirty="0"/>
          </a:p>
          <a:p>
            <a:r>
              <a:rPr lang="es-MX" baseline="0" dirty="0"/>
              <a:t>Querétaro tuvo un crecimiento de 2.1%, </a:t>
            </a:r>
            <a:r>
              <a:rPr lang="es-MX" baseline="0" dirty="0" err="1"/>
              <a:t>yucatan</a:t>
            </a:r>
            <a:r>
              <a:rPr lang="es-MX" baseline="0" dirty="0"/>
              <a:t> 1.7% y Oaxaca -0.7%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129B96-90C9-4C4A-9463-7040911BA0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8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Eli aquí falta la</a:t>
            </a:r>
            <a:r>
              <a:rPr lang="es-MX" baseline="0" dirty="0" smtClean="0"/>
              <a:t> tablita de la competencia pero va en el Excel lo que he hecho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Eli aquí falta la</a:t>
            </a:r>
            <a:r>
              <a:rPr lang="es-MX" baseline="0" dirty="0" smtClean="0"/>
              <a:t> tablita de la competencia pero va en el Excel lo que he hecho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Eli aquí falta la</a:t>
            </a:r>
            <a:r>
              <a:rPr lang="es-MX" baseline="0" dirty="0" smtClean="0"/>
              <a:t> tablita de la competencia pero va en el Excel lo que he hecho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Eli aquí falta la</a:t>
            </a:r>
            <a:r>
              <a:rPr lang="es-MX" baseline="0" dirty="0" smtClean="0"/>
              <a:t> tablita de la competencia pero va en el Excel lo que he hecho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3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Eli aquí falta la</a:t>
            </a:r>
            <a:r>
              <a:rPr lang="es-MX" baseline="0" dirty="0" smtClean="0"/>
              <a:t> tablita de la competencia pero va en el Excel lo que he hecho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8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Necesito</a:t>
            </a:r>
            <a:r>
              <a:rPr lang="es-MX" baseline="0" dirty="0" smtClean="0"/>
              <a:t> los reportes de la </a:t>
            </a:r>
            <a:r>
              <a:rPr lang="es-MX" baseline="0" dirty="0" err="1" smtClean="0"/>
              <a:t>compu</a:t>
            </a:r>
            <a:r>
              <a:rPr lang="es-MX" baseline="0" dirty="0" smtClean="0"/>
              <a:t> de Alice para hacer esto pero ya tengo lista la tabla en el Excel solo para meter datos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Agregué de esta diapositiva en adelante por lo que me mandaste en el correo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IMCO: Instituto Mexicano para la Competencia A.C.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s-MX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77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1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5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fld id="{7E0F0002-F82E-4DC6-817D-1D7289B2FE42}" type="datetime3">
              <a:rPr lang="en-US" smtClean="0"/>
              <a:t>26 September 2017</a:t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5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4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4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7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10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1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3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2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2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8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9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1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2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2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70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7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9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2"/>
            <a:ext cx="5046331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8" y="2105049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2"/>
            <a:ext cx="5046331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8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7" y="2105049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2"/>
            <a:ext cx="5046331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4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9"/>
            <a:ext cx="74272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2"/>
            <a:ext cx="7440615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9"/>
            <a:ext cx="7427243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2"/>
            <a:ext cx="7440615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8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8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10" y="5994878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4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10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9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27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461677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5"/>
            <a:ext cx="6481483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6"/>
            <a:ext cx="11088915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02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9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1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2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2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70" y="5994878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700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7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6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7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70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3" y="2862604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7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3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1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</p:spTree>
    <p:extLst>
      <p:ext uri="{BB962C8B-B14F-4D97-AF65-F5344CB8AC3E}">
        <p14:creationId xmlns:p14="http://schemas.microsoft.com/office/powerpoint/2010/main" val="417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1" y="6203398"/>
            <a:ext cx="13703863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Subtitle Here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3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163" y="1064012"/>
            <a:ext cx="3810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4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7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9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</a:p>
          <a:p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720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UNIVERSIDAD ANÁHUAC OAXACA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71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5876924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5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7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2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2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9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5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5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7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2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2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Caption1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8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Caption2 Here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68" r:id="rId4"/>
    <p:sldLayoutId id="2147483669" r:id="rId5"/>
  </p:sldLayoutIdLst>
  <p:hf sldNum="0"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latin typeface="Tw Cen MT" panose="020B0602020104020603" pitchFamily="34" charset="0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9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3018168" y="9721516"/>
            <a:ext cx="526983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/>
              <a:t>UNIVERSIDAD ANÁHUAC OAXACA</a:t>
            </a:r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6" r:id="rId8"/>
    <p:sldLayoutId id="2147483677" r:id="rId9"/>
    <p:sldLayoutId id="2147483670" r:id="rId10"/>
    <p:sldLayoutId id="2147483674" r:id="rId11"/>
    <p:sldLayoutId id="2147483675" r:id="rId12"/>
  </p:sldLayoutIdLst>
  <p:hf sldNum="0"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5999" y="7019632"/>
            <a:ext cx="13716000" cy="3267368"/>
          </a:xfrm>
        </p:spPr>
        <p:txBody>
          <a:bodyPr/>
          <a:lstStyle/>
          <a:p>
            <a:pPr algn="ctr"/>
            <a:r>
              <a:rPr lang="es-MX" sz="7200" dirty="0" smtClean="0">
                <a:solidFill>
                  <a:schemeClr val="accent2"/>
                </a:solidFill>
              </a:rPr>
              <a:t>Fase de estudio de mercado para la licenciatura en Negocios Internacionales </a:t>
            </a:r>
            <a:endParaRPr lang="es-ES" sz="7200" dirty="0">
              <a:solidFill>
                <a:schemeClr val="accent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92" y="2830467"/>
            <a:ext cx="12104015" cy="32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47515" y="286994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z="6000" b="0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 Negocios Internacionales </a:t>
            </a:r>
            <a:endParaRPr lang="es-MX" sz="60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9702225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68750"/>
              <a:buNone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 rtl="0">
              <a:spcBef>
                <a:spcPts val="0"/>
              </a:spcBef>
              <a:buSzPct val="68750"/>
              <a:buNone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73" y="2057400"/>
            <a:ext cx="13382936" cy="64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18" name="Shape 218"/>
          <p:cNvSpPr/>
          <p:nvPr/>
        </p:nvSpPr>
        <p:spPr>
          <a:xfrm>
            <a:off x="0" y="9702225"/>
            <a:ext cx="8981440" cy="58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68750"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>
              <a:buSzPct val="68750"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29039"/>
            <a:ext cx="13533120" cy="7908777"/>
          </a:xfrm>
          <a:prstGeom prst="rect">
            <a:avLst/>
          </a:prstGeom>
        </p:spPr>
      </p:pic>
      <p:sp>
        <p:nvSpPr>
          <p:cNvPr id="8" name="Shape 210"/>
          <p:cNvSpPr txBox="1">
            <a:spLocks noGrp="1"/>
          </p:cNvSpPr>
          <p:nvPr>
            <p:ph type="title"/>
          </p:nvPr>
        </p:nvSpPr>
        <p:spPr>
          <a:xfrm>
            <a:off x="347515" y="286994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z="6000" b="0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 Negocios Internacionales </a:t>
            </a:r>
            <a:endParaRPr lang="es-MX" sz="60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9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36" name="Shape 236"/>
          <p:cNvSpPr/>
          <p:nvPr/>
        </p:nvSpPr>
        <p:spPr>
          <a:xfrm>
            <a:off x="0" y="9702225"/>
            <a:ext cx="7335520" cy="58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68750"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>
              <a:buSzPct val="68750"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84" y="1639335"/>
            <a:ext cx="13965556" cy="7920132"/>
          </a:xfrm>
          <a:prstGeom prst="rect">
            <a:avLst/>
          </a:prstGeom>
        </p:spPr>
      </p:pic>
      <p:sp>
        <p:nvSpPr>
          <p:cNvPr id="8" name="Shape 210"/>
          <p:cNvSpPr txBox="1">
            <a:spLocks noGrp="1"/>
          </p:cNvSpPr>
          <p:nvPr>
            <p:ph type="title"/>
          </p:nvPr>
        </p:nvSpPr>
        <p:spPr>
          <a:xfrm>
            <a:off x="347515" y="286994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z="6000" b="0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 Negocios Internacionales </a:t>
            </a:r>
            <a:endParaRPr lang="es-MX" sz="60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5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27" name="Shape 227"/>
          <p:cNvSpPr/>
          <p:nvPr/>
        </p:nvSpPr>
        <p:spPr>
          <a:xfrm>
            <a:off x="0" y="9702225"/>
            <a:ext cx="8229600" cy="58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68750"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>
              <a:buSzPct val="68750"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7442" r="8207" b="47605"/>
          <a:stretch/>
        </p:blipFill>
        <p:spPr>
          <a:xfrm>
            <a:off x="1422400" y="2060257"/>
            <a:ext cx="16042560" cy="7063423"/>
          </a:xfrm>
          <a:prstGeom prst="rect">
            <a:avLst/>
          </a:prstGeom>
        </p:spPr>
      </p:pic>
      <p:sp>
        <p:nvSpPr>
          <p:cNvPr id="7" name="Shape 210"/>
          <p:cNvSpPr txBox="1">
            <a:spLocks noGrp="1"/>
          </p:cNvSpPr>
          <p:nvPr>
            <p:ph type="title"/>
          </p:nvPr>
        </p:nvSpPr>
        <p:spPr>
          <a:xfrm>
            <a:off x="347515" y="286994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z="6000" b="0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 Negocios Internacionales </a:t>
            </a:r>
            <a:endParaRPr lang="es-MX" sz="60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03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45" name="Shape 245"/>
          <p:cNvSpPr/>
          <p:nvPr/>
        </p:nvSpPr>
        <p:spPr>
          <a:xfrm>
            <a:off x="0" y="9702225"/>
            <a:ext cx="8107680" cy="58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68750"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>
              <a:buSzPct val="68750"/>
            </a:pPr>
            <a:r>
              <a:rPr lang="es-MX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0879" t="64219" r="11247" b="1027"/>
          <a:stretch/>
        </p:blipFill>
        <p:spPr>
          <a:xfrm>
            <a:off x="626915" y="2783840"/>
            <a:ext cx="17010845" cy="5567680"/>
          </a:xfrm>
          <a:prstGeom prst="rect">
            <a:avLst/>
          </a:prstGeom>
        </p:spPr>
      </p:pic>
      <p:sp>
        <p:nvSpPr>
          <p:cNvPr id="7" name="Shape 210"/>
          <p:cNvSpPr txBox="1">
            <a:spLocks/>
          </p:cNvSpPr>
          <p:nvPr/>
        </p:nvSpPr>
        <p:spPr>
          <a:xfrm>
            <a:off x="347515" y="286994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>
                    <a:lumMod val="95000"/>
                  </a:schemeClr>
                </a:solidFill>
                <a:latin typeface="+mj-lt"/>
                <a:ea typeface="A-OTF Shin Go Pro L" panose="020B0300000000000000" pitchFamily="34" charset="-128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 Negocios Internacionales </a:t>
            </a:r>
            <a:endParaRPr lang="es-MX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8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54" name="Shape 254"/>
          <p:cNvSpPr/>
          <p:nvPr/>
        </p:nvSpPr>
        <p:spPr>
          <a:xfrm>
            <a:off x="0" y="9702226"/>
            <a:ext cx="7762240" cy="58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MX"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2407" y="9702226"/>
            <a:ext cx="9144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9990" r="10693" b="46961"/>
          <a:stretch/>
        </p:blipFill>
        <p:spPr>
          <a:xfrm>
            <a:off x="2316480" y="1669745"/>
            <a:ext cx="13004800" cy="7756754"/>
          </a:xfrm>
          <a:prstGeom prst="rect">
            <a:avLst/>
          </a:prstGeom>
        </p:spPr>
      </p:pic>
      <p:sp>
        <p:nvSpPr>
          <p:cNvPr id="9" name="Shape 210"/>
          <p:cNvSpPr txBox="1">
            <a:spLocks noGrp="1"/>
          </p:cNvSpPr>
          <p:nvPr>
            <p:ph type="title"/>
          </p:nvPr>
        </p:nvSpPr>
        <p:spPr>
          <a:xfrm>
            <a:off x="347515" y="286994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z="6000" b="0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 Negocios Internacionales </a:t>
            </a:r>
            <a:endParaRPr lang="es-MX" sz="60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6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63" name="Shape 263"/>
          <p:cNvSpPr/>
          <p:nvPr/>
        </p:nvSpPr>
        <p:spPr>
          <a:xfrm>
            <a:off x="0" y="9702225"/>
            <a:ext cx="8514080" cy="58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897" t="59465" r="7634" b="1139"/>
          <a:stretch/>
        </p:blipFill>
        <p:spPr>
          <a:xfrm>
            <a:off x="484675" y="1877861"/>
            <a:ext cx="17487013" cy="6868161"/>
          </a:xfrm>
          <a:prstGeom prst="rect">
            <a:avLst/>
          </a:prstGeom>
        </p:spPr>
      </p:pic>
      <p:sp>
        <p:nvSpPr>
          <p:cNvPr id="7" name="Shape 210"/>
          <p:cNvSpPr txBox="1">
            <a:spLocks noGrp="1"/>
          </p:cNvSpPr>
          <p:nvPr>
            <p:ph type="title"/>
          </p:nvPr>
        </p:nvSpPr>
        <p:spPr>
          <a:xfrm>
            <a:off x="347515" y="286994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z="6000" b="0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 Negocios Internacionales </a:t>
            </a:r>
            <a:endParaRPr lang="es-MX" sz="60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3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72" name="Shape 272"/>
          <p:cNvSpPr/>
          <p:nvPr/>
        </p:nvSpPr>
        <p:spPr>
          <a:xfrm>
            <a:off x="0" y="9702225"/>
            <a:ext cx="7213600" cy="58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84675" y="132353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z="60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896" t="3147" r="17878" b="45661"/>
          <a:stretch/>
        </p:blipFill>
        <p:spPr>
          <a:xfrm>
            <a:off x="3058159" y="1593379"/>
            <a:ext cx="11877041" cy="79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1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72" name="Shape 272"/>
          <p:cNvSpPr/>
          <p:nvPr/>
        </p:nvSpPr>
        <p:spPr>
          <a:xfrm>
            <a:off x="0" y="9702225"/>
            <a:ext cx="7213600" cy="58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844" t="59155" r="3096" b="3794"/>
          <a:stretch/>
        </p:blipFill>
        <p:spPr>
          <a:xfrm>
            <a:off x="484675" y="2296161"/>
            <a:ext cx="16918085" cy="5689600"/>
          </a:xfrm>
          <a:prstGeom prst="rect">
            <a:avLst/>
          </a:prstGeom>
        </p:spPr>
      </p:pic>
      <p:sp>
        <p:nvSpPr>
          <p:cNvPr id="7" name="Shape 210"/>
          <p:cNvSpPr txBox="1">
            <a:spLocks noGrp="1"/>
          </p:cNvSpPr>
          <p:nvPr>
            <p:ph type="title"/>
          </p:nvPr>
        </p:nvSpPr>
        <p:spPr>
          <a:xfrm>
            <a:off x="347515" y="286994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z="6000" b="0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 Negocios Internacionales </a:t>
            </a:r>
            <a:endParaRPr lang="es-MX" sz="60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87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>
            <a:off x="13018167" y="9721515"/>
            <a:ext cx="5269831" cy="54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UNIVERSIDAD ANÁHUAC OAXACA</a:t>
            </a:r>
          </a:p>
        </p:txBody>
      </p:sp>
      <p:sp>
        <p:nvSpPr>
          <p:cNvPr id="272" name="Shape 272"/>
          <p:cNvSpPr/>
          <p:nvPr/>
        </p:nvSpPr>
        <p:spPr>
          <a:xfrm>
            <a:off x="0" y="9702225"/>
            <a:ext cx="7213600" cy="584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Fuente: IMCO - Primer Semestre 2017</a:t>
            </a:r>
          </a:p>
          <a:p>
            <a:pPr lvl="0">
              <a:buSzPct val="68750"/>
            </a:pPr>
            <a:r>
              <a:rPr lang="es-MX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LINK: http://imco.org.mx/comparacarreras/#!/carrera/331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4842" b="6382"/>
          <a:stretch/>
        </p:blipFill>
        <p:spPr>
          <a:xfrm>
            <a:off x="3459480" y="1793301"/>
            <a:ext cx="11943080" cy="7908924"/>
          </a:xfrm>
          <a:prstGeom prst="rect">
            <a:avLst/>
          </a:prstGeom>
        </p:spPr>
      </p:pic>
      <p:sp>
        <p:nvSpPr>
          <p:cNvPr id="8" name="Shape 210"/>
          <p:cNvSpPr txBox="1">
            <a:spLocks noGrp="1"/>
          </p:cNvSpPr>
          <p:nvPr>
            <p:ph type="title"/>
          </p:nvPr>
        </p:nvSpPr>
        <p:spPr>
          <a:xfrm>
            <a:off x="347515" y="286994"/>
            <a:ext cx="17646915" cy="77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s-MX" sz="6000" b="0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Infografía Negocios Internacionales </a:t>
            </a:r>
            <a:endParaRPr lang="es-MX" sz="60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4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Panorama General</a:t>
            </a:r>
            <a:endParaRPr lang="es-MX" dirty="0"/>
          </a:p>
        </p:txBody>
      </p:sp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UNIVERSIDAD ANÁHUAC OAXACA</a:t>
            </a:r>
            <a:endParaRPr lang="en-US" noProof="0" dirty="0"/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Oaxaca vs Mérida vs Querétaro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50730"/>
              </p:ext>
            </p:extLst>
          </p:nvPr>
        </p:nvGraphicFramePr>
        <p:xfrm>
          <a:off x="2026905" y="3022927"/>
          <a:ext cx="14785585" cy="60715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01286">
                  <a:extLst>
                    <a:ext uri="{9D8B030D-6E8A-4147-A177-3AD203B41FA5}">
                      <a16:colId xmlns:a16="http://schemas.microsoft.com/office/drawing/2014/main" val="3876512557"/>
                    </a:ext>
                  </a:extLst>
                </a:gridCol>
                <a:gridCol w="1172568">
                  <a:extLst>
                    <a:ext uri="{9D8B030D-6E8A-4147-A177-3AD203B41FA5}">
                      <a16:colId xmlns:a16="http://schemas.microsoft.com/office/drawing/2014/main" val="3142854147"/>
                    </a:ext>
                  </a:extLst>
                </a:gridCol>
                <a:gridCol w="3318941">
                  <a:extLst>
                    <a:ext uri="{9D8B030D-6E8A-4147-A177-3AD203B41FA5}">
                      <a16:colId xmlns:a16="http://schemas.microsoft.com/office/drawing/2014/main" val="3732391987"/>
                    </a:ext>
                  </a:extLst>
                </a:gridCol>
                <a:gridCol w="3696395">
                  <a:extLst>
                    <a:ext uri="{9D8B030D-6E8A-4147-A177-3AD203B41FA5}">
                      <a16:colId xmlns:a16="http://schemas.microsoft.com/office/drawing/2014/main" val="3221167812"/>
                    </a:ext>
                  </a:extLst>
                </a:gridCol>
                <a:gridCol w="3696395">
                  <a:extLst>
                    <a:ext uri="{9D8B030D-6E8A-4147-A177-3AD203B41FA5}">
                      <a16:colId xmlns:a16="http://schemas.microsoft.com/office/drawing/2014/main" val="492005238"/>
                    </a:ext>
                  </a:extLst>
                </a:gridCol>
              </a:tblGrid>
              <a:tr h="583377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Captación Local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Oaxaca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Querétaro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Mérida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63693"/>
                  </a:ext>
                </a:extLst>
              </a:tr>
              <a:tr h="583377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Ranking</a:t>
                      </a:r>
                      <a:r>
                        <a:rPr lang="es-ES" baseline="0" dirty="0">
                          <a:latin typeface="Tw Cen MT" panose="020B0602020104020603" pitchFamily="34" charset="0"/>
                        </a:rPr>
                        <a:t> en Educación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32º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3º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17º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005873"/>
                  </a:ext>
                </a:extLst>
              </a:tr>
              <a:tr h="583377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Tw Cen MT" panose="020B0602020104020603" pitchFamily="34" charset="0"/>
                        </a:rPr>
                        <a:t>Lugar a nivel nacional en Crecimiento </a:t>
                      </a:r>
                      <a:r>
                        <a:rPr lang="es-ES" dirty="0">
                          <a:latin typeface="Tw Cen MT" panose="020B0602020104020603" pitchFamily="34" charset="0"/>
                        </a:rPr>
                        <a:t>económico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29º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21º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22º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805878"/>
                  </a:ext>
                </a:extLst>
              </a:tr>
              <a:tr h="583377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Tw Cen MT" panose="020B0602020104020603" pitchFamily="34" charset="0"/>
                        </a:rPr>
                        <a:t>No. De familias en nivel </a:t>
                      </a:r>
                      <a:r>
                        <a:rPr lang="es-MX" dirty="0" smtClean="0">
                          <a:latin typeface="Tw Cen MT" panose="020B0602020104020603" pitchFamily="34" charset="0"/>
                        </a:rPr>
                        <a:t>socioeconómico </a:t>
                      </a:r>
                      <a:r>
                        <a:rPr lang="es-MX" dirty="0">
                          <a:latin typeface="Tw Cen MT" panose="020B0602020104020603" pitchFamily="34" charset="0"/>
                        </a:rPr>
                        <a:t>(C+ y A/B)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245,495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505,963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398,813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725122"/>
                  </a:ext>
                </a:extLst>
              </a:tr>
              <a:tr h="583377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Inversión en educación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C+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w Cen MT" panose="020B0602020104020603" pitchFamily="34" charset="0"/>
                        </a:rPr>
                        <a:t>$4,577.00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w Cen MT" panose="020B0602020104020603" pitchFamily="34" charset="0"/>
                        </a:rPr>
                        <a:t>$7,413.50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w Cen MT" panose="020B0602020104020603" pitchFamily="34" charset="0"/>
                        </a:rPr>
                        <a:t>$6,170.94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855901"/>
                  </a:ext>
                </a:extLst>
              </a:tr>
              <a:tr h="583377">
                <a:tc vMerge="1">
                  <a:txBody>
                    <a:bodyPr/>
                    <a:lstStyle/>
                    <a:p>
                      <a:pPr algn="ctr"/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w Cen MT" panose="020B0602020104020603" pitchFamily="34" charset="0"/>
                        </a:rPr>
                        <a:t>$10,875.94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w Cen MT" panose="020B0602020104020603" pitchFamily="34" charset="0"/>
                        </a:rPr>
                        <a:t>$16,655,.62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w Cen MT" panose="020B0602020104020603" pitchFamily="34" charset="0"/>
                        </a:rPr>
                        <a:t>$13,</a:t>
                      </a:r>
                      <a:r>
                        <a:rPr lang="es-MX" baseline="0" dirty="0">
                          <a:latin typeface="Tw Cen MT" panose="020B0602020104020603" pitchFamily="34" charset="0"/>
                        </a:rPr>
                        <a:t>977.18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849707"/>
                  </a:ext>
                </a:extLst>
              </a:tr>
              <a:tr h="1060686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w Cen MT" panose="020B0602020104020603" pitchFamily="34" charset="0"/>
                        </a:rPr>
                        <a:t>Porcentaje</a:t>
                      </a:r>
                      <a:r>
                        <a:rPr lang="es-ES" baseline="0" dirty="0">
                          <a:latin typeface="Tw Cen MT" panose="020B0602020104020603" pitchFamily="34" charset="0"/>
                        </a:rPr>
                        <a:t> de captación </a:t>
                      </a:r>
                      <a:r>
                        <a:rPr lang="es-ES" baseline="0" dirty="0" smtClean="0">
                          <a:latin typeface="Tw Cen MT" panose="020B0602020104020603" pitchFamily="34" charset="0"/>
                        </a:rPr>
                        <a:t>local en todas las licenciaturas 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0.072%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0.063%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w Cen MT" panose="020B0602020104020603" pitchFamily="34" charset="0"/>
                        </a:rPr>
                        <a:t>0.084%</a:t>
                      </a:r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275939"/>
                  </a:ext>
                </a:extLst>
              </a:tr>
              <a:tr h="583377">
                <a:tc gridSpan="2">
                  <a:txBody>
                    <a:bodyPr/>
                    <a:lstStyle/>
                    <a:p>
                      <a:pPr algn="ctr"/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984997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0" y="9826083"/>
            <a:ext cx="4871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Fuente: INEGI. Mexicanos Primero. México Vamos </a:t>
            </a:r>
            <a:endParaRPr lang="es-MX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8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63893" y="1655143"/>
            <a:ext cx="17450034" cy="3191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0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200" dirty="0" smtClean="0"/>
              <a:t>En 2015 la Matrícula de Educación Superior Nacional (Pública y Privada) de Negocios Internacionales representó el 1.1% de la Matrícula Total de Licenciatura en México. </a:t>
            </a:r>
          </a:p>
          <a:p>
            <a:pPr algn="just"/>
            <a:r>
              <a:rPr lang="es-MX" sz="3200" dirty="0" smtClean="0"/>
              <a:t>En los últimos cinco años la Matrícula de Educación Superior Nacional (Pública y Privada) de Negocios Internacionales creció 24.7% pasando de 36,219 alumnos en 2012 a 45,166 en 2015.</a:t>
            </a:r>
          </a:p>
          <a:p>
            <a:pPr algn="just"/>
            <a:r>
              <a:rPr lang="es-MX" sz="3200" dirty="0" smtClean="0"/>
              <a:t>A nivel nacional se estima que el 52.1% de alumnos que estudian negocios internacionales  lo hacen en Instituciones Privadas y el 50.6% estudia en escuelas públicas.</a:t>
            </a:r>
          </a:p>
          <a:p>
            <a:pPr algn="just"/>
            <a:endParaRPr lang="es-MX" sz="3200" dirty="0" smtClean="0"/>
          </a:p>
          <a:p>
            <a:pPr algn="just"/>
            <a:endParaRPr lang="es-MX" sz="3200" dirty="0" smtClean="0"/>
          </a:p>
          <a:p>
            <a:pPr algn="just"/>
            <a:endParaRPr lang="es-MX" sz="3200" dirty="0" smtClean="0"/>
          </a:p>
          <a:p>
            <a:pPr algn="just"/>
            <a:endParaRPr lang="es-MX" sz="3200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84674" y="300352"/>
            <a:ext cx="17646915" cy="770016"/>
          </a:xfrm>
        </p:spPr>
        <p:txBody>
          <a:bodyPr/>
          <a:lstStyle/>
          <a:p>
            <a:r>
              <a:rPr lang="es-MX" dirty="0" smtClean="0"/>
              <a:t>Datos duros a nivel nacional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0" y="9721516"/>
            <a:ext cx="13018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b="1" dirty="0">
                <a:solidFill>
                  <a:schemeClr val="bg1"/>
                </a:solidFill>
                <a:cs typeface="Arial" panose="020B0604020202020204" pitchFamily="34" charset="0"/>
              </a:rPr>
              <a:t>Nota: </a:t>
            </a:r>
            <a:r>
              <a:rPr lang="es-MX" sz="1600" dirty="0">
                <a:solidFill>
                  <a:schemeClr val="bg1"/>
                </a:solidFill>
                <a:cs typeface="Arial" panose="020B0604020202020204" pitchFamily="34" charset="0"/>
              </a:rPr>
              <a:t>En la Matrícula de </a:t>
            </a:r>
            <a:r>
              <a:rPr lang="es-MX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negocios internacionales se consideran carreras con nombres similares como administración y negocios internacionales o comercio y negocios internacionales  </a:t>
            </a:r>
            <a:endParaRPr lang="es-MX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457687"/>
              </p:ext>
            </p:extLst>
          </p:nvPr>
        </p:nvGraphicFramePr>
        <p:xfrm>
          <a:off x="1654604" y="4635480"/>
          <a:ext cx="15307056" cy="508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/>
          <p:cNvSpPr/>
          <p:nvPr/>
        </p:nvSpPr>
        <p:spPr>
          <a:xfrm>
            <a:off x="13430495" y="9917668"/>
            <a:ext cx="5360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FUENTE: Anuarios Estadísticos ANUIES 2010 - 2016</a:t>
            </a:r>
            <a:r>
              <a:rPr lang="es-MX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221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18463" y="405431"/>
            <a:ext cx="17646915" cy="770016"/>
          </a:xfrm>
        </p:spPr>
        <p:txBody>
          <a:bodyPr/>
          <a:lstStyle/>
          <a:p>
            <a:r>
              <a:rPr lang="es-MX" dirty="0" smtClean="0"/>
              <a:t>Datos duros a nivel nacional</a:t>
            </a:r>
            <a:endParaRPr lang="es-MX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1147613" y="6890695"/>
            <a:ext cx="7994307" cy="32116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0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 smtClean="0"/>
              <a:t>El Estado de México es la entidad con más instituciones que ofertan la carrera de Negocios Internacionales en modalidad privada, seguido de Veracruz y Jalisco.</a:t>
            </a:r>
          </a:p>
          <a:p>
            <a:pPr algn="just"/>
            <a:r>
              <a:rPr lang="es-MX" sz="2400" dirty="0" smtClean="0"/>
              <a:t>Por el contrario en Baja California solo hay una universidad que ofrece dicha carrera.</a:t>
            </a:r>
          </a:p>
          <a:p>
            <a:pPr algn="just"/>
            <a:r>
              <a:rPr lang="es-MX" sz="2400" dirty="0" smtClean="0"/>
              <a:t>.</a:t>
            </a:r>
            <a:endParaRPr lang="es-MX" sz="2400" dirty="0" smtClean="0"/>
          </a:p>
          <a:p>
            <a:pPr algn="just"/>
            <a:endParaRPr lang="es-MX" sz="2400" dirty="0" smtClean="0"/>
          </a:p>
          <a:p>
            <a:pPr algn="just"/>
            <a:endParaRPr lang="es-MX" sz="2400" dirty="0" smtClean="0"/>
          </a:p>
          <a:p>
            <a:pPr algn="just"/>
            <a:endParaRPr lang="es-MX" sz="2400" dirty="0" smtClean="0"/>
          </a:p>
          <a:p>
            <a:pPr algn="just"/>
            <a:endParaRPr lang="es-MX" sz="2400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13430495" y="9917668"/>
            <a:ext cx="5360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FUENTE: Anuarios Estadísticos ANUIES 2010 - 2016</a:t>
            </a:r>
            <a:r>
              <a:rPr lang="es-MX" sz="1800" dirty="0"/>
              <a:t> 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149148"/>
              </p:ext>
            </p:extLst>
          </p:nvPr>
        </p:nvGraphicFramePr>
        <p:xfrm>
          <a:off x="9740473" y="1515979"/>
          <a:ext cx="7380043" cy="8061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94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02516" y="372264"/>
            <a:ext cx="17646915" cy="770016"/>
          </a:xfrm>
        </p:spPr>
        <p:txBody>
          <a:bodyPr/>
          <a:lstStyle/>
          <a:p>
            <a:r>
              <a:rPr lang="es-MX" dirty="0" smtClean="0"/>
              <a:t>Datos duros a nivel nacional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13321147" y="9932356"/>
            <a:ext cx="4935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FUENTE: </a:t>
            </a:r>
            <a:r>
              <a:rPr lang="es-MX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Anuarios Estadísticos ANUIES 2011 </a:t>
            </a:r>
            <a:r>
              <a:rPr lang="es-MX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2016</a:t>
            </a:r>
          </a:p>
        </p:txBody>
      </p:sp>
      <p:sp>
        <p:nvSpPr>
          <p:cNvPr id="9" name="Marcador de contenido 1"/>
          <p:cNvSpPr txBox="1">
            <a:spLocks/>
          </p:cNvSpPr>
          <p:nvPr/>
        </p:nvSpPr>
        <p:spPr>
          <a:xfrm>
            <a:off x="320360" y="1755565"/>
            <a:ext cx="17811230" cy="75131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0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 smtClean="0"/>
              <a:t>En el estado de Oaxaca, la </a:t>
            </a:r>
            <a:r>
              <a:rPr lang="es-MX" sz="2800" dirty="0" smtClean="0"/>
              <a:t>Matrícula</a:t>
            </a:r>
            <a:r>
              <a:rPr lang="es-MX" sz="2400" dirty="0" smtClean="0"/>
              <a:t> de Educación Superior (Pública y Privada) de Negocios Internacionales fue de 222 durante el año 2016. Creciendo particularmente por la apertura de la carrera en La Salle. </a:t>
            </a:r>
          </a:p>
          <a:p>
            <a:pPr algn="just"/>
            <a:r>
              <a:rPr lang="es-MX" sz="2400" dirty="0" smtClean="0"/>
              <a:t>El siguiente cuadro muestra las instituciones que ofertan Negocios Internacionales en el estado de Oaxaca, así como su matrícula total. </a:t>
            </a:r>
            <a:endParaRPr lang="es-MX" sz="2400" b="1" dirty="0" smtClean="0"/>
          </a:p>
          <a:p>
            <a:pPr algn="just"/>
            <a:endParaRPr lang="es-MX" sz="2400" dirty="0" smtClean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54644"/>
              </p:ext>
            </p:extLst>
          </p:nvPr>
        </p:nvGraphicFramePr>
        <p:xfrm>
          <a:off x="320360" y="3667936"/>
          <a:ext cx="17811229" cy="5829355"/>
        </p:xfrm>
        <a:graphic>
          <a:graphicData uri="http://schemas.openxmlformats.org/drawingml/2006/table">
            <a:tbl>
              <a:tblPr/>
              <a:tblGrid>
                <a:gridCol w="1632851">
                  <a:extLst>
                    <a:ext uri="{9D8B030D-6E8A-4147-A177-3AD203B41FA5}">
                      <a16:colId xmlns:a16="http://schemas.microsoft.com/office/drawing/2014/main" val="3734288050"/>
                    </a:ext>
                  </a:extLst>
                </a:gridCol>
                <a:gridCol w="2233441">
                  <a:extLst>
                    <a:ext uri="{9D8B030D-6E8A-4147-A177-3AD203B41FA5}">
                      <a16:colId xmlns:a16="http://schemas.microsoft.com/office/drawing/2014/main" val="1313656030"/>
                    </a:ext>
                  </a:extLst>
                </a:gridCol>
                <a:gridCol w="1707926">
                  <a:extLst>
                    <a:ext uri="{9D8B030D-6E8A-4147-A177-3AD203B41FA5}">
                      <a16:colId xmlns:a16="http://schemas.microsoft.com/office/drawing/2014/main" val="492633200"/>
                    </a:ext>
                  </a:extLst>
                </a:gridCol>
                <a:gridCol w="1032263">
                  <a:extLst>
                    <a:ext uri="{9D8B030D-6E8A-4147-A177-3AD203B41FA5}">
                      <a16:colId xmlns:a16="http://schemas.microsoft.com/office/drawing/2014/main" val="1893919166"/>
                    </a:ext>
                  </a:extLst>
                </a:gridCol>
                <a:gridCol w="975958">
                  <a:extLst>
                    <a:ext uri="{9D8B030D-6E8A-4147-A177-3AD203B41FA5}">
                      <a16:colId xmlns:a16="http://schemas.microsoft.com/office/drawing/2014/main" val="1974224097"/>
                    </a:ext>
                  </a:extLst>
                </a:gridCol>
                <a:gridCol w="975958">
                  <a:extLst>
                    <a:ext uri="{9D8B030D-6E8A-4147-A177-3AD203B41FA5}">
                      <a16:colId xmlns:a16="http://schemas.microsoft.com/office/drawing/2014/main" val="594419118"/>
                    </a:ext>
                  </a:extLst>
                </a:gridCol>
                <a:gridCol w="975958">
                  <a:extLst>
                    <a:ext uri="{9D8B030D-6E8A-4147-A177-3AD203B41FA5}">
                      <a16:colId xmlns:a16="http://schemas.microsoft.com/office/drawing/2014/main" val="1324062653"/>
                    </a:ext>
                  </a:extLst>
                </a:gridCol>
                <a:gridCol w="975958">
                  <a:extLst>
                    <a:ext uri="{9D8B030D-6E8A-4147-A177-3AD203B41FA5}">
                      <a16:colId xmlns:a16="http://schemas.microsoft.com/office/drawing/2014/main" val="889135805"/>
                    </a:ext>
                  </a:extLst>
                </a:gridCol>
                <a:gridCol w="975958">
                  <a:extLst>
                    <a:ext uri="{9D8B030D-6E8A-4147-A177-3AD203B41FA5}">
                      <a16:colId xmlns:a16="http://schemas.microsoft.com/office/drawing/2014/main" val="87261112"/>
                    </a:ext>
                  </a:extLst>
                </a:gridCol>
                <a:gridCol w="975958">
                  <a:extLst>
                    <a:ext uri="{9D8B030D-6E8A-4147-A177-3AD203B41FA5}">
                      <a16:colId xmlns:a16="http://schemas.microsoft.com/office/drawing/2014/main" val="1585683883"/>
                    </a:ext>
                  </a:extLst>
                </a:gridCol>
                <a:gridCol w="975958">
                  <a:extLst>
                    <a:ext uri="{9D8B030D-6E8A-4147-A177-3AD203B41FA5}">
                      <a16:colId xmlns:a16="http://schemas.microsoft.com/office/drawing/2014/main" val="3259553318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231322197"/>
                    </a:ext>
                  </a:extLst>
                </a:gridCol>
                <a:gridCol w="807042">
                  <a:extLst>
                    <a:ext uri="{9D8B030D-6E8A-4147-A177-3AD203B41FA5}">
                      <a16:colId xmlns:a16="http://schemas.microsoft.com/office/drawing/2014/main" val="2658368314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3904129428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1733006835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990592453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912715000"/>
                    </a:ext>
                  </a:extLst>
                </a:gridCol>
              </a:tblGrid>
              <a:tr h="445201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OFERTA DE NEGOCIOS INTERNACIONALES EN OAXACA (Pública y Privada)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749186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LA CARRERA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Sostenimiento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Matrícula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2010-2011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Matrícula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2011-2012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Matrícula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2012-2013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Matrícula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Matrícula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Matrícula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Matrícula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Crec. %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Crec. %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Crec. %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Crec. %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Crec. %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Crec. % </a:t>
                      </a:r>
                      <a:b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721198"/>
                  </a:ext>
                </a:extLst>
              </a:tr>
              <a:tr h="16695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OAXACA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 DE EDUCACIÓN CONTINUA UNIDAD OAXACA (</a:t>
                      </a:r>
                      <a:r>
                        <a:rPr lang="es-MX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Politecnico</a:t>
                      </a: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distancia)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NEGOCIOS INTERNACIONALES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07454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OAXACA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UNIVERSIDAD ANAHUAC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NEGOCIOS INTERNACIONALES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PARTICULAR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-11.1%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90595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OAXACA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UNIVERSIDAD LA SALLE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NEGOCIOS INTERNACIONALES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PARTICULAR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04775"/>
                  </a:ext>
                </a:extLst>
              </a:tr>
              <a:tr h="70954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1987.5%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7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66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84675" y="367061"/>
            <a:ext cx="17646915" cy="770016"/>
          </a:xfrm>
        </p:spPr>
        <p:txBody>
          <a:bodyPr/>
          <a:lstStyle/>
          <a:p>
            <a:r>
              <a:rPr lang="es-MX" dirty="0" smtClean="0"/>
              <a:t>Datos duros a nivel nacional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13321147" y="9932356"/>
            <a:ext cx="4935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FUENTE: </a:t>
            </a:r>
            <a:r>
              <a:rPr lang="es-MX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Anuarios Estadísticos ANUIES 2011 </a:t>
            </a:r>
            <a:r>
              <a:rPr lang="es-MX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2016</a:t>
            </a:r>
          </a:p>
        </p:txBody>
      </p:sp>
      <p:sp>
        <p:nvSpPr>
          <p:cNvPr id="9" name="Marcador de contenido 1"/>
          <p:cNvSpPr txBox="1">
            <a:spLocks/>
          </p:cNvSpPr>
          <p:nvPr/>
        </p:nvSpPr>
        <p:spPr>
          <a:xfrm>
            <a:off x="4463113" y="2437435"/>
            <a:ext cx="17811230" cy="75131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0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b="1" dirty="0" smtClean="0"/>
              <a:t> </a:t>
            </a:r>
          </a:p>
          <a:p>
            <a:pPr algn="just"/>
            <a:endParaRPr lang="es-MX" sz="24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484675" y="1984165"/>
            <a:ext cx="77607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/>
              <a:t>Por número de matrícula, Oaxaca se coloca en el lugar número 18 con 222 alumnos</a:t>
            </a:r>
            <a:r>
              <a:rPr lang="es-MX" sz="2800" dirty="0" smtClean="0"/>
              <a:t>.</a:t>
            </a:r>
          </a:p>
          <a:p>
            <a:pPr algn="just"/>
            <a:r>
              <a:rPr lang="es-MX" sz="2800" dirty="0" smtClean="0"/>
              <a:t>A continuación se muestran los estados con mayo y menor matrícula en México. </a:t>
            </a:r>
            <a:endParaRPr lang="es-MX" sz="2800" dirty="0"/>
          </a:p>
        </p:txBody>
      </p:sp>
      <p:graphicFrame>
        <p:nvGraphicFramePr>
          <p:cNvPr id="10" name="Shape 202"/>
          <p:cNvGraphicFramePr/>
          <p:nvPr>
            <p:extLst>
              <p:ext uri="{D42A27DB-BD31-4B8C-83A1-F6EECF244321}">
                <p14:modId xmlns:p14="http://schemas.microsoft.com/office/powerpoint/2010/main" val="585697915"/>
              </p:ext>
            </p:extLst>
          </p:nvPr>
        </p:nvGraphicFramePr>
        <p:xfrm>
          <a:off x="8642084" y="4267843"/>
          <a:ext cx="3814125" cy="4080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27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ENTIDADES CON MAYOR MATRÍCULA EN </a:t>
                      </a:r>
                      <a:r>
                        <a:rPr lang="es-MX" sz="2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NEGOCIOS INTERNACIONALES</a:t>
                      </a:r>
                      <a: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/>
                      </a:r>
                      <a:b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</a:t>
                      </a:r>
                      <a:r>
                        <a:rPr lang="es-MX" sz="2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- 201</a:t>
                      </a:r>
                      <a:r>
                        <a:rPr lang="es-MX" sz="2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CIUDAD DE MÉXICO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5517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 Mexico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3995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Jalisco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s-MX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Nuevo León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s-MX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Guanajuato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s-MX" sz="2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Shape 203"/>
          <p:cNvGraphicFramePr/>
          <p:nvPr>
            <p:extLst>
              <p:ext uri="{D42A27DB-BD31-4B8C-83A1-F6EECF244321}">
                <p14:modId xmlns:p14="http://schemas.microsoft.com/office/powerpoint/2010/main" val="2044798615"/>
              </p:ext>
            </p:extLst>
          </p:nvPr>
        </p:nvGraphicFramePr>
        <p:xfrm>
          <a:off x="13321147" y="4603123"/>
          <a:ext cx="3782300" cy="3409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02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ENTIDADES CON MENOR MATRÍCULA EN </a:t>
                      </a:r>
                      <a:r>
                        <a:rPr lang="es-MX" sz="2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NEGOCIOS INTERNACIONALES</a:t>
                      </a:r>
                      <a: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/>
                      </a:r>
                      <a:b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</a:t>
                      </a:r>
                      <a:r>
                        <a:rPr lang="es-MX" sz="2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s-MX" sz="2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- 201</a:t>
                      </a:r>
                      <a:r>
                        <a:rPr lang="es-MX" sz="2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Tlaxcala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Guerrero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Tabasco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Zacatecas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Durango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2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28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84675" y="367061"/>
            <a:ext cx="17646915" cy="770016"/>
          </a:xfrm>
        </p:spPr>
        <p:txBody>
          <a:bodyPr/>
          <a:lstStyle/>
          <a:p>
            <a:r>
              <a:rPr lang="es-MX" dirty="0" smtClean="0"/>
              <a:t>Datos duros a nivel nacional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13321147" y="9932356"/>
            <a:ext cx="4935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FUENTE: </a:t>
            </a:r>
            <a:r>
              <a:rPr lang="es-MX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Anuarios Estadísticos ANUIES 2011 </a:t>
            </a:r>
            <a:r>
              <a:rPr lang="es-MX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2016</a:t>
            </a:r>
          </a:p>
        </p:txBody>
      </p:sp>
      <p:sp>
        <p:nvSpPr>
          <p:cNvPr id="9" name="Marcador de contenido 1"/>
          <p:cNvSpPr txBox="1">
            <a:spLocks/>
          </p:cNvSpPr>
          <p:nvPr/>
        </p:nvSpPr>
        <p:spPr>
          <a:xfrm>
            <a:off x="320360" y="1984165"/>
            <a:ext cx="17811230" cy="75131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0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b="1" dirty="0" smtClean="0"/>
              <a:t> </a:t>
            </a:r>
          </a:p>
          <a:p>
            <a:pPr algn="just"/>
            <a:endParaRPr lang="es-MX" sz="2400" dirty="0" smtClean="0"/>
          </a:p>
        </p:txBody>
      </p:sp>
      <p:sp>
        <p:nvSpPr>
          <p:cNvPr id="13" name="Marcador de contenido 1"/>
          <p:cNvSpPr txBox="1">
            <a:spLocks/>
          </p:cNvSpPr>
          <p:nvPr/>
        </p:nvSpPr>
        <p:spPr>
          <a:xfrm>
            <a:off x="11982752" y="6742798"/>
            <a:ext cx="5367485" cy="22692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0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dirty="0" smtClean="0"/>
              <a:t>La participación de mercado en Oaxaca es principalmente en el tema privado. Siendo la </a:t>
            </a:r>
            <a:r>
              <a:rPr lang="es-MX" sz="2400" dirty="0" smtClean="0"/>
              <a:t>principal competencia La Salle, teniendo un 95% de participación en el </a:t>
            </a:r>
            <a:r>
              <a:rPr lang="es-MX" sz="2400" dirty="0" smtClean="0"/>
              <a:t>mercado privado . </a:t>
            </a:r>
            <a:endParaRPr lang="es-MX" sz="2400" dirty="0" smtClean="0"/>
          </a:p>
          <a:p>
            <a:pPr algn="ctr"/>
            <a:r>
              <a:rPr lang="es-MX" sz="2400" b="1" dirty="0" smtClean="0"/>
              <a:t> </a:t>
            </a:r>
          </a:p>
          <a:p>
            <a:pPr algn="ctr"/>
            <a:endParaRPr lang="es-MX" sz="2400" dirty="0" smtClean="0"/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476341"/>
              </p:ext>
            </p:extLst>
          </p:nvPr>
        </p:nvGraphicFramePr>
        <p:xfrm>
          <a:off x="982980" y="2296931"/>
          <a:ext cx="9258300" cy="720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421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241659" y="358266"/>
            <a:ext cx="18046341" cy="7446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0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algn="just"/>
            <a:r>
              <a:rPr lang="es-MX" sz="5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Históricos de Oaxaca en negocios internacionales </a:t>
            </a:r>
            <a:endParaRPr lang="es-MX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3018168" y="9721516"/>
            <a:ext cx="5269832" cy="5476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UNIVERSIDAD ANÁHUAC OAXACA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88" y="1752600"/>
            <a:ext cx="16052092" cy="741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472879" y="362410"/>
            <a:ext cx="14020361" cy="82631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68580" indent="0" algn="just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4400" baseline="0">
                <a:solidFill>
                  <a:schemeClr val="bg1"/>
                </a:solidFill>
                <a:latin typeface="Tw Cen MT" panose="020B0602020104020603" pitchFamily="34" charset="0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indent="0" algn="ctr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>
                <a:latin typeface="Aller Light" panose="02000503000000020004" pitchFamily="2" charset="0"/>
                <a:ea typeface="A-OTF Shin Go Pro L" panose="020B0300000000000000" pitchFamily="34" charset="-128"/>
              </a:defRPr>
            </a:lvl2pPr>
            <a:lvl3pPr indent="0" algn="ctr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>
                <a:latin typeface="Aller Light" panose="02000503000000020004" pitchFamily="2" charset="0"/>
                <a:ea typeface="A-OTF Shin Go Pro L" panose="020B0300000000000000" pitchFamily="34" charset="-128"/>
              </a:defRPr>
            </a:lvl3pPr>
            <a:lvl4pPr indent="0" algn="ctr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>
                <a:latin typeface="Aller Light" panose="02000503000000020004" pitchFamily="2" charset="0"/>
                <a:ea typeface="A-OTF Shin Go Pro L" panose="020B0300000000000000" pitchFamily="34" charset="-128"/>
              </a:defRPr>
            </a:lvl4pPr>
            <a:lvl5pPr indent="0" algn="ctr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>
                <a:latin typeface="Aller Light" panose="02000503000000020004" pitchFamily="2" charset="0"/>
                <a:ea typeface="A-OTF Shin Go Pro L" panose="020B0300000000000000" pitchFamily="34" charset="-128"/>
              </a:defRPr>
            </a:lvl5pPr>
            <a:lvl6pPr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/>
            </a:lvl6pPr>
            <a:lvl7pPr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/>
            </a:lvl7pPr>
            <a:lvl8pPr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/>
            </a:lvl8pPr>
            <a:lvl9pPr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/>
            </a:lvl9pPr>
          </a:lstStyle>
          <a:p>
            <a:r>
              <a:rPr lang="es-MX" sz="5400" b="1" dirty="0"/>
              <a:t>Históricos de Red en Negocios Internacionales </a:t>
            </a:r>
          </a:p>
        </p:txBody>
      </p:sp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3018168" y="9721516"/>
            <a:ext cx="5269832" cy="5476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UNIVERSIDAD ANÁHUAC OAXACA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20" y="1928984"/>
            <a:ext cx="14178280" cy="71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8439"/>
      </p:ext>
    </p:extLst>
  </p:cSld>
  <p:clrMapOvr>
    <a:masterClrMapping/>
  </p:clrMapOvr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1259</Words>
  <Application>Microsoft Office PowerPoint</Application>
  <PresentationFormat>Personalizado</PresentationFormat>
  <Paragraphs>269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35" baseType="lpstr">
      <vt:lpstr>ＭＳ Ｐゴシック</vt:lpstr>
      <vt:lpstr>Aller Light</vt:lpstr>
      <vt:lpstr>A-OTF Gothic BBB Pro Medium</vt:lpstr>
      <vt:lpstr>A-OTF Shin Go Pro L</vt:lpstr>
      <vt:lpstr>Arial</vt:lpstr>
      <vt:lpstr>Bebas Neue Bold</vt:lpstr>
      <vt:lpstr>Bebas Neue Regular</vt:lpstr>
      <vt:lpstr>Calibri</vt:lpstr>
      <vt:lpstr>Capella</vt:lpstr>
      <vt:lpstr>Clear Sans Light</vt:lpstr>
      <vt:lpstr>Roboto</vt:lpstr>
      <vt:lpstr>Roboto Light</vt:lpstr>
      <vt:lpstr>Tw Cen MT</vt:lpstr>
      <vt:lpstr>Wingdings</vt:lpstr>
      <vt:lpstr>No Header</vt:lpstr>
      <vt:lpstr>Header</vt:lpstr>
      <vt:lpstr>Presentación de PowerPoint</vt:lpstr>
      <vt:lpstr>Panorama General</vt:lpstr>
      <vt:lpstr>Datos duros a nivel nacional</vt:lpstr>
      <vt:lpstr>Datos duros a nivel nacional</vt:lpstr>
      <vt:lpstr>Datos duros a nivel nacional</vt:lpstr>
      <vt:lpstr>Datos duros a nivel nacional</vt:lpstr>
      <vt:lpstr>Datos duros a nivel nacional</vt:lpstr>
      <vt:lpstr>Presentación de PowerPoint</vt:lpstr>
      <vt:lpstr>Presentación de PowerPoint</vt:lpstr>
      <vt:lpstr>Infografía Negocios Internacionales </vt:lpstr>
      <vt:lpstr>Infografía Negocios Internacionales </vt:lpstr>
      <vt:lpstr>Infografía Negocios Internacionales </vt:lpstr>
      <vt:lpstr>Infografía Negocios Internacionales </vt:lpstr>
      <vt:lpstr>Presentación de PowerPoint</vt:lpstr>
      <vt:lpstr>Infografía Negocios Internacionales </vt:lpstr>
      <vt:lpstr>Infografía Negocios Internacionales </vt:lpstr>
      <vt:lpstr>Infografía</vt:lpstr>
      <vt:lpstr>Infografía Negocios Internacionales </vt:lpstr>
      <vt:lpstr>Infografía Negocios Internacionales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秋咲准</dc:creator>
  <cp:lastModifiedBy>Elizabeth Félix Acevedo</cp:lastModifiedBy>
  <cp:revision>243</cp:revision>
  <dcterms:created xsi:type="dcterms:W3CDTF">2014-05-07T13:22:54Z</dcterms:created>
  <dcterms:modified xsi:type="dcterms:W3CDTF">2017-09-26T23:07:14Z</dcterms:modified>
</cp:coreProperties>
</file>