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8" r:id="rId2"/>
    <p:sldId id="326" r:id="rId3"/>
    <p:sldId id="289" r:id="rId4"/>
    <p:sldId id="290" r:id="rId5"/>
    <p:sldId id="327" r:id="rId6"/>
    <p:sldId id="320" r:id="rId7"/>
    <p:sldId id="311" r:id="rId8"/>
    <p:sldId id="312" r:id="rId9"/>
    <p:sldId id="321" r:id="rId10"/>
    <p:sldId id="313" r:id="rId11"/>
    <p:sldId id="322" r:id="rId12"/>
    <p:sldId id="314" r:id="rId13"/>
    <p:sldId id="315" r:id="rId14"/>
    <p:sldId id="323" r:id="rId15"/>
    <p:sldId id="310" r:id="rId16"/>
    <p:sldId id="316" r:id="rId17"/>
    <p:sldId id="324" r:id="rId18"/>
    <p:sldId id="325" r:id="rId19"/>
    <p:sldId id="317" r:id="rId20"/>
    <p:sldId id="318" r:id="rId21"/>
    <p:sldId id="319" r:id="rId22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D768463-3E0F-4EB7-B9CA-7AC1C2A87935}">
          <p14:sldIdLst>
            <p14:sldId id="288"/>
            <p14:sldId id="326"/>
            <p14:sldId id="289"/>
            <p14:sldId id="290"/>
            <p14:sldId id="327"/>
            <p14:sldId id="320"/>
            <p14:sldId id="311"/>
            <p14:sldId id="312"/>
            <p14:sldId id="321"/>
            <p14:sldId id="313"/>
            <p14:sldId id="322"/>
            <p14:sldId id="314"/>
            <p14:sldId id="315"/>
            <p14:sldId id="323"/>
            <p14:sldId id="310"/>
            <p14:sldId id="316"/>
            <p14:sldId id="324"/>
            <p14:sldId id="325"/>
            <p14:sldId id="317"/>
            <p14:sldId id="318"/>
            <p14:sldId id="319"/>
          </p14:sldIdLst>
        </p14:section>
        <p14:section name="CONVENIO CULTURAL CBAO" id="{047254C5-EBD7-4AA1-A6B2-830817DB16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CFF"/>
    <a:srgbClr val="DDC7FD"/>
    <a:srgbClr val="E7BBFB"/>
    <a:srgbClr val="F4D4FA"/>
    <a:srgbClr val="F91B7A"/>
    <a:srgbClr val="CCFF99"/>
    <a:srgbClr val="A95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8" autoAdjust="0"/>
    <p:restoredTop sz="74442" autoAdjust="0"/>
  </p:normalViewPr>
  <p:slideViewPr>
    <p:cSldViewPr snapToGrid="0">
      <p:cViewPr varScale="1">
        <p:scale>
          <a:sx n="54" d="100"/>
          <a:sy n="54" d="100"/>
        </p:scale>
        <p:origin x="9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24/04/2018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verano se trabajará con Humanidades para la revisión del contenido completo</a:t>
            </a:r>
            <a:r>
              <a:rPr lang="es-MX" baseline="0" dirty="0" smtClean="0"/>
              <a:t> y revisar la pertinencia de agregar más textos y o dinámicas de contenido.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282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79" y="5715966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75" y="6150320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587" y="5144466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75" y="6150320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REPORTE TRIMESTRAL ENE – MAR 2018</a:t>
            </a:r>
            <a:endParaRPr lang="es-ES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75" y="6150320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60210" y="185358"/>
            <a:ext cx="1172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200" dirty="0" smtClean="0">
                <a:solidFill>
                  <a:schemeClr val="bg1"/>
                </a:solidFill>
              </a:rPr>
              <a:t>LE2: Concluir con todo el material de las asignaturas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406424" y="741902"/>
            <a:ext cx="1160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Cuadernillo PV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23676"/>
              </p:ext>
            </p:extLst>
          </p:nvPr>
        </p:nvGraphicFramePr>
        <p:xfrm>
          <a:off x="1746913" y="1944777"/>
          <a:ext cx="8996650" cy="410118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4498325">
                  <a:extLst>
                    <a:ext uri="{9D8B030D-6E8A-4147-A177-3AD203B41FA5}">
                      <a16:colId xmlns:a16="http://schemas.microsoft.com/office/drawing/2014/main" val="3994028351"/>
                    </a:ext>
                  </a:extLst>
                </a:gridCol>
                <a:gridCol w="4498325">
                  <a:extLst>
                    <a:ext uri="{9D8B030D-6E8A-4147-A177-3AD203B41FA5}">
                      <a16:colId xmlns:a16="http://schemas.microsoft.com/office/drawing/2014/main" val="747663806"/>
                    </a:ext>
                  </a:extLst>
                </a:gridCol>
              </a:tblGrid>
              <a:tr h="683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Resultados positivos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Desaciertos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506059"/>
                  </a:ext>
                </a:extLst>
              </a:tr>
              <a:tr h="3417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  <a:t>Se ha concluido con el cuadernillo para el alumno de Proyecto de Vida en su Versión 3 </a:t>
                      </a:r>
                      <a:r>
                        <a:rPr lang="es-ES_tradnl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s-MX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Hace</a:t>
                      </a:r>
                      <a:r>
                        <a:rPr lang="es-MX" sz="2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falta la guía del profesor, sobre todo para profesores nuevos (Sylvia)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70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879"/>
            <a:ext cx="12192000" cy="57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25" y="1633537"/>
            <a:ext cx="40005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662288"/>
            <a:ext cx="11534775" cy="53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8" y="1407599"/>
            <a:ext cx="11105367" cy="51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471514"/>
            <a:ext cx="11058525" cy="50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6" y="1590372"/>
            <a:ext cx="11245968" cy="52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1828800"/>
            <a:ext cx="10791256" cy="46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4" y="1603005"/>
            <a:ext cx="10753157" cy="49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9" y="1530159"/>
            <a:ext cx="11296650" cy="51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" y="1540840"/>
            <a:ext cx="11190097" cy="52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60210" y="185358"/>
            <a:ext cx="1172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200" dirty="0" smtClean="0">
                <a:solidFill>
                  <a:schemeClr val="bg1"/>
                </a:solidFill>
              </a:rPr>
              <a:t>LE2: Concluir con todo el material de las asignaturas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406424" y="741902"/>
            <a:ext cx="1160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Cuadernillo SU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54749"/>
              </p:ext>
            </p:extLst>
          </p:nvPr>
        </p:nvGraphicFramePr>
        <p:xfrm>
          <a:off x="1746913" y="1944777"/>
          <a:ext cx="8996650" cy="4341129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4498325">
                  <a:extLst>
                    <a:ext uri="{9D8B030D-6E8A-4147-A177-3AD203B41FA5}">
                      <a16:colId xmlns:a16="http://schemas.microsoft.com/office/drawing/2014/main" val="3994028351"/>
                    </a:ext>
                  </a:extLst>
                </a:gridCol>
                <a:gridCol w="4498325">
                  <a:extLst>
                    <a:ext uri="{9D8B030D-6E8A-4147-A177-3AD203B41FA5}">
                      <a16:colId xmlns:a16="http://schemas.microsoft.com/office/drawing/2014/main" val="747663806"/>
                    </a:ext>
                  </a:extLst>
                </a:gridCol>
              </a:tblGrid>
              <a:tr h="683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Resultados positivos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Desaciertos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506059"/>
                  </a:ext>
                </a:extLst>
              </a:tr>
              <a:tr h="3417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  <a:t>Se ha concluido con el cuadernillo para el alumno de Ser Universitario en su Versión 3, ampliando los contenidos sobre la verdad</a:t>
                      </a:r>
                      <a:r>
                        <a:rPr lang="es-ES_tradnl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MX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  <a:t>Se tenían 3, con una extensión de 2 o 3 páginas, se cambiaron a 5 y su extensión y rigor académico ha aumentado.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Aún falta fortalecer más el contenido,</a:t>
                      </a:r>
                      <a:r>
                        <a:rPr lang="es-MX" sz="2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por lo que en verano, el equipo de Humanidades revisará el cuadernillo y verá la pertinencia de hacer adecuaciones.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70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5" y="1575213"/>
            <a:ext cx="11423389" cy="52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DIRECTOR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533525"/>
            <a:ext cx="7439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97" y="1426352"/>
            <a:ext cx="11997520" cy="103685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accent2"/>
                </a:solidFill>
              </a:rPr>
              <a:t>AVANCE:.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0210" y="185358"/>
            <a:ext cx="1172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200" dirty="0" smtClean="0">
                <a:solidFill>
                  <a:schemeClr val="bg1"/>
                </a:solidFill>
              </a:rPr>
              <a:t>LE2: Concluir con todo el material de las asignaturas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406424" y="741902"/>
            <a:ext cx="11602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Cuadernillo PV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Cuadernillo SU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814086"/>
              </p:ext>
            </p:extLst>
          </p:nvPr>
        </p:nvGraphicFramePr>
        <p:xfrm>
          <a:off x="85297" y="2743040"/>
          <a:ext cx="11897436" cy="3457486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29432">
                  <a:extLst>
                    <a:ext uri="{9D8B030D-6E8A-4147-A177-3AD203B41FA5}">
                      <a16:colId xmlns:a16="http://schemas.microsoft.com/office/drawing/2014/main" val="1161672045"/>
                    </a:ext>
                  </a:extLst>
                </a:gridCol>
                <a:gridCol w="1844571">
                  <a:extLst>
                    <a:ext uri="{9D8B030D-6E8A-4147-A177-3AD203B41FA5}">
                      <a16:colId xmlns:a16="http://schemas.microsoft.com/office/drawing/2014/main" val="2101659045"/>
                    </a:ext>
                  </a:extLst>
                </a:gridCol>
                <a:gridCol w="1761482">
                  <a:extLst>
                    <a:ext uri="{9D8B030D-6E8A-4147-A177-3AD203B41FA5}">
                      <a16:colId xmlns:a16="http://schemas.microsoft.com/office/drawing/2014/main" val="388576345"/>
                    </a:ext>
                  </a:extLst>
                </a:gridCol>
                <a:gridCol w="3880682">
                  <a:extLst>
                    <a:ext uri="{9D8B030D-6E8A-4147-A177-3AD203B41FA5}">
                      <a16:colId xmlns:a16="http://schemas.microsoft.com/office/drawing/2014/main" val="117549058"/>
                    </a:ext>
                  </a:extLst>
                </a:gridCol>
                <a:gridCol w="3681269">
                  <a:extLst>
                    <a:ext uri="{9D8B030D-6E8A-4147-A177-3AD203B41FA5}">
                      <a16:colId xmlns:a16="http://schemas.microsoft.com/office/drawing/2014/main" val="1069217944"/>
                    </a:ext>
                  </a:extLst>
                </a:gridCol>
              </a:tblGrid>
              <a:tr h="231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BLOQUE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LECTURA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AUTOR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PROPÓSITO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COMENTARIOS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9358264"/>
                  </a:ext>
                </a:extLst>
              </a:tr>
              <a:tr h="624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1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Misión de la universidad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Abellán, A. y Aguilar, A.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Plantear los pilares del ser universitario: búsqueda comunitaria del saber, formación integral, síntesis de saberes y servicio rector de la universidad.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Previo a esta lectura, se presenta un video sobre la historia de la universidad.</a:t>
                      </a:r>
                      <a:endParaRPr lang="es-MX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Primera práctica de la paráfrasis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9528338"/>
                  </a:ext>
                </a:extLst>
              </a:tr>
              <a:tr h="624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3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La persona vista desde E. Mounier y su repercusión en la misión educativa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Judith León Guevara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Introducir la perspectiva personalista y las dimensiones de la persona. 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1667811"/>
                  </a:ext>
                </a:extLst>
              </a:tr>
              <a:tr h="416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3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Ampliando los horizontes de la razón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Abellán, A. y Aguilar, A.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Presentar las cuestiones: ética, antropológica, de sentido y epistemológica. 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Identificación de las 4 cuestiones de la práctica de la paráfrasis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392125"/>
                  </a:ext>
                </a:extLst>
              </a:tr>
              <a:tr h="624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4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Posmodernidad. Nuevo régimen de verdad, violencia metafísica y fin de los metarrelatos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Vásquez Rocca, A.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Introducir el tema de la posmodernidad (relativismo, los metarrelatos y su caída, etc.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La lectura va precedida de un video el cual da el marco al texto.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367673"/>
                  </a:ext>
                </a:extLst>
              </a:tr>
              <a:tr h="5833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4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Pragmatismo, nihilismo, reduccionismo, realismo, relativismo, cientificismo.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Abbagnano, N.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Presentar y discutir diversidad de posturas sobre la verdad. 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Definiciones de cientificismo, relativismo, reduccionismo, realismo, etc.</a:t>
                      </a:r>
                      <a:endParaRPr lang="es-MX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Segunda práctica de la paráfrasis. 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1901763"/>
                  </a:ext>
                </a:extLst>
              </a:tr>
              <a:tr h="254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5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Antropología breve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Burgos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Introducir la discusión sobre la verdad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780368"/>
                  </a:ext>
                </a:extLst>
              </a:tr>
            </a:tbl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-160363" y="5666556"/>
            <a:ext cx="1199752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_tradnl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480" y="950774"/>
            <a:ext cx="11997520" cy="1860268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accent2"/>
                </a:solidFill>
              </a:rPr>
              <a:t>AVANCE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 smtClean="0">
                <a:solidFill>
                  <a:schemeClr val="accent2"/>
                </a:solidFill>
              </a:rPr>
              <a:t>PLATAFORMA ACTUAL:</a:t>
            </a:r>
            <a:br>
              <a:rPr lang="es-ES_tradnl" dirty="0" smtClean="0">
                <a:solidFill>
                  <a:schemeClr val="accent2"/>
                </a:solidFill>
              </a:rPr>
            </a:b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0210" y="185358"/>
            <a:ext cx="1172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200" dirty="0" smtClean="0">
                <a:solidFill>
                  <a:schemeClr val="bg1"/>
                </a:solidFill>
              </a:rPr>
              <a:t>LE2: </a:t>
            </a:r>
            <a:r>
              <a:rPr lang="es-ES_tradnl" sz="3200" dirty="0">
                <a:solidFill>
                  <a:schemeClr val="bg1"/>
                </a:solidFill>
              </a:rPr>
              <a:t>Avance del 75% en el proyecto Portafolio Profesional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406424" y="741902"/>
            <a:ext cx="11602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Plataforma Actual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Plataforma Nueva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53151"/>
              </p:ext>
            </p:extLst>
          </p:nvPr>
        </p:nvGraphicFramePr>
        <p:xfrm>
          <a:off x="723331" y="2418700"/>
          <a:ext cx="10645254" cy="410118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5322627">
                  <a:extLst>
                    <a:ext uri="{9D8B030D-6E8A-4147-A177-3AD203B41FA5}">
                      <a16:colId xmlns:a16="http://schemas.microsoft.com/office/drawing/2014/main" val="3994028351"/>
                    </a:ext>
                  </a:extLst>
                </a:gridCol>
                <a:gridCol w="5322627">
                  <a:extLst>
                    <a:ext uri="{9D8B030D-6E8A-4147-A177-3AD203B41FA5}">
                      <a16:colId xmlns:a16="http://schemas.microsoft.com/office/drawing/2014/main" val="747663806"/>
                    </a:ext>
                  </a:extLst>
                </a:gridCol>
              </a:tblGrid>
              <a:tr h="683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Resultados positivos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Desaciertos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506059"/>
                  </a:ext>
                </a:extLst>
              </a:tr>
              <a:tr h="3417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  <a:t>- Se ha activado el acceso a directores de Escuela para validar evidencias.</a:t>
                      </a:r>
                      <a:b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  <a:t>- Se han realizado charlas de apoyo para reactivar la carga de evidencias (Psicología, Programas especiales, Turismo y gastronomía).</a:t>
                      </a:r>
                      <a:b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2400" dirty="0" smtClean="0">
                          <a:solidFill>
                            <a:schemeClr val="accent2"/>
                          </a:solidFill>
                        </a:rPr>
                        <a:t>- Se ha trabajado en una campaña con CI para motivar a la carga de evidencias.</a:t>
                      </a:r>
                      <a:endParaRPr lang="es-MX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</a:t>
                      </a:r>
                      <a:r>
                        <a:rPr lang="es-MX" sz="2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detectó un error en la dimensión espiritual (RESTART 400) pero ya se corrigió.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70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480" y="664283"/>
            <a:ext cx="11997520" cy="1860268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accent2"/>
                </a:solidFill>
              </a:rPr>
              <a:t>AVANCE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 smtClean="0">
                <a:solidFill>
                  <a:schemeClr val="accent2"/>
                </a:solidFill>
              </a:rPr>
              <a:t>PLATAFORMA NUEVA:</a:t>
            </a:r>
            <a:br>
              <a:rPr lang="es-ES_tradnl" dirty="0" smtClean="0">
                <a:solidFill>
                  <a:schemeClr val="accent2"/>
                </a:solidFill>
              </a:rPr>
            </a:b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0210" y="185358"/>
            <a:ext cx="1172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200" dirty="0" smtClean="0">
                <a:solidFill>
                  <a:schemeClr val="bg1"/>
                </a:solidFill>
              </a:rPr>
              <a:t>LE2: </a:t>
            </a:r>
            <a:r>
              <a:rPr lang="es-ES_tradnl" sz="3200" dirty="0">
                <a:solidFill>
                  <a:schemeClr val="bg1"/>
                </a:solidFill>
              </a:rPr>
              <a:t>Avance del 75% en el proyecto Portafolio Profesional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406424" y="741902"/>
            <a:ext cx="11602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Plataforma Actual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Plataforma Nueva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12193"/>
              </p:ext>
            </p:extLst>
          </p:nvPr>
        </p:nvGraphicFramePr>
        <p:xfrm>
          <a:off x="736979" y="2104802"/>
          <a:ext cx="10645254" cy="4584969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5322627">
                  <a:extLst>
                    <a:ext uri="{9D8B030D-6E8A-4147-A177-3AD203B41FA5}">
                      <a16:colId xmlns:a16="http://schemas.microsoft.com/office/drawing/2014/main" val="3994028351"/>
                    </a:ext>
                  </a:extLst>
                </a:gridCol>
                <a:gridCol w="5322627">
                  <a:extLst>
                    <a:ext uri="{9D8B030D-6E8A-4147-A177-3AD203B41FA5}">
                      <a16:colId xmlns:a16="http://schemas.microsoft.com/office/drawing/2014/main" val="747663806"/>
                    </a:ext>
                  </a:extLst>
                </a:gridCol>
              </a:tblGrid>
              <a:tr h="6835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Resultados positivos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Desaciertos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506059"/>
                  </a:ext>
                </a:extLst>
              </a:tr>
              <a:tr h="34176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Se ha trabajado en la estructura del sistema para: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acceso a alumnos 50%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Cargar evidencias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Hacer introspección 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Ver avance 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acceso a directores 40%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Ver avance individual - reportes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Ver avance general - reportes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validar evidencias profesionales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gestión de roles o permisos 10%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Ver avance por dimensión – coord. De área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validar actividades de la dimensión que le corresponde – coord. De área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  <a:t>	ver avance de todas las dimensiones no puede validar – supervisor.</a:t>
                      </a:r>
                      <a:br>
                        <a:rPr lang="es-ES_tradnl" sz="1600" dirty="0" smtClean="0">
                          <a:solidFill>
                            <a:schemeClr val="accent2"/>
                          </a:solidFill>
                        </a:rPr>
                      </a:br>
                      <a:endParaRPr lang="es-MX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</a:t>
                      </a:r>
                      <a:r>
                        <a:rPr lang="es-MX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detectó un error en la dimensión espiritual (RESTART 400) pero ya se corrigió.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70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4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7" y="1613102"/>
            <a:ext cx="11439525" cy="52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V2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1688747"/>
            <a:ext cx="10447091" cy="4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1654439"/>
            <a:ext cx="11755272" cy="51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 V1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" y="1361727"/>
            <a:ext cx="12109971" cy="5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2681</TotalTime>
  <Words>514</Words>
  <Application>Microsoft Office PowerPoint</Application>
  <PresentationFormat>Panorámica</PresentationFormat>
  <Paragraphs>96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Calibri</vt:lpstr>
      <vt:lpstr>Franklin Gothic Book</vt:lpstr>
      <vt:lpstr>Franklin Gothic Medium</vt:lpstr>
      <vt:lpstr>Times New Roman</vt:lpstr>
      <vt:lpstr>Dirección de ventas 16 X 9</vt:lpstr>
      <vt:lpstr>Presentación de PowerPoint</vt:lpstr>
      <vt:lpstr>Presentación de PowerPoint</vt:lpstr>
      <vt:lpstr>AVANCE:.</vt:lpstr>
      <vt:lpstr>AVANCE PLATAFORMA ACTUAL: </vt:lpstr>
      <vt:lpstr>AVANCE PLATAFORMA NUEVA: </vt:lpstr>
      <vt:lpstr>ALUMNO V1</vt:lpstr>
      <vt:lpstr>ALUMNO V2</vt:lpstr>
      <vt:lpstr>ALUMNO V2</vt:lpstr>
      <vt:lpstr>ALUMNO V1</vt:lpstr>
      <vt:lpstr>ALUMNO V2</vt:lpstr>
      <vt:lpstr>ALUMNO v1</vt:lpstr>
      <vt:lpstr>ALUMNO v2</vt:lpstr>
      <vt:lpstr>ALUMNO v2</vt:lpstr>
      <vt:lpstr>DIRECTOR v1</vt:lpstr>
      <vt:lpstr>DIRECTOR v2</vt:lpstr>
      <vt:lpstr>DIRECTOR v2</vt:lpstr>
      <vt:lpstr>DIRECTOR v1</vt:lpstr>
      <vt:lpstr>DIRECTOR v1</vt:lpstr>
      <vt:lpstr>DIRECTOR v2</vt:lpstr>
      <vt:lpstr>DIRECTOR v2</vt:lpstr>
      <vt:lpstr>DIRECTOR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con diseño de imagen</dc:title>
  <dc:creator>Sofia Montes Pérez</dc:creator>
  <cp:lastModifiedBy>Carlos Ruben Castillo Jimenez</cp:lastModifiedBy>
  <cp:revision>146</cp:revision>
  <dcterms:created xsi:type="dcterms:W3CDTF">2018-03-08T16:30:18Z</dcterms:created>
  <dcterms:modified xsi:type="dcterms:W3CDTF">2018-04-24T18:56:49Z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