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8" r:id="rId2"/>
    <p:sldId id="300" r:id="rId3"/>
    <p:sldId id="301" r:id="rId4"/>
    <p:sldId id="299" r:id="rId5"/>
    <p:sldId id="298" r:id="rId6"/>
    <p:sldId id="297" r:id="rId7"/>
    <p:sldId id="303" r:id="rId8"/>
    <p:sldId id="333" r:id="rId9"/>
    <p:sldId id="319" r:id="rId10"/>
    <p:sldId id="331" r:id="rId11"/>
    <p:sldId id="332" r:id="rId12"/>
    <p:sldId id="322" r:id="rId13"/>
    <p:sldId id="323" r:id="rId14"/>
    <p:sldId id="324" r:id="rId15"/>
    <p:sldId id="325" r:id="rId16"/>
    <p:sldId id="326" r:id="rId17"/>
    <p:sldId id="327" r:id="rId18"/>
    <p:sldId id="334" r:id="rId19"/>
    <p:sldId id="306" r:id="rId20"/>
    <p:sldId id="307" r:id="rId21"/>
    <p:sldId id="308" r:id="rId22"/>
    <p:sldId id="309" r:id="rId2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 Luna Martinez" initials="MLM" lastIdx="2" clrIdx="0">
    <p:extLst>
      <p:ext uri="{19B8F6BF-5375-455C-9EA6-DF929625EA0E}">
        <p15:presenceInfo xmlns:p15="http://schemas.microsoft.com/office/powerpoint/2012/main" userId="Monica Luna Martin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FAF6"/>
    <a:srgbClr val="CC6600"/>
    <a:srgbClr val="B05408"/>
    <a:srgbClr val="663300"/>
    <a:srgbClr val="FF9900"/>
    <a:srgbClr val="FF99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Indicador: Promedio de alumnos por</a:t>
            </a: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grupo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Global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Comparativo al inicio de la 4</a:t>
            </a:r>
            <a:r>
              <a:rPr lang="es-MX" sz="1200" baseline="300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</a:t>
            </a: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semana de clases 201810</a:t>
            </a:r>
          </a:p>
        </c:rich>
      </c:tx>
      <c:layout>
        <c:manualLayout>
          <c:xMode val="edge"/>
          <c:yMode val="edge"/>
          <c:x val="0.28021607635605439"/>
          <c:y val="2.1809897075603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201710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1524330692793033E-3"/>
                  <c:y val="9.69328758915721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33C-4267-AF5D-7456CE1D341D}"/>
                </c:ext>
              </c:extLst>
            </c:dLbl>
            <c:dLbl>
              <c:idx val="1"/>
              <c:layout>
                <c:manualLayout>
                  <c:x val="-3.0762165346396799E-3"/>
                  <c:y val="4.84664379457858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33C-4267-AF5D-7456CE1D341D}"/>
                </c:ext>
              </c:extLst>
            </c:dLbl>
            <c:dLbl>
              <c:idx val="2"/>
              <c:layout>
                <c:manualLayout>
                  <c:x val="-6.1524330692793033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10A-4BF7-9476-B0D7072EF782}"/>
                </c:ext>
              </c:extLst>
            </c:dLbl>
            <c:dLbl>
              <c:idx val="3"/>
              <c:layout>
                <c:manualLayout>
                  <c:x val="-3.0762165346396517E-3"/>
                  <c:y val="2.4233218972893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10A-4BF7-9476-B0D7072EF782}"/>
                </c:ext>
              </c:extLst>
            </c:dLbl>
            <c:dLbl>
              <c:idx val="4"/>
              <c:layout>
                <c:manualLayout>
                  <c:x val="-4.6143248019594775E-3"/>
                  <c:y val="7.26996569186789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10A-4BF7-9476-B0D7072EF782}"/>
                </c:ext>
              </c:extLst>
            </c:dLbl>
            <c:dLbl>
              <c:idx val="5"/>
              <c:layout>
                <c:manualLayout>
                  <c:x val="-6.1524330692793033E-3"/>
                  <c:y val="8.481626640512598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66847783961431E-2"/>
                      <c:h val="2.506936043383186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10A-4BF7-9476-B0D7072EF782}"/>
                </c:ext>
              </c:extLst>
            </c:dLbl>
            <c:dLbl>
              <c:idx val="6"/>
              <c:layout>
                <c:manualLayout>
                  <c:x val="0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33C-4267-AF5D-7456CE1D341D}"/>
                </c:ext>
              </c:extLst>
            </c:dLbl>
            <c:dLbl>
              <c:idx val="7"/>
              <c:layout>
                <c:manualLayout>
                  <c:x val="-4.6143248019595903E-3"/>
                  <c:y val="7.26996569186789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91F-4EB3-889F-58FABCA77AA1}"/>
                </c:ext>
              </c:extLst>
            </c:dLbl>
            <c:dLbl>
              <c:idx val="8"/>
              <c:layout>
                <c:manualLayout>
                  <c:x val="-3.0762165346395389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Hoja1!$B$2:$B$10</c:f>
              <c:numCache>
                <c:formatCode>0.00</c:formatCode>
                <c:ptCount val="9"/>
                <c:pt idx="0">
                  <c:v>18.420000000000002</c:v>
                </c:pt>
                <c:pt idx="1">
                  <c:v>14.19</c:v>
                </c:pt>
                <c:pt idx="2">
                  <c:v>20.059999999999999</c:v>
                </c:pt>
                <c:pt idx="3">
                  <c:v>12.47</c:v>
                </c:pt>
                <c:pt idx="4">
                  <c:v>15.12</c:v>
                </c:pt>
                <c:pt idx="5">
                  <c:v>14.98</c:v>
                </c:pt>
                <c:pt idx="6">
                  <c:v>13.58</c:v>
                </c:pt>
                <c:pt idx="7">
                  <c:v>16.53</c:v>
                </c:pt>
                <c:pt idx="8">
                  <c:v>16.93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0-4C81-B0A5-582FFC82DAE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201810 (4ta. semana de clases)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381082673198258E-3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10A-4BF7-9476-B0D7072EF782}"/>
                </c:ext>
              </c:extLst>
            </c:dLbl>
            <c:dLbl>
              <c:idx val="2"/>
              <c:layout>
                <c:manualLayout>
                  <c:x val="4.6143248019594211E-3"/>
                  <c:y val="7.26996569186796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10A-4BF7-9476-B0D7072EF782}"/>
                </c:ext>
              </c:extLst>
            </c:dLbl>
            <c:dLbl>
              <c:idx val="3"/>
              <c:layout>
                <c:manualLayout>
                  <c:x val="-1.5381082673198258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33C-4267-AF5D-7456CE1D341D}"/>
                </c:ext>
              </c:extLst>
            </c:dLbl>
            <c:dLbl>
              <c:idx val="4"/>
              <c:layout>
                <c:manualLayout>
                  <c:x val="-1.5381082673199386E-3"/>
                  <c:y val="1.2116609486446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91F-4EB3-889F-58FABCA77AA1}"/>
                </c:ext>
              </c:extLst>
            </c:dLbl>
            <c:dLbl>
              <c:idx val="5"/>
              <c:layout>
                <c:manualLayout>
                  <c:x val="-1.491688538933652E-4"/>
                  <c:y val="1.33282704350912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66797900262468E-2"/>
                      <c:h val="4.9302579406725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10A-4BF7-9476-B0D7072EF782}"/>
                </c:ext>
              </c:extLst>
            </c:dLbl>
            <c:dLbl>
              <c:idx val="6"/>
              <c:layout>
                <c:manualLayout>
                  <c:x val="-1.0185068640268645E-16"/>
                  <c:y val="9.45791265049654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10A-4BF7-9476-B0D7072EF782}"/>
                </c:ext>
              </c:extLst>
            </c:dLbl>
            <c:dLbl>
              <c:idx val="7"/>
              <c:layout>
                <c:manualLayout>
                  <c:x val="1.5381082673197129E-3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33C-4267-AF5D-7456CE1D341D}"/>
                </c:ext>
              </c:extLst>
            </c:dLbl>
            <c:dLbl>
              <c:idx val="8"/>
              <c:layout>
                <c:manualLayout>
                  <c:x val="2.4793307086614174E-3"/>
                  <c:y val="9.69328758915721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Hoja1!$C$2:$C$10</c:f>
              <c:numCache>
                <c:formatCode>0.00</c:formatCode>
                <c:ptCount val="9"/>
                <c:pt idx="0">
                  <c:v>19.57</c:v>
                </c:pt>
                <c:pt idx="1">
                  <c:v>15.36</c:v>
                </c:pt>
                <c:pt idx="2">
                  <c:v>22.45</c:v>
                </c:pt>
                <c:pt idx="3">
                  <c:v>15.76</c:v>
                </c:pt>
                <c:pt idx="4">
                  <c:v>17.38</c:v>
                </c:pt>
                <c:pt idx="5">
                  <c:v>17.559999999999999</c:v>
                </c:pt>
                <c:pt idx="6">
                  <c:v>17.12</c:v>
                </c:pt>
                <c:pt idx="7">
                  <c:v>20.67</c:v>
                </c:pt>
                <c:pt idx="8">
                  <c:v>19.059999999999999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0-4C81-B0A5-582FFC82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369247"/>
        <c:axId val="581364671"/>
      </c:barChart>
      <c:catAx>
        <c:axId val="5813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4671"/>
        <c:crosses val="autoZero"/>
        <c:auto val="1"/>
        <c:lblAlgn val="ctr"/>
        <c:lblOffset val="100"/>
        <c:noMultiLvlLbl val="0"/>
      </c:catAx>
      <c:valAx>
        <c:axId val="58136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411486350318568"/>
          <c:y val="0.93925399848113056"/>
          <c:w val="0.49217696335281447"/>
          <c:h val="5.9210912962673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Indicador: Promedio de alumnos por</a:t>
            </a: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grupo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Bloque Profesional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Comparativo al inicio de la 4</a:t>
            </a:r>
            <a:r>
              <a:rPr lang="es-MX" sz="1200" baseline="300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</a:t>
            </a: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semana de clases 201810</a:t>
            </a:r>
          </a:p>
        </c:rich>
      </c:tx>
      <c:layout>
        <c:manualLayout>
          <c:xMode val="edge"/>
          <c:yMode val="edge"/>
          <c:x val="0.2632968854155363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201710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143248019594914E-3"/>
                  <c:y val="4.84654838820467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66847783961431E-2"/>
                      <c:h val="3.233932612569979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CC1-4845-9839-AB54854501E9}"/>
                </c:ext>
              </c:extLst>
            </c:dLbl>
            <c:dLbl>
              <c:idx val="1"/>
              <c:layout>
                <c:manualLayout>
                  <c:x val="-1.538108267319854E-3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CC1-4845-9839-AB54854501E9}"/>
                </c:ext>
              </c:extLst>
            </c:dLbl>
            <c:dLbl>
              <c:idx val="2"/>
              <c:layout>
                <c:manualLayout>
                  <c:x val="-1.5381082673198258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10A-4BF7-9476-B0D7072EF782}"/>
                </c:ext>
              </c:extLst>
            </c:dLbl>
            <c:dLbl>
              <c:idx val="3"/>
              <c:layout>
                <c:manualLayout>
                  <c:x val="-4.6143248019594775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10A-4BF7-9476-B0D7072EF782}"/>
                </c:ext>
              </c:extLst>
            </c:dLbl>
            <c:dLbl>
              <c:idx val="4"/>
              <c:layout>
                <c:manualLayout>
                  <c:x val="-3.0762165346396517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10A-4BF7-9476-B0D7072EF782}"/>
                </c:ext>
              </c:extLst>
            </c:dLbl>
            <c:dLbl>
              <c:idx val="5"/>
              <c:layout>
                <c:manualLayout>
                  <c:x val="-3.0762165346396517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10A-4BF7-9476-B0D7072EF782}"/>
                </c:ext>
              </c:extLst>
            </c:dLbl>
            <c:dLbl>
              <c:idx val="6"/>
              <c:layout>
                <c:manualLayout>
                  <c:x val="0"/>
                  <c:y val="1.21175635501856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66847783961431E-2"/>
                      <c:h val="2.02227166392532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BCC1-4845-9839-AB54854501E9}"/>
                </c:ext>
              </c:extLst>
            </c:dLbl>
            <c:dLbl>
              <c:idx val="7"/>
              <c:layout>
                <c:manualLayout>
                  <c:x val="-3.0762165346397644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CC1-4845-9839-AB54854501E9}"/>
                </c:ext>
              </c:extLst>
            </c:dLbl>
            <c:dLbl>
              <c:idx val="8"/>
              <c:layout>
                <c:manualLayout>
                  <c:x val="-4.6143168606605943E-3"/>
                  <c:y val="9.69328758915721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Hoja1!$B$2:$B$10</c:f>
              <c:numCache>
                <c:formatCode>0.00</c:formatCode>
                <c:ptCount val="9"/>
                <c:pt idx="0">
                  <c:v>18.2</c:v>
                </c:pt>
                <c:pt idx="1">
                  <c:v>13.65</c:v>
                </c:pt>
                <c:pt idx="2">
                  <c:v>19.510000000000002</c:v>
                </c:pt>
                <c:pt idx="3">
                  <c:v>12.64</c:v>
                </c:pt>
                <c:pt idx="4">
                  <c:v>13.87</c:v>
                </c:pt>
                <c:pt idx="5">
                  <c:v>14.01</c:v>
                </c:pt>
                <c:pt idx="6">
                  <c:v>12.69</c:v>
                </c:pt>
                <c:pt idx="7">
                  <c:v>15.88</c:v>
                </c:pt>
                <c:pt idx="8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0-4C81-B0A5-582FFC82DAE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201810 (4ta. semana de clases)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6143248019594775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10A-4BF7-9476-B0D7072EF782}"/>
                </c:ext>
              </c:extLst>
            </c:dLbl>
            <c:dLbl>
              <c:idx val="1"/>
              <c:layout>
                <c:manualLayout>
                  <c:x val="-2.8198325818064031E-17"/>
                  <c:y val="2.42332189728926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CC1-4845-9839-AB54854501E9}"/>
                </c:ext>
              </c:extLst>
            </c:dLbl>
            <c:dLbl>
              <c:idx val="2"/>
              <c:layout>
                <c:manualLayout>
                  <c:x val="1.5381082673198258E-3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10A-4BF7-9476-B0D7072EF782}"/>
                </c:ext>
              </c:extLst>
            </c:dLbl>
            <c:dLbl>
              <c:idx val="3"/>
              <c:layout>
                <c:manualLayout>
                  <c:x val="-1.5381082673198258E-3"/>
                  <c:y val="1.2116609486446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CC1-4845-9839-AB54854501E9}"/>
                </c:ext>
              </c:extLst>
            </c:dLbl>
            <c:dLbl>
              <c:idx val="4"/>
              <c:layout>
                <c:manualLayout>
                  <c:x val="0"/>
                  <c:y val="7.26996569186798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CC1-4845-9839-AB54854501E9}"/>
                </c:ext>
              </c:extLst>
            </c:dLbl>
            <c:dLbl>
              <c:idx val="5"/>
              <c:layout>
                <c:manualLayout>
                  <c:x val="4.383231370454572E-3"/>
                  <c:y val="7.26996569186785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10A-4BF7-9476-B0D7072EF782}"/>
                </c:ext>
              </c:extLst>
            </c:dLbl>
            <c:dLbl>
              <c:idx val="6"/>
              <c:layout>
                <c:manualLayout>
                  <c:x val="-1.1279330327225612E-16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10A-4BF7-9476-B0D7072EF782}"/>
                </c:ext>
              </c:extLst>
            </c:dLbl>
            <c:dLbl>
              <c:idx val="7"/>
              <c:layout>
                <c:manualLayout>
                  <c:x val="1.5381082673197129E-3"/>
                  <c:y val="1.2116609486446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CC1-4845-9839-AB54854501E9}"/>
                </c:ext>
              </c:extLst>
            </c:dLbl>
            <c:dLbl>
              <c:idx val="8"/>
              <c:layout>
                <c:manualLayout>
                  <c:x val="-2.3108549020602244E-4"/>
                  <c:y val="9.69328758915721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Hoja1!$C$2:$C$10</c:f>
              <c:numCache>
                <c:formatCode>0.00</c:formatCode>
                <c:ptCount val="9"/>
                <c:pt idx="0">
                  <c:v>18.760000000000002</c:v>
                </c:pt>
                <c:pt idx="1">
                  <c:v>14.57</c:v>
                </c:pt>
                <c:pt idx="2">
                  <c:v>21.44</c:v>
                </c:pt>
                <c:pt idx="3">
                  <c:v>14.53</c:v>
                </c:pt>
                <c:pt idx="4">
                  <c:v>16.010000000000002</c:v>
                </c:pt>
                <c:pt idx="5">
                  <c:v>15.56</c:v>
                </c:pt>
                <c:pt idx="6">
                  <c:v>15.92</c:v>
                </c:pt>
                <c:pt idx="7">
                  <c:v>19.989999999999998</c:v>
                </c:pt>
                <c:pt idx="8">
                  <c:v>18.100000000000001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0-4C81-B0A5-582FFC82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369247"/>
        <c:axId val="581364671"/>
      </c:barChart>
      <c:catAx>
        <c:axId val="5813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4671"/>
        <c:crosses val="autoZero"/>
        <c:auto val="1"/>
        <c:lblAlgn val="ctr"/>
        <c:lblOffset val="100"/>
        <c:noMultiLvlLbl val="0"/>
      </c:catAx>
      <c:valAx>
        <c:axId val="58136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411486350318568"/>
          <c:y val="0.93925399848113056"/>
          <c:w val="0.49217696335281447"/>
          <c:h val="5.9210912962673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Indicador: Promedio de alumnos por</a:t>
            </a: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grupo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Bloque Anáhuac obligatorio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Comparativo al inicio de la 4</a:t>
            </a:r>
            <a:r>
              <a:rPr lang="es-MX" sz="1200" baseline="300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</a:t>
            </a: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semana de clases 201810</a:t>
            </a:r>
          </a:p>
        </c:rich>
      </c:tx>
      <c:layout>
        <c:manualLayout>
          <c:xMode val="edge"/>
          <c:yMode val="edge"/>
          <c:x val="0.2709874267521354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5.9617318663090821E-2"/>
          <c:y val="0.163828772272618"/>
          <c:w val="0.92653970693103072"/>
          <c:h val="0.675369508886149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201710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099162909032016E-17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4F2-4701-878A-22DD0DCE7531}"/>
                </c:ext>
              </c:extLst>
            </c:dLbl>
            <c:dLbl>
              <c:idx val="1"/>
              <c:layout>
                <c:manualLayout>
                  <c:x val="-3.0762165346396517E-3"/>
                  <c:y val="1.2116609486446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632-40EA-A53F-F103167E9ED0}"/>
                </c:ext>
              </c:extLst>
            </c:dLbl>
            <c:dLbl>
              <c:idx val="2"/>
              <c:layout>
                <c:manualLayout>
                  <c:x val="-1.5381082673198258E-3"/>
                  <c:y val="7.26996569186789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10A-4BF7-9476-B0D7072EF782}"/>
                </c:ext>
              </c:extLst>
            </c:dLbl>
            <c:dLbl>
              <c:idx val="3"/>
              <c:layout>
                <c:manualLayout>
                  <c:x val="-1.5381082673198258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10A-4BF7-9476-B0D7072EF782}"/>
                </c:ext>
              </c:extLst>
            </c:dLbl>
            <c:dLbl>
              <c:idx val="4"/>
              <c:layout>
                <c:manualLayout>
                  <c:x val="-4.6143248019595339E-3"/>
                  <c:y val="7.26996569186789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10A-4BF7-9476-B0D7072EF782}"/>
                </c:ext>
              </c:extLst>
            </c:dLbl>
            <c:dLbl>
              <c:idx val="5"/>
              <c:layout>
                <c:manualLayout>
                  <c:x val="-3.0762165346396517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10A-4BF7-9476-B0D7072EF782}"/>
                </c:ext>
              </c:extLst>
            </c:dLbl>
            <c:dLbl>
              <c:idx val="6"/>
              <c:layout>
                <c:manualLayout>
                  <c:x val="-1.5381082673198258E-3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4F2-4701-878A-22DD0DCE7531}"/>
                </c:ext>
              </c:extLst>
            </c:dLbl>
            <c:dLbl>
              <c:idx val="7"/>
              <c:layout>
                <c:manualLayout>
                  <c:x val="-1.1279330327225612E-16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4F2-4701-878A-22DD0DCE7531}"/>
                </c:ext>
              </c:extLst>
            </c:dLbl>
            <c:dLbl>
              <c:idx val="8"/>
              <c:layout>
                <c:manualLayout>
                  <c:x val="-1.5381082673198258E-3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Hoja1!$B$2:$B$10</c:f>
              <c:numCache>
                <c:formatCode>0.00</c:formatCode>
                <c:ptCount val="9"/>
                <c:pt idx="0">
                  <c:v>26.28</c:v>
                </c:pt>
                <c:pt idx="1">
                  <c:v>24.22</c:v>
                </c:pt>
                <c:pt idx="2">
                  <c:v>27.32</c:v>
                </c:pt>
                <c:pt idx="3">
                  <c:v>21.19</c:v>
                </c:pt>
                <c:pt idx="4">
                  <c:v>28.74</c:v>
                </c:pt>
                <c:pt idx="5">
                  <c:v>24.13</c:v>
                </c:pt>
                <c:pt idx="6">
                  <c:v>23</c:v>
                </c:pt>
                <c:pt idx="7">
                  <c:v>24.8</c:v>
                </c:pt>
                <c:pt idx="8">
                  <c:v>25.63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0-4C81-B0A5-582FFC82DAE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201810 (4ta. semana de clases)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4.84664379457858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10A-4BF7-9476-B0D7072EF782}"/>
                </c:ext>
              </c:extLst>
            </c:dLbl>
            <c:dLbl>
              <c:idx val="1"/>
              <c:layout>
                <c:manualLayout>
                  <c:x val="4.6143248019594489E-3"/>
                  <c:y val="7.26996569186789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632-40EA-A53F-F103167E9ED0}"/>
                </c:ext>
              </c:extLst>
            </c:dLbl>
            <c:dLbl>
              <c:idx val="2"/>
              <c:layout>
                <c:manualLayout>
                  <c:x val="0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10A-4BF7-9476-B0D7072EF782}"/>
                </c:ext>
              </c:extLst>
            </c:dLbl>
            <c:dLbl>
              <c:idx val="3"/>
              <c:layout>
                <c:manualLayout>
                  <c:x val="5.6396651636128062E-17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4F2-4701-878A-22DD0DCE7531}"/>
                </c:ext>
              </c:extLst>
            </c:dLbl>
            <c:dLbl>
              <c:idx val="4"/>
              <c:layout>
                <c:manualLayout>
                  <c:x val="4.6143248019593647E-3"/>
                  <c:y val="4.846643794578583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66847783961431E-2"/>
                      <c:h val="2.506936043383186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6632-40EA-A53F-F103167E9ED0}"/>
                </c:ext>
              </c:extLst>
            </c:dLbl>
            <c:dLbl>
              <c:idx val="5"/>
              <c:layout>
                <c:manualLayout>
                  <c:x val="4.0174978127734033E-3"/>
                  <c:y val="7.26996569186789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10A-4BF7-9476-B0D7072EF782}"/>
                </c:ext>
              </c:extLst>
            </c:dLbl>
            <c:dLbl>
              <c:idx val="6"/>
              <c:layout>
                <c:manualLayout>
                  <c:x val="-1.5381082673199386E-3"/>
                  <c:y val="1.2116609486446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10A-4BF7-9476-B0D7072EF782}"/>
                </c:ext>
              </c:extLst>
            </c:dLbl>
            <c:dLbl>
              <c:idx val="7"/>
              <c:layout>
                <c:manualLayout>
                  <c:x val="1.5381082673197129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4F2-4701-878A-22DD0DCE7531}"/>
                </c:ext>
              </c:extLst>
            </c:dLbl>
            <c:dLbl>
              <c:idx val="8"/>
              <c:layout>
                <c:manualLayout>
                  <c:x val="4.1666666666666666E-3"/>
                  <c:y val="3.63498284593397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66847783961431E-2"/>
                      <c:h val="2.506936043383186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Hoja1!$C$2:$C$10</c:f>
              <c:numCache>
                <c:formatCode>0.00</c:formatCode>
                <c:ptCount val="9"/>
                <c:pt idx="0">
                  <c:v>29.19</c:v>
                </c:pt>
                <c:pt idx="1">
                  <c:v>25.78</c:v>
                </c:pt>
                <c:pt idx="2">
                  <c:v>30.93</c:v>
                </c:pt>
                <c:pt idx="3">
                  <c:v>24.36</c:v>
                </c:pt>
                <c:pt idx="4">
                  <c:v>29.93</c:v>
                </c:pt>
                <c:pt idx="5">
                  <c:v>29.09</c:v>
                </c:pt>
                <c:pt idx="6">
                  <c:v>30.24</c:v>
                </c:pt>
                <c:pt idx="7">
                  <c:v>25.98</c:v>
                </c:pt>
                <c:pt idx="8">
                  <c:v>28.43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0-4C81-B0A5-582FFC82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369247"/>
        <c:axId val="581364671"/>
      </c:barChart>
      <c:catAx>
        <c:axId val="5813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4671"/>
        <c:crosses val="autoZero"/>
        <c:auto val="1"/>
        <c:lblAlgn val="ctr"/>
        <c:lblOffset val="100"/>
        <c:noMultiLvlLbl val="0"/>
      </c:catAx>
      <c:valAx>
        <c:axId val="58136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411486350318568"/>
          <c:y val="0.93925399848113056"/>
          <c:w val="0.49217696335281447"/>
          <c:h val="5.9210912962673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Indicador: Promedio de alumnos por</a:t>
            </a: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grupo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Bloque Anáhuac electivo - asignaturas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Comparativo al inicio de la 4</a:t>
            </a:r>
            <a:r>
              <a:rPr lang="es-MX" sz="1200" baseline="300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</a:t>
            </a: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semana de clases 201810</a:t>
            </a:r>
          </a:p>
        </c:rich>
      </c:tx>
      <c:layout>
        <c:manualLayout>
          <c:xMode val="edge"/>
          <c:yMode val="edge"/>
          <c:x val="0.2709874267521354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201710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4233218972893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E7A-4102-984B-40D289320342}"/>
                </c:ext>
              </c:extLst>
            </c:dLbl>
            <c:dLbl>
              <c:idx val="2"/>
              <c:layout>
                <c:manualLayout>
                  <c:x val="-1.5381082673198258E-3"/>
                  <c:y val="2.42332189728926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A-4BF7-9476-B0D7072EF782}"/>
                </c:ext>
              </c:extLst>
            </c:dLbl>
            <c:dLbl>
              <c:idx val="3"/>
              <c:layout>
                <c:manualLayout>
                  <c:x val="-1.5381082673198822E-3"/>
                  <c:y val="2.42332189728922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0A-4BF7-9476-B0D7072EF782}"/>
                </c:ext>
              </c:extLst>
            </c:dLbl>
            <c:dLbl>
              <c:idx val="4"/>
              <c:layout>
                <c:manualLayout>
                  <c:x val="0"/>
                  <c:y val="2.4233218972893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0A-4BF7-9476-B0D7072EF782}"/>
                </c:ext>
              </c:extLst>
            </c:dLbl>
            <c:dLbl>
              <c:idx val="5"/>
              <c:layout>
                <c:manualLayout>
                  <c:x val="-1.538108267319825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0A-4BF7-9476-B0D7072EF782}"/>
                </c:ext>
              </c:extLst>
            </c:dLbl>
            <c:dLbl>
              <c:idx val="6"/>
              <c:layout>
                <c:manualLayout>
                  <c:x val="0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7A-4102-984B-40D289320342}"/>
                </c:ext>
              </c:extLst>
            </c:dLbl>
            <c:dLbl>
              <c:idx val="7"/>
              <c:layout>
                <c:manualLayout>
                  <c:x val="-3.0762165346397644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E7A-4102-984B-40D289320342}"/>
                </c:ext>
              </c:extLst>
            </c:dLbl>
            <c:dLbl>
              <c:idx val="8"/>
              <c:layout>
                <c:manualLayout>
                  <c:x val="-1.5381082673199386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Hoja1!$B$2:$B$10</c:f>
              <c:numCache>
                <c:formatCode>0.00</c:formatCode>
                <c:ptCount val="9"/>
                <c:pt idx="0">
                  <c:v>15.15</c:v>
                </c:pt>
                <c:pt idx="1">
                  <c:v>5</c:v>
                </c:pt>
                <c:pt idx="2">
                  <c:v>22.29</c:v>
                </c:pt>
                <c:pt idx="3">
                  <c:v>6.83</c:v>
                </c:pt>
                <c:pt idx="4">
                  <c:v>5.5</c:v>
                </c:pt>
                <c:pt idx="5">
                  <c:v>19.18</c:v>
                </c:pt>
                <c:pt idx="6">
                  <c:v>20.56</c:v>
                </c:pt>
                <c:pt idx="7">
                  <c:v>16.100000000000001</c:v>
                </c:pt>
                <c:pt idx="8">
                  <c:v>16.29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0-4C81-B0A5-582FFC82DAE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201810 (4ta. semana de clases)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63867016622925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0A-4BF7-9476-B0D7072EF782}"/>
                </c:ext>
              </c:extLst>
            </c:dLbl>
            <c:dLbl>
              <c:idx val="1"/>
              <c:layout>
                <c:manualLayout>
                  <c:x val="-2.8198325818064031E-17"/>
                  <c:y val="4.84664379457853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7A-4102-984B-40D289320342}"/>
                </c:ext>
              </c:extLst>
            </c:dLbl>
            <c:dLbl>
              <c:idx val="2"/>
              <c:layout>
                <c:manualLayout>
                  <c:x val="0"/>
                  <c:y val="2.4233218972893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0A-4BF7-9476-B0D7072EF782}"/>
                </c:ext>
              </c:extLst>
            </c:dLbl>
            <c:dLbl>
              <c:idx val="4"/>
              <c:layout>
                <c:manualLayout>
                  <c:x val="1.5381082673197129E-3"/>
                  <c:y val="7.26996569186785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7A-4102-984B-40D289320342}"/>
                </c:ext>
              </c:extLst>
            </c:dLbl>
            <c:dLbl>
              <c:idx val="5"/>
              <c:layout>
                <c:manualLayout>
                  <c:x val="-1.1279330327225612E-16"/>
                  <c:y val="4.84673920095253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66847783961431E-2"/>
                      <c:h val="3.233932612569979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10A-4BF7-9476-B0D7072EF782}"/>
                </c:ext>
              </c:extLst>
            </c:dLbl>
            <c:dLbl>
              <c:idx val="6"/>
              <c:layout>
                <c:manualLayout>
                  <c:x val="3.0762165346395389E-3"/>
                  <c:y val="9.69328758915716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0A-4BF7-9476-B0D7072EF782}"/>
                </c:ext>
              </c:extLst>
            </c:dLbl>
            <c:dLbl>
              <c:idx val="7"/>
              <c:layout>
                <c:manualLayout>
                  <c:x val="-1.5381082673199386E-3"/>
                  <c:y val="7.26996569186789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E7A-4102-984B-40D289320342}"/>
                </c:ext>
              </c:extLst>
            </c:dLbl>
            <c:dLbl>
              <c:idx val="8"/>
              <c:layout>
                <c:manualLayout>
                  <c:x val="1.5381082673198258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Hoja1!$C$2:$C$10</c:f>
              <c:numCache>
                <c:formatCode>0.00</c:formatCode>
                <c:ptCount val="9"/>
                <c:pt idx="0">
                  <c:v>20.41</c:v>
                </c:pt>
                <c:pt idx="1">
                  <c:v>17.329999999999998</c:v>
                </c:pt>
                <c:pt idx="2">
                  <c:v>28.48</c:v>
                </c:pt>
                <c:pt idx="3">
                  <c:v>21.5</c:v>
                </c:pt>
                <c:pt idx="4">
                  <c:v>7.5</c:v>
                </c:pt>
                <c:pt idx="5">
                  <c:v>24.6</c:v>
                </c:pt>
                <c:pt idx="6">
                  <c:v>26.25</c:v>
                </c:pt>
                <c:pt idx="7">
                  <c:v>21.57</c:v>
                </c:pt>
                <c:pt idx="8">
                  <c:v>21.14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0-4C81-B0A5-582FFC82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369247"/>
        <c:axId val="581364671"/>
      </c:barChart>
      <c:catAx>
        <c:axId val="5813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4671"/>
        <c:crosses val="autoZero"/>
        <c:auto val="1"/>
        <c:lblAlgn val="ctr"/>
        <c:lblOffset val="100"/>
        <c:noMultiLvlLbl val="0"/>
      </c:catAx>
      <c:valAx>
        <c:axId val="58136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411486350318568"/>
          <c:y val="0.93925399848113056"/>
          <c:w val="0.49217696335281447"/>
          <c:h val="5.9210912962673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Indicador: Promedio de alumnos por</a:t>
            </a: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grupo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Bloque Anáhuac electivo – talleres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Comparativo al inicio de la 4</a:t>
            </a:r>
            <a:r>
              <a:rPr lang="es-MX" sz="1200" baseline="300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</a:t>
            </a: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semana de clases 201810</a:t>
            </a:r>
          </a:p>
        </c:rich>
      </c:tx>
      <c:layout>
        <c:manualLayout>
          <c:xMode val="edge"/>
          <c:yMode val="edge"/>
          <c:x val="0.261758777148216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201710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0762165346396517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61-4B2E-8F85-A193FC836502}"/>
                </c:ext>
              </c:extLst>
            </c:dLbl>
            <c:dLbl>
              <c:idx val="1"/>
              <c:layout>
                <c:manualLayout>
                  <c:x val="-1.538108267319854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C1-488D-AEF8-3717955F6376}"/>
                </c:ext>
              </c:extLst>
            </c:dLbl>
            <c:dLbl>
              <c:idx val="2"/>
              <c:layout>
                <c:manualLayout>
                  <c:x val="-1.5381082673198258E-3"/>
                  <c:y val="2.4233218972893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A-4BF7-9476-B0D7072EF782}"/>
                </c:ext>
              </c:extLst>
            </c:dLbl>
            <c:dLbl>
              <c:idx val="3"/>
              <c:layout>
                <c:manualLayout>
                  <c:x val="-5.6396651636128062E-17"/>
                  <c:y val="9.69328758915716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0A-4BF7-9476-B0D7072EF782}"/>
                </c:ext>
              </c:extLst>
            </c:dLbl>
            <c:dLbl>
              <c:idx val="4"/>
              <c:layout>
                <c:manualLayout>
                  <c:x val="0"/>
                  <c:y val="1.4539931383735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0A-4BF7-9476-B0D7072EF782}"/>
                </c:ext>
              </c:extLst>
            </c:dLbl>
            <c:dLbl>
              <c:idx val="5"/>
              <c:layout>
                <c:manualLayout>
                  <c:x val="1.5381082673198258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0A-4BF7-9476-B0D7072EF782}"/>
                </c:ext>
              </c:extLst>
            </c:dLbl>
            <c:dLbl>
              <c:idx val="6"/>
              <c:layout>
                <c:manualLayout>
                  <c:x val="0"/>
                  <c:y val="7.26996569186785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61-4B2E-8F85-A193FC836502}"/>
                </c:ext>
              </c:extLst>
            </c:dLbl>
            <c:dLbl>
              <c:idx val="8"/>
              <c:layout>
                <c:manualLayout>
                  <c:x val="-1.5381082673199386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Hoja1!$B$2:$B$10</c:f>
              <c:numCache>
                <c:formatCode>0.00</c:formatCode>
                <c:ptCount val="9"/>
                <c:pt idx="0">
                  <c:v>11.89</c:v>
                </c:pt>
                <c:pt idx="1">
                  <c:v>12</c:v>
                </c:pt>
                <c:pt idx="2">
                  <c:v>15.55</c:v>
                </c:pt>
                <c:pt idx="3">
                  <c:v>6.91</c:v>
                </c:pt>
                <c:pt idx="4">
                  <c:v>15.76</c:v>
                </c:pt>
                <c:pt idx="5">
                  <c:v>15.86</c:v>
                </c:pt>
                <c:pt idx="6">
                  <c:v>11.36</c:v>
                </c:pt>
                <c:pt idx="7">
                  <c:v>15.87</c:v>
                </c:pt>
                <c:pt idx="8">
                  <c:v>12.83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0-4C81-B0A5-582FFC82DAE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201810 (4ta. semana de clases)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381082673198258E-3"/>
                  <c:y val="1.2116609486446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0A-4BF7-9476-B0D7072EF782}"/>
                </c:ext>
              </c:extLst>
            </c:dLbl>
            <c:dLbl>
              <c:idx val="1"/>
              <c:layout>
                <c:manualLayout>
                  <c:x val="-1.538108267319854E-3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C1-488D-AEF8-3717955F6376}"/>
                </c:ext>
              </c:extLst>
            </c:dLbl>
            <c:dLbl>
              <c:idx val="2"/>
              <c:layout>
                <c:manualLayout>
                  <c:x val="0"/>
                  <c:y val="1.2116609486446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0A-4BF7-9476-B0D7072EF782}"/>
                </c:ext>
              </c:extLst>
            </c:dLbl>
            <c:dLbl>
              <c:idx val="3"/>
              <c:layout>
                <c:manualLayout>
                  <c:x val="0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C1-488D-AEF8-3717955F6376}"/>
                </c:ext>
              </c:extLst>
            </c:dLbl>
            <c:dLbl>
              <c:idx val="4"/>
              <c:layout>
                <c:manualLayout>
                  <c:x val="-1.5381082673199386E-3"/>
                  <c:y val="7.26996569186789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C1-488D-AEF8-3717955F6376}"/>
                </c:ext>
              </c:extLst>
            </c:dLbl>
            <c:dLbl>
              <c:idx val="5"/>
              <c:layout>
                <c:manualLayout>
                  <c:x val="1.5381082673198258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0A-4BF7-9476-B0D7072EF782}"/>
                </c:ext>
              </c:extLst>
            </c:dLbl>
            <c:dLbl>
              <c:idx val="6"/>
              <c:layout>
                <c:manualLayout>
                  <c:x val="2.6286089238845146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0A-4BF7-9476-B0D7072EF782}"/>
                </c:ext>
              </c:extLst>
            </c:dLbl>
            <c:dLbl>
              <c:idx val="7"/>
              <c:layout>
                <c:manualLayout>
                  <c:x val="0"/>
                  <c:y val="9.6932875891572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961-4B2E-8F85-A193FC836502}"/>
                </c:ext>
              </c:extLst>
            </c:dLbl>
            <c:dLbl>
              <c:idx val="8"/>
              <c:layout>
                <c:manualLayout>
                  <c:x val="-3.0762165346396517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Hoja1!$C$2:$C$10</c:f>
              <c:numCache>
                <c:formatCode>0.00</c:formatCode>
                <c:ptCount val="9"/>
                <c:pt idx="0">
                  <c:v>20.41</c:v>
                </c:pt>
                <c:pt idx="1">
                  <c:v>14.25</c:v>
                </c:pt>
                <c:pt idx="2">
                  <c:v>25.7</c:v>
                </c:pt>
                <c:pt idx="3">
                  <c:v>22.73</c:v>
                </c:pt>
                <c:pt idx="4">
                  <c:v>25.31</c:v>
                </c:pt>
                <c:pt idx="5">
                  <c:v>21.6</c:v>
                </c:pt>
                <c:pt idx="6">
                  <c:v>17.21</c:v>
                </c:pt>
                <c:pt idx="7">
                  <c:v>24.69</c:v>
                </c:pt>
                <c:pt idx="8">
                  <c:v>20.93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0-4C81-B0A5-582FFC82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369247"/>
        <c:axId val="581364671"/>
      </c:barChart>
      <c:catAx>
        <c:axId val="5813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4671"/>
        <c:crosses val="autoZero"/>
        <c:auto val="1"/>
        <c:lblAlgn val="ctr"/>
        <c:lblOffset val="100"/>
        <c:noMultiLvlLbl val="0"/>
      </c:catAx>
      <c:valAx>
        <c:axId val="58136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411486350318568"/>
          <c:y val="0.93925399848113056"/>
          <c:w val="0.49217696335281447"/>
          <c:h val="5.9210912962673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Indicador: Promedio de alumnos por</a:t>
            </a: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grupo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6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Cursos no curriculares</a:t>
            </a:r>
          </a:p>
          <a:p>
            <a: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Comparativo al inicio de la 4</a:t>
            </a:r>
            <a:r>
              <a:rPr lang="es-MX" sz="1200" baseline="300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</a:t>
            </a:r>
            <a:r>
              <a:rPr lang="es-MX" sz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semana de clases 201810</a:t>
            </a:r>
          </a:p>
        </c:rich>
      </c:tx>
      <c:layout>
        <c:manualLayout>
          <c:xMode val="edge"/>
          <c:yMode val="edge"/>
          <c:x val="0.267911210217495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6.115542693041065E-2"/>
          <c:y val="0.163828772272618"/>
          <c:w val="0.92653970693103072"/>
          <c:h val="0.675369508886149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201710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0762165346396517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61-4B2E-8F85-A193FC836502}"/>
                </c:ext>
              </c:extLst>
            </c:dLbl>
            <c:dLbl>
              <c:idx val="1"/>
              <c:layout>
                <c:manualLayout>
                  <c:x val="-7.6905413365991569E-3"/>
                  <c:y val="2.42332189728922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23-4292-B74D-D1D541219EC5}"/>
                </c:ext>
              </c:extLst>
            </c:dLbl>
            <c:dLbl>
              <c:idx val="2"/>
              <c:layout>
                <c:manualLayout>
                  <c:x val="-3.0762165346396517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A-4BF7-9476-B0D7072EF782}"/>
                </c:ext>
              </c:extLst>
            </c:dLbl>
            <c:dLbl>
              <c:idx val="3"/>
              <c:layout>
                <c:manualLayout>
                  <c:x val="-5.6396651636128062E-17"/>
                  <c:y val="9.69328758915716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0A-4BF7-9476-B0D7072EF782}"/>
                </c:ext>
              </c:extLst>
            </c:dLbl>
            <c:dLbl>
              <c:idx val="4"/>
              <c:layout>
                <c:manualLayout>
                  <c:x val="-1.5381082673198258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0A-4BF7-9476-B0D7072EF782}"/>
                </c:ext>
              </c:extLst>
            </c:dLbl>
            <c:dLbl>
              <c:idx val="5"/>
              <c:layout>
                <c:manualLayout>
                  <c:x val="-3.0762165346396517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0A-4BF7-9476-B0D7072EF782}"/>
                </c:ext>
              </c:extLst>
            </c:dLbl>
            <c:dLbl>
              <c:idx val="6"/>
              <c:layout>
                <c:manualLayout>
                  <c:x val="0"/>
                  <c:y val="7.26996569186785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61-4B2E-8F85-A193FC836502}"/>
                </c:ext>
              </c:extLst>
            </c:dLbl>
            <c:dLbl>
              <c:idx val="8"/>
              <c:layout>
                <c:manualLayout>
                  <c:x val="-1.5381082673199386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Hoja1!$B$2:$B$10</c:f>
              <c:numCache>
                <c:formatCode>0.00</c:formatCode>
                <c:ptCount val="9"/>
                <c:pt idx="0">
                  <c:v>18.87</c:v>
                </c:pt>
                <c:pt idx="1">
                  <c:v>13.67</c:v>
                </c:pt>
                <c:pt idx="2">
                  <c:v>21.98</c:v>
                </c:pt>
                <c:pt idx="3">
                  <c:v>12.53</c:v>
                </c:pt>
                <c:pt idx="4">
                  <c:v>17.78</c:v>
                </c:pt>
                <c:pt idx="5">
                  <c:v>14.55</c:v>
                </c:pt>
                <c:pt idx="6">
                  <c:v>15.5</c:v>
                </c:pt>
                <c:pt idx="7">
                  <c:v>18.05</c:v>
                </c:pt>
                <c:pt idx="8">
                  <c:v>17.170000000000002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0-4C81-B0A5-582FFC82DAE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201810 (4ta. semana de clases)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0A-4BF7-9476-B0D7072EF782}"/>
                </c:ext>
              </c:extLst>
            </c:dLbl>
            <c:dLbl>
              <c:idx val="1"/>
              <c:layout>
                <c:manualLayout>
                  <c:x val="6.1524330692792747E-3"/>
                  <c:y val="2.4233218972893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23-4292-B74D-D1D541219EC5}"/>
                </c:ext>
              </c:extLst>
            </c:dLbl>
            <c:dLbl>
              <c:idx val="2"/>
              <c:layout>
                <c:manualLayout>
                  <c:x val="5.704724409448819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0A-4BF7-9476-B0D7072EF782}"/>
                </c:ext>
              </c:extLst>
            </c:dLbl>
            <c:dLbl>
              <c:idx val="3"/>
              <c:layout>
                <c:manualLayout>
                  <c:x val="1.5381082673198258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23-4292-B74D-D1D541219EC5}"/>
                </c:ext>
              </c:extLst>
            </c:dLbl>
            <c:dLbl>
              <c:idx val="4"/>
              <c:layout>
                <c:manualLayout>
                  <c:x val="5.5555555555554534E-3"/>
                  <c:y val="-4.442705489184153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23-4292-B74D-D1D541219EC5}"/>
                </c:ext>
              </c:extLst>
            </c:dLbl>
            <c:dLbl>
              <c:idx val="5"/>
              <c:layout>
                <c:manualLayout>
                  <c:x val="0"/>
                  <c:y val="4.84664379457858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0A-4BF7-9476-B0D7072EF782}"/>
                </c:ext>
              </c:extLst>
            </c:dLbl>
            <c:dLbl>
              <c:idx val="6"/>
              <c:layout>
                <c:manualLayout>
                  <c:x val="-1.538108267319938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0A-4BF7-9476-B0D7072EF782}"/>
                </c:ext>
              </c:extLst>
            </c:dLbl>
            <c:dLbl>
              <c:idx val="7"/>
              <c:layout>
                <c:manualLayout>
                  <c:x val="-1.5381082673199386E-3"/>
                  <c:y val="7.269965691867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893-4F22-BF05-8A9313F93A4C}"/>
                </c:ext>
              </c:extLst>
            </c:dLbl>
            <c:dLbl>
              <c:idx val="8"/>
              <c:layout>
                <c:manualLayout>
                  <c:x val="1.5381082673198258E-3"/>
                  <c:y val="4.8466437945786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10A-4BF7-9476-B0D7072EF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UA México Norte</c:v>
                </c:pt>
                <c:pt idx="1">
                  <c:v>UA México Sur</c:v>
                </c:pt>
                <c:pt idx="2">
                  <c:v>UA Mérida</c:v>
                </c:pt>
                <c:pt idx="3">
                  <c:v>UA Xalapa</c:v>
                </c:pt>
                <c:pt idx="4">
                  <c:v>UA Cancún</c:v>
                </c:pt>
                <c:pt idx="5">
                  <c:v>UA Oaxaca</c:v>
                </c:pt>
                <c:pt idx="6">
                  <c:v>UA Puebla</c:v>
                </c:pt>
                <c:pt idx="7">
                  <c:v>UA Querétaro</c:v>
                </c:pt>
                <c:pt idx="8">
                  <c:v>RUA</c:v>
                </c:pt>
              </c:strCache>
            </c:strRef>
          </c:cat>
          <c:val>
            <c:numRef>
              <c:f>Hoja1!$C$2:$C$10</c:f>
              <c:numCache>
                <c:formatCode>0.00</c:formatCode>
                <c:ptCount val="9"/>
                <c:pt idx="0">
                  <c:v>25.6</c:v>
                </c:pt>
                <c:pt idx="1">
                  <c:v>16.79</c:v>
                </c:pt>
                <c:pt idx="2">
                  <c:v>22.7</c:v>
                </c:pt>
                <c:pt idx="3">
                  <c:v>20.46</c:v>
                </c:pt>
                <c:pt idx="4">
                  <c:v>18.25</c:v>
                </c:pt>
                <c:pt idx="5">
                  <c:v>26.3</c:v>
                </c:pt>
                <c:pt idx="6">
                  <c:v>20.22</c:v>
                </c:pt>
                <c:pt idx="7">
                  <c:v>21.21</c:v>
                </c:pt>
                <c:pt idx="8">
                  <c:v>21.9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0-4C81-B0A5-582FFC82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369247"/>
        <c:axId val="581364671"/>
      </c:barChart>
      <c:catAx>
        <c:axId val="5813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4671"/>
        <c:crosses val="autoZero"/>
        <c:auto val="1"/>
        <c:lblAlgn val="ctr"/>
        <c:lblOffset val="100"/>
        <c:noMultiLvlLbl val="0"/>
      </c:catAx>
      <c:valAx>
        <c:axId val="58136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MX"/>
          </a:p>
        </c:txPr>
        <c:crossAx val="58136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411486350318568"/>
          <c:y val="0.93925399848113056"/>
          <c:w val="0.49217696335281447"/>
          <c:h val="5.9210912962673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83162-9B35-4CC3-B6F2-1A7C069517E2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C3CD52E-7702-4CDD-B2C5-8566CF9D9A8C}">
      <dgm:prSet phldrT="[Texto]"/>
      <dgm:spPr>
        <a:gradFill flip="none" rotWithShape="1">
          <a:gsLst>
            <a:gs pos="0">
              <a:schemeClr val="accent6">
                <a:lumMod val="75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Bloque Profesional</a:t>
          </a:r>
        </a:p>
      </dgm:t>
    </dgm:pt>
    <dgm:pt modelId="{08D8DC51-5BF2-4217-8832-13659A254B19}" type="parTrans" cxnId="{420BA8E6-F1D1-4984-A3A5-CE091E896AA1}">
      <dgm:prSet/>
      <dgm:spPr/>
      <dgm:t>
        <a:bodyPr/>
        <a:lstStyle/>
        <a:p>
          <a:endParaRPr lang="es-ES"/>
        </a:p>
      </dgm:t>
    </dgm:pt>
    <dgm:pt modelId="{B0C70429-0D10-4EC5-8FF7-293F76E46504}" type="sibTrans" cxnId="{420BA8E6-F1D1-4984-A3A5-CE091E896AA1}">
      <dgm:prSet/>
      <dgm:spPr/>
      <dgm:t>
        <a:bodyPr/>
        <a:lstStyle/>
        <a:p>
          <a:endParaRPr lang="es-ES"/>
        </a:p>
      </dgm:t>
    </dgm:pt>
    <dgm:pt modelId="{10AA9A4C-F769-47A0-A30B-6E7632662BF5}">
      <dgm:prSet phldrT="[Texto]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profesionales obligatorias.</a:t>
          </a:r>
        </a:p>
      </dgm:t>
    </dgm:pt>
    <dgm:pt modelId="{FB6BE893-5E5B-4599-B2AF-30E9A9669F8C}" type="parTrans" cxnId="{49BF81C5-B93E-40D8-8157-60D3E3694D0E}">
      <dgm:prSet/>
      <dgm:spPr/>
      <dgm:t>
        <a:bodyPr/>
        <a:lstStyle/>
        <a:p>
          <a:endParaRPr lang="es-ES"/>
        </a:p>
      </dgm:t>
    </dgm:pt>
    <dgm:pt modelId="{9A3D8EDD-C068-4455-9891-F0718B87890E}" type="sibTrans" cxnId="{49BF81C5-B93E-40D8-8157-60D3E3694D0E}">
      <dgm:prSet/>
      <dgm:spPr/>
      <dgm:t>
        <a:bodyPr/>
        <a:lstStyle/>
        <a:p>
          <a:endParaRPr lang="es-ES"/>
        </a:p>
      </dgm:t>
    </dgm:pt>
    <dgm:pt modelId="{C72522AF-1947-4BCF-9C08-D63E7011AB21}">
      <dgm:prSet phldrT="[Texto]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</a:t>
          </a:r>
          <a:r>
            <a:rPr lang="es-ES" dirty="0" err="1"/>
            <a:t>Practicum</a:t>
          </a:r>
          <a:r>
            <a:rPr lang="es-ES" dirty="0"/>
            <a:t>.</a:t>
          </a:r>
        </a:p>
      </dgm:t>
    </dgm:pt>
    <dgm:pt modelId="{D0982D35-06EA-4402-8D2F-36A1083163DD}" type="parTrans" cxnId="{C16515B2-BD3C-40CB-89F1-3841560A5B07}">
      <dgm:prSet/>
      <dgm:spPr/>
      <dgm:t>
        <a:bodyPr/>
        <a:lstStyle/>
        <a:p>
          <a:endParaRPr lang="es-ES"/>
        </a:p>
      </dgm:t>
    </dgm:pt>
    <dgm:pt modelId="{F2CD050B-7A29-447B-8C56-613D328F3C5C}" type="sibTrans" cxnId="{C16515B2-BD3C-40CB-89F1-3841560A5B07}">
      <dgm:prSet/>
      <dgm:spPr/>
      <dgm:t>
        <a:bodyPr/>
        <a:lstStyle/>
        <a:p>
          <a:endParaRPr lang="es-ES"/>
        </a:p>
      </dgm:t>
    </dgm:pt>
    <dgm:pt modelId="{2DC72D05-C68E-4823-BBA3-594016ECE333}">
      <dgm:prSet phldrT="[Texto]"/>
      <dgm:spPr>
        <a:gradFill flip="none" rotWithShape="1">
          <a:gsLst>
            <a:gs pos="0">
              <a:schemeClr val="accent6">
                <a:lumMod val="75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Bloque Anáhuac obligatorio</a:t>
          </a:r>
        </a:p>
      </dgm:t>
    </dgm:pt>
    <dgm:pt modelId="{813BCB25-7971-4320-855B-C6067BD64F19}" type="parTrans" cxnId="{F908366D-C08B-44F6-B23F-2BF48F4A791C}">
      <dgm:prSet/>
      <dgm:spPr/>
      <dgm:t>
        <a:bodyPr/>
        <a:lstStyle/>
        <a:p>
          <a:endParaRPr lang="es-ES"/>
        </a:p>
      </dgm:t>
    </dgm:pt>
    <dgm:pt modelId="{6A851C37-F6FD-4CE3-8AF6-F33677BCB30F}" type="sibTrans" cxnId="{F908366D-C08B-44F6-B23F-2BF48F4A791C}">
      <dgm:prSet/>
      <dgm:spPr/>
      <dgm:t>
        <a:bodyPr/>
        <a:lstStyle/>
        <a:p>
          <a:endParaRPr lang="es-ES"/>
        </a:p>
      </dgm:t>
    </dgm:pt>
    <dgm:pt modelId="{584885C4-B269-4979-8F1C-91A8B139AEB1}">
      <dgm:prSet phldrT="[Texto]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de Humanidades y Liderazgo Anáhuac (42 créditos Modelo 2016).</a:t>
          </a:r>
        </a:p>
      </dgm:t>
    </dgm:pt>
    <dgm:pt modelId="{FB28CC34-63E5-4082-86A5-88E8D2048475}" type="parTrans" cxnId="{43350DCF-8FEB-47F4-B558-44D0AA68C252}">
      <dgm:prSet/>
      <dgm:spPr/>
      <dgm:t>
        <a:bodyPr/>
        <a:lstStyle/>
        <a:p>
          <a:endParaRPr lang="es-ES"/>
        </a:p>
      </dgm:t>
    </dgm:pt>
    <dgm:pt modelId="{941DF6F4-C3F5-4A09-B8C4-9D29D4720C91}" type="sibTrans" cxnId="{43350DCF-8FEB-47F4-B558-44D0AA68C252}">
      <dgm:prSet/>
      <dgm:spPr/>
      <dgm:t>
        <a:bodyPr/>
        <a:lstStyle/>
        <a:p>
          <a:endParaRPr lang="es-ES"/>
        </a:p>
      </dgm:t>
    </dgm:pt>
    <dgm:pt modelId="{3CC4C667-C97B-45A6-A2DA-61EFA32C14AD}">
      <dgm:prSet phldrT="[Texto]"/>
      <dgm:spPr>
        <a:gradFill flip="none" rotWithShape="1">
          <a:gsLst>
            <a:gs pos="0">
              <a:schemeClr val="accent6">
                <a:lumMod val="75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Bloque Anáhuac electivo - asignaturas</a:t>
          </a:r>
        </a:p>
      </dgm:t>
    </dgm:pt>
    <dgm:pt modelId="{5DEE3606-E311-4C12-A6F4-73D326469FD1}" type="parTrans" cxnId="{D2177C88-1A5B-4C2A-95E1-775905C15135}">
      <dgm:prSet/>
      <dgm:spPr/>
      <dgm:t>
        <a:bodyPr/>
        <a:lstStyle/>
        <a:p>
          <a:endParaRPr lang="es-ES"/>
        </a:p>
      </dgm:t>
    </dgm:pt>
    <dgm:pt modelId="{063E307B-CBA4-4E64-8F64-7272A93396F7}" type="sibTrans" cxnId="{D2177C88-1A5B-4C2A-95E1-775905C15135}">
      <dgm:prSet/>
      <dgm:spPr/>
      <dgm:t>
        <a:bodyPr/>
        <a:lstStyle/>
        <a:p>
          <a:endParaRPr lang="es-ES"/>
        </a:p>
      </dgm:t>
    </dgm:pt>
    <dgm:pt modelId="{0DFC4567-DF85-40A5-B42D-CEAB027853E0}">
      <dgm:prSet phldrT="[Texto]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de la Oferta Institucional, Modelos 2010 y 2016 (Familia, Formación Espiritual y Apostólica, Sociales, Artes, Cultura, Deportes, Idiomas).</a:t>
          </a:r>
        </a:p>
      </dgm:t>
    </dgm:pt>
    <dgm:pt modelId="{43F17FAB-BA8E-48BA-A450-E3D499EF535B}" type="parTrans" cxnId="{197BC97B-E938-4841-B7BD-31AB5CE22389}">
      <dgm:prSet/>
      <dgm:spPr/>
      <dgm:t>
        <a:bodyPr/>
        <a:lstStyle/>
        <a:p>
          <a:endParaRPr lang="es-ES"/>
        </a:p>
      </dgm:t>
    </dgm:pt>
    <dgm:pt modelId="{6578E760-B3F2-451E-8FC9-37FC55DC7E5C}" type="sibTrans" cxnId="{197BC97B-E938-4841-B7BD-31AB5CE22389}">
      <dgm:prSet/>
      <dgm:spPr/>
      <dgm:t>
        <a:bodyPr/>
        <a:lstStyle/>
        <a:p>
          <a:endParaRPr lang="es-ES"/>
        </a:p>
      </dgm:t>
    </dgm:pt>
    <dgm:pt modelId="{CE0FFA50-0AC1-4FAC-85E7-1815221EE745}">
      <dgm:prSet phldrT="[Texto]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profesionales electivas.</a:t>
          </a:r>
        </a:p>
      </dgm:t>
    </dgm:pt>
    <dgm:pt modelId="{BAA04CB6-A45B-488F-9E88-070ED9C92219}" type="parTrans" cxnId="{333B026A-ACAC-4D7D-A460-F954456E7D89}">
      <dgm:prSet/>
      <dgm:spPr/>
      <dgm:t>
        <a:bodyPr/>
        <a:lstStyle/>
        <a:p>
          <a:endParaRPr lang="es-ES"/>
        </a:p>
      </dgm:t>
    </dgm:pt>
    <dgm:pt modelId="{24FB5F06-7AFB-4FEC-8717-63D466B42614}" type="sibTrans" cxnId="{333B026A-ACAC-4D7D-A460-F954456E7D89}">
      <dgm:prSet/>
      <dgm:spPr/>
      <dgm:t>
        <a:bodyPr/>
        <a:lstStyle/>
        <a:p>
          <a:endParaRPr lang="es-ES"/>
        </a:p>
      </dgm:t>
    </dgm:pt>
    <dgm:pt modelId="{D299800B-DF22-410E-BFF0-0D00441FD763}">
      <dgm:prSet phldrT="[Texto]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de Ciencias Clínicas (Médico Cirujano).</a:t>
          </a:r>
        </a:p>
      </dgm:t>
    </dgm:pt>
    <dgm:pt modelId="{E092F5B0-0C33-43ED-B8EE-DF2FAD3925B5}" type="parTrans" cxnId="{C99EE2CF-09DB-42BF-AE2E-6B270226D050}">
      <dgm:prSet/>
      <dgm:spPr/>
      <dgm:t>
        <a:bodyPr/>
        <a:lstStyle/>
        <a:p>
          <a:endParaRPr lang="es-ES"/>
        </a:p>
      </dgm:t>
    </dgm:pt>
    <dgm:pt modelId="{B9A4D67E-67FC-4B4D-9E05-85724E499476}" type="sibTrans" cxnId="{C99EE2CF-09DB-42BF-AE2E-6B270226D050}">
      <dgm:prSet/>
      <dgm:spPr/>
      <dgm:t>
        <a:bodyPr/>
        <a:lstStyle/>
        <a:p>
          <a:endParaRPr lang="es-ES"/>
        </a:p>
      </dgm:t>
    </dgm:pt>
    <dgm:pt modelId="{55D6F9E9-6752-49C1-9CF6-2E79CB5D48D6}">
      <dgm:prSet phldrT="[Texto]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P (Ingenierías)</a:t>
          </a:r>
        </a:p>
      </dgm:t>
    </dgm:pt>
    <dgm:pt modelId="{DC9705E5-F873-43F1-8700-D6682555525F}" type="parTrans" cxnId="{0B85B5F8-031B-45B7-885B-06F501154DB7}">
      <dgm:prSet/>
      <dgm:spPr/>
      <dgm:t>
        <a:bodyPr/>
        <a:lstStyle/>
        <a:p>
          <a:endParaRPr lang="es-ES"/>
        </a:p>
      </dgm:t>
    </dgm:pt>
    <dgm:pt modelId="{F3529C34-B39A-413C-9251-65A4A0D16E53}" type="sibTrans" cxnId="{0B85B5F8-031B-45B7-885B-06F501154DB7}">
      <dgm:prSet/>
      <dgm:spPr/>
      <dgm:t>
        <a:bodyPr/>
        <a:lstStyle/>
        <a:p>
          <a:endParaRPr lang="es-ES"/>
        </a:p>
      </dgm:t>
    </dgm:pt>
    <dgm:pt modelId="{B1AD1B93-91A4-4653-BF1E-EFBA461EDA26}">
      <dgm:prSet phldrT="[Texto]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impartidas en modalidades en línea y </a:t>
          </a:r>
          <a:r>
            <a:rPr lang="es-ES" dirty="0" err="1"/>
            <a:t>semi</a:t>
          </a:r>
          <a:r>
            <a:rPr lang="es-ES" dirty="0"/>
            <a:t>-presencial.</a:t>
          </a:r>
        </a:p>
      </dgm:t>
    </dgm:pt>
    <dgm:pt modelId="{C1719E02-FC42-4649-B278-5F0AC231FB92}" type="parTrans" cxnId="{1AFA280F-5152-4BA3-B292-10CA714D862C}">
      <dgm:prSet/>
      <dgm:spPr/>
      <dgm:t>
        <a:bodyPr/>
        <a:lstStyle/>
        <a:p>
          <a:endParaRPr lang="es-ES"/>
        </a:p>
      </dgm:t>
    </dgm:pt>
    <dgm:pt modelId="{6C7114D7-AC3E-4F41-AAF7-E92805F2BC53}" type="sibTrans" cxnId="{1AFA280F-5152-4BA3-B292-10CA714D862C}">
      <dgm:prSet/>
      <dgm:spPr/>
      <dgm:t>
        <a:bodyPr/>
        <a:lstStyle/>
        <a:p>
          <a:endParaRPr lang="es-ES"/>
        </a:p>
      </dgm:t>
    </dgm:pt>
    <dgm:pt modelId="{C0236042-FF59-47D7-96F1-7B33C00503E4}">
      <dgm:prSet phldrT="[Texto]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impartidas por tutoría/asesoría, con profesor por contrato de honorarios.</a:t>
          </a:r>
        </a:p>
      </dgm:t>
    </dgm:pt>
    <dgm:pt modelId="{9582EF8A-F974-4135-97C7-9C284BA054FA}" type="parTrans" cxnId="{4318B741-808D-43C2-A319-B708CA747213}">
      <dgm:prSet/>
      <dgm:spPr/>
      <dgm:t>
        <a:bodyPr/>
        <a:lstStyle/>
        <a:p>
          <a:endParaRPr lang="es-ES"/>
        </a:p>
      </dgm:t>
    </dgm:pt>
    <dgm:pt modelId="{1D289A42-F605-4902-B90E-2D146112E60F}" type="sibTrans" cxnId="{4318B741-808D-43C2-A319-B708CA747213}">
      <dgm:prSet/>
      <dgm:spPr/>
      <dgm:t>
        <a:bodyPr/>
        <a:lstStyle/>
        <a:p>
          <a:endParaRPr lang="es-ES"/>
        </a:p>
      </dgm:t>
    </dgm:pt>
    <dgm:pt modelId="{804F4656-AD78-407C-9E8E-F899D35AB2B5}">
      <dgm:prSet phldrT="[Texto]"/>
      <dgm:spPr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Bloque  Anáhuac electivo – talleres</a:t>
          </a:r>
        </a:p>
      </dgm:t>
    </dgm:pt>
    <dgm:pt modelId="{1CD92F80-E161-4923-B6EF-D201B99B8785}" type="parTrans" cxnId="{4D76E29B-0B5C-46AE-887A-87B8148E42F6}">
      <dgm:prSet/>
      <dgm:spPr/>
      <dgm:t>
        <a:bodyPr/>
        <a:lstStyle/>
        <a:p>
          <a:endParaRPr lang="es-ES"/>
        </a:p>
      </dgm:t>
    </dgm:pt>
    <dgm:pt modelId="{0243FD5B-F867-458A-9FC0-917437173E94}" type="sibTrans" cxnId="{4D76E29B-0B5C-46AE-887A-87B8148E42F6}">
      <dgm:prSet/>
      <dgm:spPr/>
      <dgm:t>
        <a:bodyPr/>
        <a:lstStyle/>
        <a:p>
          <a:endParaRPr lang="es-ES"/>
        </a:p>
      </dgm:t>
    </dgm:pt>
    <dgm:pt modelId="{3AA090D0-52E7-48E9-9881-C66930472208}">
      <dgm:prSet phldrT="[Texto]"/>
      <dgm:spPr>
        <a:gradFill flip="none" rotWithShape="0">
          <a:gsLst>
            <a:gs pos="0">
              <a:schemeClr val="accent6">
                <a:lumMod val="75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Cursos no curriculares</a:t>
          </a:r>
        </a:p>
      </dgm:t>
    </dgm:pt>
    <dgm:pt modelId="{7F0B5FF0-3F7E-4003-92AA-5102ADECDF47}" type="parTrans" cxnId="{FC546719-7DDD-4D4B-A696-78373B91E860}">
      <dgm:prSet/>
      <dgm:spPr/>
      <dgm:t>
        <a:bodyPr/>
        <a:lstStyle/>
        <a:p>
          <a:endParaRPr lang="es-ES"/>
        </a:p>
      </dgm:t>
    </dgm:pt>
    <dgm:pt modelId="{4858102B-7373-4B6C-B15E-9113D15AD9DC}" type="sibTrans" cxnId="{FC546719-7DDD-4D4B-A696-78373B91E860}">
      <dgm:prSet/>
      <dgm:spPr/>
      <dgm:t>
        <a:bodyPr/>
        <a:lstStyle/>
        <a:p>
          <a:endParaRPr lang="es-ES"/>
        </a:p>
      </dgm:t>
    </dgm:pt>
    <dgm:pt modelId="{F54E1BEB-EA40-4846-BB5B-E44BEB8B48DB}">
      <dgm:prSet phldrT="[Texto]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de Formación Humana y Estudios Generales (48 créditos Modelo 2010).</a:t>
          </a:r>
        </a:p>
      </dgm:t>
    </dgm:pt>
    <dgm:pt modelId="{BDD9D5D6-D008-40D6-A30A-A105B9E73889}" type="parTrans" cxnId="{FF4169AA-6B0E-4B3B-81FC-AE1A10BA70FB}">
      <dgm:prSet/>
      <dgm:spPr/>
      <dgm:t>
        <a:bodyPr/>
        <a:lstStyle/>
        <a:p>
          <a:endParaRPr lang="es-ES"/>
        </a:p>
      </dgm:t>
    </dgm:pt>
    <dgm:pt modelId="{DBD5C037-E335-44EF-8A87-FA249BD0F895}" type="sibTrans" cxnId="{FF4169AA-6B0E-4B3B-81FC-AE1A10BA70FB}">
      <dgm:prSet/>
      <dgm:spPr/>
      <dgm:t>
        <a:bodyPr/>
        <a:lstStyle/>
        <a:p>
          <a:endParaRPr lang="es-ES"/>
        </a:p>
      </dgm:t>
    </dgm:pt>
    <dgm:pt modelId="{5E732CCF-10EF-4C8F-9449-126C56E95C20}">
      <dgm:prSet phldrT="[Texto]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Para ambos Modelos se consideran las asignaturas propias de la Licenciatura en Ciencias de la Familia.</a:t>
          </a:r>
        </a:p>
      </dgm:t>
    </dgm:pt>
    <dgm:pt modelId="{6357C0C8-9C18-4A1F-930E-F072F247E5EA}" type="parTrans" cxnId="{EE43D115-5150-4D85-B951-3C6401846C46}">
      <dgm:prSet/>
      <dgm:spPr/>
      <dgm:t>
        <a:bodyPr/>
        <a:lstStyle/>
        <a:p>
          <a:endParaRPr lang="es-ES"/>
        </a:p>
      </dgm:t>
    </dgm:pt>
    <dgm:pt modelId="{4C62C6EC-118D-4DEE-BF2F-18FC67A5F129}" type="sibTrans" cxnId="{EE43D115-5150-4D85-B951-3C6401846C46}">
      <dgm:prSet/>
      <dgm:spPr/>
      <dgm:t>
        <a:bodyPr/>
        <a:lstStyle/>
        <a:p>
          <a:endParaRPr lang="es-ES"/>
        </a:p>
      </dgm:t>
    </dgm:pt>
    <dgm:pt modelId="{3A84B9FB-09B0-49F5-92CD-7518BE356A15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Talleres y/o actividades formativas de la Oferta Institucional, Modelos 2010 y 2016 ((Familia, Formación Espiritual y Apostólica, Sociales, Artes, Cultura, Deportes, Idiomas).</a:t>
          </a:r>
        </a:p>
      </dgm:t>
    </dgm:pt>
    <dgm:pt modelId="{02E306F5-8391-4394-9343-7A538C109F2C}" type="parTrans" cxnId="{1D930D74-487A-48C2-97FC-0779E8B00590}">
      <dgm:prSet/>
      <dgm:spPr/>
      <dgm:t>
        <a:bodyPr/>
        <a:lstStyle/>
        <a:p>
          <a:endParaRPr lang="es-ES"/>
        </a:p>
      </dgm:t>
    </dgm:pt>
    <dgm:pt modelId="{596365D9-BB69-42B0-BDC2-F59238CDF3D9}" type="sibTrans" cxnId="{1D930D74-487A-48C2-97FC-0779E8B00590}">
      <dgm:prSet/>
      <dgm:spPr/>
      <dgm:t>
        <a:bodyPr/>
        <a:lstStyle/>
        <a:p>
          <a:endParaRPr lang="es-ES"/>
        </a:p>
      </dgm:t>
    </dgm:pt>
    <dgm:pt modelId="{3BAA3B8A-0D1B-476C-BFC7-71EEDA1D1F27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del Programa Remedial de Matemáticas.</a:t>
          </a:r>
        </a:p>
      </dgm:t>
    </dgm:pt>
    <dgm:pt modelId="{652554A3-DA2D-44A8-B8C7-38C893255AA1}" type="parTrans" cxnId="{170196FB-66D3-454A-B833-4963B1A7F616}">
      <dgm:prSet/>
      <dgm:spPr/>
      <dgm:t>
        <a:bodyPr/>
        <a:lstStyle/>
        <a:p>
          <a:endParaRPr lang="es-ES"/>
        </a:p>
      </dgm:t>
    </dgm:pt>
    <dgm:pt modelId="{9124ACD3-56A9-41BE-ABD6-CC03A5947E0B}" type="sibTrans" cxnId="{170196FB-66D3-454A-B833-4963B1A7F616}">
      <dgm:prSet/>
      <dgm:spPr/>
      <dgm:t>
        <a:bodyPr/>
        <a:lstStyle/>
        <a:p>
          <a:endParaRPr lang="es-ES"/>
        </a:p>
      </dgm:t>
    </dgm:pt>
    <dgm:pt modelId="{08517008-F880-4BB8-ACDF-BA73E4616539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del Programa Remedial de Habilidades de  la Comunicación (Español). </a:t>
          </a:r>
        </a:p>
      </dgm:t>
    </dgm:pt>
    <dgm:pt modelId="{4AA3F451-597F-46AB-8578-36CDE52AF2F9}" type="parTrans" cxnId="{C63678AF-C54E-4F31-A337-E07D78B72E0F}">
      <dgm:prSet/>
      <dgm:spPr/>
      <dgm:t>
        <a:bodyPr/>
        <a:lstStyle/>
        <a:p>
          <a:endParaRPr lang="es-ES"/>
        </a:p>
      </dgm:t>
    </dgm:pt>
    <dgm:pt modelId="{35CE91DD-189B-4A5B-9834-3EA300EB11C4}" type="sibTrans" cxnId="{C63678AF-C54E-4F31-A337-E07D78B72E0F}">
      <dgm:prSet/>
      <dgm:spPr/>
      <dgm:t>
        <a:bodyPr/>
        <a:lstStyle/>
        <a:p>
          <a:endParaRPr lang="es-ES"/>
        </a:p>
      </dgm:t>
    </dgm:pt>
    <dgm:pt modelId="{2C45C78D-8566-4663-AFB5-3F853019413E}">
      <dgm:prSet phldrT="[Texto]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impartidas por tutoría/asesoría, con profesor por contrato de honorarios.</a:t>
          </a:r>
        </a:p>
      </dgm:t>
    </dgm:pt>
    <dgm:pt modelId="{8BE55D81-E405-4F01-A669-146B91693D14}" type="parTrans" cxnId="{3D47FB7D-FB1A-4303-BC5E-4AA4B96020DA}">
      <dgm:prSet/>
      <dgm:spPr/>
      <dgm:t>
        <a:bodyPr/>
        <a:lstStyle/>
        <a:p>
          <a:endParaRPr lang="es-ES"/>
        </a:p>
      </dgm:t>
    </dgm:pt>
    <dgm:pt modelId="{CC80B4D4-6519-4915-AA6A-E7D2D5EF46CF}" type="sibTrans" cxnId="{3D47FB7D-FB1A-4303-BC5E-4AA4B96020DA}">
      <dgm:prSet/>
      <dgm:spPr/>
      <dgm:t>
        <a:bodyPr/>
        <a:lstStyle/>
        <a:p>
          <a:endParaRPr lang="es-ES"/>
        </a:p>
      </dgm:t>
    </dgm:pt>
    <dgm:pt modelId="{E2C5AF4B-A44E-4FD5-9D0A-AC105CEC25D9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de idiomas no curriculares: Niveles para requisito de Inglés, niveles para tercera lengua, etc.</a:t>
          </a:r>
        </a:p>
      </dgm:t>
    </dgm:pt>
    <dgm:pt modelId="{6B7AAFA1-2E2D-4475-AEFE-E479C56BF0F4}" type="parTrans" cxnId="{C0832319-5114-44DF-8933-074A1E5F80AE}">
      <dgm:prSet/>
      <dgm:spPr/>
      <dgm:t>
        <a:bodyPr/>
        <a:lstStyle/>
        <a:p>
          <a:endParaRPr lang="es-ES"/>
        </a:p>
      </dgm:t>
    </dgm:pt>
    <dgm:pt modelId="{FD59E8C2-EC07-46EB-B084-07E0BD62E59D}" type="sibTrans" cxnId="{C0832319-5114-44DF-8933-074A1E5F80AE}">
      <dgm:prSet/>
      <dgm:spPr/>
      <dgm:t>
        <a:bodyPr/>
        <a:lstStyle/>
        <a:p>
          <a:endParaRPr lang="es-ES"/>
        </a:p>
      </dgm:t>
    </dgm:pt>
    <dgm:pt modelId="{97DEFCA3-1627-47B0-A00F-888274028A97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del Programa de Complementación Académica (PCA).</a:t>
          </a:r>
        </a:p>
      </dgm:t>
    </dgm:pt>
    <dgm:pt modelId="{BB62718D-2F34-4DDF-A4FD-1A3FCBB71012}" type="parTrans" cxnId="{6075A2B6-1E3C-41A0-815E-E65954253F84}">
      <dgm:prSet/>
      <dgm:spPr/>
      <dgm:t>
        <a:bodyPr/>
        <a:lstStyle/>
        <a:p>
          <a:endParaRPr lang="es-ES"/>
        </a:p>
      </dgm:t>
    </dgm:pt>
    <dgm:pt modelId="{9B49C38C-390F-4B21-8B80-07DE1030AC55}" type="sibTrans" cxnId="{6075A2B6-1E3C-41A0-815E-E65954253F84}">
      <dgm:prSet/>
      <dgm:spPr/>
      <dgm:t>
        <a:bodyPr/>
        <a:lstStyle/>
        <a:p>
          <a:endParaRPr lang="es-ES"/>
        </a:p>
      </dgm:t>
    </dgm:pt>
    <dgm:pt modelId="{9736332B-8B11-4732-9826-ECAB7183985A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dirty="0"/>
            <a:t>Asignaturas del Programa de Desarrollo Universitario (PDU).</a:t>
          </a:r>
        </a:p>
      </dgm:t>
    </dgm:pt>
    <dgm:pt modelId="{8C8A711F-7A0A-4088-994D-76285141EEF8}" type="parTrans" cxnId="{87A58E0D-F3DA-40C7-B69F-B412F01F73D2}">
      <dgm:prSet/>
      <dgm:spPr/>
      <dgm:t>
        <a:bodyPr/>
        <a:lstStyle/>
        <a:p>
          <a:endParaRPr lang="es-ES"/>
        </a:p>
      </dgm:t>
    </dgm:pt>
    <dgm:pt modelId="{CB407C12-1D5C-46DD-8175-EAD0F3650FA9}" type="sibTrans" cxnId="{87A58E0D-F3DA-40C7-B69F-B412F01F73D2}">
      <dgm:prSet/>
      <dgm:spPr/>
      <dgm:t>
        <a:bodyPr/>
        <a:lstStyle/>
        <a:p>
          <a:endParaRPr lang="es-ES"/>
        </a:p>
      </dgm:t>
    </dgm:pt>
    <dgm:pt modelId="{0F699C23-D59C-40D8-8B0D-CA34AC3587E4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r>
            <a:rPr lang="es-ES" i="1" dirty="0"/>
            <a:t>NOTA: No se consideran las asignaturas del propedéutico de Ciencias de la Salud al no empatar en fechas con los cortes para generar el indicador.</a:t>
          </a:r>
        </a:p>
      </dgm:t>
    </dgm:pt>
    <dgm:pt modelId="{C181CF4C-A513-492D-929C-C476054EE40C}" type="parTrans" cxnId="{743F1B1F-AC1D-4C05-926F-3E0A508D19E4}">
      <dgm:prSet/>
      <dgm:spPr/>
      <dgm:t>
        <a:bodyPr/>
        <a:lstStyle/>
        <a:p>
          <a:endParaRPr lang="es-ES"/>
        </a:p>
      </dgm:t>
    </dgm:pt>
    <dgm:pt modelId="{A02B8726-CE9D-4265-B327-550727518519}" type="sibTrans" cxnId="{743F1B1F-AC1D-4C05-926F-3E0A508D19E4}">
      <dgm:prSet/>
      <dgm:spPr/>
      <dgm:t>
        <a:bodyPr/>
        <a:lstStyle/>
        <a:p>
          <a:endParaRPr lang="es-ES"/>
        </a:p>
      </dgm:t>
    </dgm:pt>
    <dgm:pt modelId="{90F90ACF-3EF1-4C63-85C7-70FF810CD7C8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6">
              <a:lumMod val="50000"/>
              <a:alpha val="90000"/>
            </a:schemeClr>
          </a:solidFill>
        </a:ln>
      </dgm:spPr>
      <dgm:t>
        <a:bodyPr/>
        <a:lstStyle/>
        <a:p>
          <a:endParaRPr lang="es-ES" dirty="0"/>
        </a:p>
      </dgm:t>
    </dgm:pt>
    <dgm:pt modelId="{BCAFC633-BD6C-4884-B730-B120401E4EF1}" type="parTrans" cxnId="{AAD58E7C-0CDD-4B83-8AAE-ED09627D9D20}">
      <dgm:prSet/>
      <dgm:spPr/>
      <dgm:t>
        <a:bodyPr/>
        <a:lstStyle/>
        <a:p>
          <a:endParaRPr lang="es-ES"/>
        </a:p>
      </dgm:t>
    </dgm:pt>
    <dgm:pt modelId="{A1B9AB1B-071F-44E3-B8FF-8501D37826FF}" type="sibTrans" cxnId="{AAD58E7C-0CDD-4B83-8AAE-ED09627D9D20}">
      <dgm:prSet/>
      <dgm:spPr/>
      <dgm:t>
        <a:bodyPr/>
        <a:lstStyle/>
        <a:p>
          <a:endParaRPr lang="es-ES"/>
        </a:p>
      </dgm:t>
    </dgm:pt>
    <dgm:pt modelId="{439F65F1-F4B3-42B8-A9C9-4D13B1738A30}" type="pres">
      <dgm:prSet presAssocID="{6C783162-9B35-4CC3-B6F2-1A7C069517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F25DD1C-AE57-4573-A415-BDDF1C5D5017}" type="pres">
      <dgm:prSet presAssocID="{BC3CD52E-7702-4CDD-B2C5-8566CF9D9A8C}" presName="composite" presStyleCnt="0"/>
      <dgm:spPr/>
    </dgm:pt>
    <dgm:pt modelId="{32AD8A59-CE9E-4403-831A-B2EC325758CB}" type="pres">
      <dgm:prSet presAssocID="{BC3CD52E-7702-4CDD-B2C5-8566CF9D9A8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2A797D-9AF9-4D9F-8F88-DC50ED57B232}" type="pres">
      <dgm:prSet presAssocID="{BC3CD52E-7702-4CDD-B2C5-8566CF9D9A8C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A5891D-3671-4625-935A-840BEC9ED3A3}" type="pres">
      <dgm:prSet presAssocID="{B0C70429-0D10-4EC5-8FF7-293F76E46504}" presName="space" presStyleCnt="0"/>
      <dgm:spPr/>
    </dgm:pt>
    <dgm:pt modelId="{FE31579D-51B6-4DC4-BE83-C16F3D14DEBD}" type="pres">
      <dgm:prSet presAssocID="{2DC72D05-C68E-4823-BBA3-594016ECE333}" presName="composite" presStyleCnt="0"/>
      <dgm:spPr/>
    </dgm:pt>
    <dgm:pt modelId="{C30D521A-4995-46E1-96B9-3F13159D526E}" type="pres">
      <dgm:prSet presAssocID="{2DC72D05-C68E-4823-BBA3-594016ECE33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90EA6E-5840-47AD-8AE8-2B2699C1F33C}" type="pres">
      <dgm:prSet presAssocID="{2DC72D05-C68E-4823-BBA3-594016ECE333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57C8C8-B083-4E97-BC9A-5A7C8A60011D}" type="pres">
      <dgm:prSet presAssocID="{6A851C37-F6FD-4CE3-8AF6-F33677BCB30F}" presName="space" presStyleCnt="0"/>
      <dgm:spPr/>
    </dgm:pt>
    <dgm:pt modelId="{D0CB072F-587D-4E6B-B9AF-1A2DA9FD0A0D}" type="pres">
      <dgm:prSet presAssocID="{3CC4C667-C97B-45A6-A2DA-61EFA32C14AD}" presName="composite" presStyleCnt="0"/>
      <dgm:spPr/>
    </dgm:pt>
    <dgm:pt modelId="{0FD01DE4-3A81-4DFE-A0C6-7D1CB888AB23}" type="pres">
      <dgm:prSet presAssocID="{3CC4C667-C97B-45A6-A2DA-61EFA32C14A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85A493-A148-4301-BE38-030FD64EB795}" type="pres">
      <dgm:prSet presAssocID="{3CC4C667-C97B-45A6-A2DA-61EFA32C14AD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ED311A-5BB5-496A-92B0-6AE5C004B7EF}" type="pres">
      <dgm:prSet presAssocID="{063E307B-CBA4-4E64-8F64-7272A93396F7}" presName="space" presStyleCnt="0"/>
      <dgm:spPr/>
    </dgm:pt>
    <dgm:pt modelId="{B3C4FD33-D673-458D-A522-E0BBDFF14DCE}" type="pres">
      <dgm:prSet presAssocID="{804F4656-AD78-407C-9E8E-F899D35AB2B5}" presName="composite" presStyleCnt="0"/>
      <dgm:spPr/>
    </dgm:pt>
    <dgm:pt modelId="{9B9EB4FA-8DAB-44B0-83F1-68B44F519C21}" type="pres">
      <dgm:prSet presAssocID="{804F4656-AD78-407C-9E8E-F899D35AB2B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F7C205-6649-4898-86C4-E47AECB35C1E}" type="pres">
      <dgm:prSet presAssocID="{804F4656-AD78-407C-9E8E-F899D35AB2B5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2E22D7-E08F-43A0-8C4A-88D74D6765E4}" type="pres">
      <dgm:prSet presAssocID="{0243FD5B-F867-458A-9FC0-917437173E94}" presName="space" presStyleCnt="0"/>
      <dgm:spPr/>
    </dgm:pt>
    <dgm:pt modelId="{6DF74C9A-D329-410A-BC49-B79248EA27FE}" type="pres">
      <dgm:prSet presAssocID="{3AA090D0-52E7-48E9-9881-C66930472208}" presName="composite" presStyleCnt="0"/>
      <dgm:spPr/>
    </dgm:pt>
    <dgm:pt modelId="{F910073D-FEB0-4259-B005-80F5EE249AC6}" type="pres">
      <dgm:prSet presAssocID="{3AA090D0-52E7-48E9-9881-C6693047220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AAD6B9-9F18-4FD0-B1DA-1BCCAAD22E19}" type="pres">
      <dgm:prSet presAssocID="{3AA090D0-52E7-48E9-9881-C66930472208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A089D8D-CE0C-4240-96B7-EAF66C2F0C42}" type="presOf" srcId="{9736332B-8B11-4732-9826-ECAB7183985A}" destId="{E5AAD6B9-9F18-4FD0-B1DA-1BCCAAD22E19}" srcOrd="0" destOrd="4" presId="urn:microsoft.com/office/officeart/2005/8/layout/hList1"/>
    <dgm:cxn modelId="{E630DC4F-F7B1-4B9A-9A4C-2E3DBADC5743}" type="presOf" srcId="{3AA090D0-52E7-48E9-9881-C66930472208}" destId="{F910073D-FEB0-4259-B005-80F5EE249AC6}" srcOrd="0" destOrd="0" presId="urn:microsoft.com/office/officeart/2005/8/layout/hList1"/>
    <dgm:cxn modelId="{1AFA280F-5152-4BA3-B292-10CA714D862C}" srcId="{BC3CD52E-7702-4CDD-B2C5-8566CF9D9A8C}" destId="{B1AD1B93-91A4-4653-BF1E-EFBA461EDA26}" srcOrd="5" destOrd="0" parTransId="{C1719E02-FC42-4649-B278-5F0AC231FB92}" sibTransId="{6C7114D7-AC3E-4F41-AAF7-E92805F2BC53}"/>
    <dgm:cxn modelId="{CB59AA41-62BE-44B1-92BE-8FB3D2C684B9}" type="presOf" srcId="{CE0FFA50-0AC1-4FAC-85E7-1815221EE745}" destId="{062A797D-9AF9-4D9F-8F88-DC50ED57B232}" srcOrd="0" destOrd="1" presId="urn:microsoft.com/office/officeart/2005/8/layout/hList1"/>
    <dgm:cxn modelId="{254A10AC-D051-4CB5-9DD0-86F893AF862A}" type="presOf" srcId="{2DC72D05-C68E-4823-BBA3-594016ECE333}" destId="{C30D521A-4995-46E1-96B9-3F13159D526E}" srcOrd="0" destOrd="0" presId="urn:microsoft.com/office/officeart/2005/8/layout/hList1"/>
    <dgm:cxn modelId="{A649EC4B-D20F-4871-BB76-BBEC94608B70}" type="presOf" srcId="{BC3CD52E-7702-4CDD-B2C5-8566CF9D9A8C}" destId="{32AD8A59-CE9E-4403-831A-B2EC325758CB}" srcOrd="0" destOrd="0" presId="urn:microsoft.com/office/officeart/2005/8/layout/hList1"/>
    <dgm:cxn modelId="{81058B04-789E-4595-B565-A2BA0C0C129D}" type="presOf" srcId="{F54E1BEB-EA40-4846-BB5B-E44BEB8B48DB}" destId="{AA90EA6E-5840-47AD-8AE8-2B2699C1F33C}" srcOrd="0" destOrd="1" presId="urn:microsoft.com/office/officeart/2005/8/layout/hList1"/>
    <dgm:cxn modelId="{C99EE2CF-09DB-42BF-AE2E-6B270226D050}" srcId="{BC3CD52E-7702-4CDD-B2C5-8566CF9D9A8C}" destId="{D299800B-DF22-410E-BFF0-0D00441FD763}" srcOrd="3" destOrd="0" parTransId="{E092F5B0-0C33-43ED-B8EE-DF2FAD3925B5}" sibTransId="{B9A4D67E-67FC-4B4D-9E05-85724E499476}"/>
    <dgm:cxn modelId="{197BC97B-E938-4841-B7BD-31AB5CE22389}" srcId="{3CC4C667-C97B-45A6-A2DA-61EFA32C14AD}" destId="{0DFC4567-DF85-40A5-B42D-CEAB027853E0}" srcOrd="0" destOrd="0" parTransId="{43F17FAB-BA8E-48BA-A450-E3D499EF535B}" sibTransId="{6578E760-B3F2-451E-8FC9-37FC55DC7E5C}"/>
    <dgm:cxn modelId="{FC546719-7DDD-4D4B-A696-78373B91E860}" srcId="{6C783162-9B35-4CC3-B6F2-1A7C069517E2}" destId="{3AA090D0-52E7-48E9-9881-C66930472208}" srcOrd="4" destOrd="0" parTransId="{7F0B5FF0-3F7E-4003-92AA-5102ADECDF47}" sibTransId="{4858102B-7373-4B6C-B15E-9113D15AD9DC}"/>
    <dgm:cxn modelId="{170196FB-66D3-454A-B833-4963B1A7F616}" srcId="{3AA090D0-52E7-48E9-9881-C66930472208}" destId="{3BAA3B8A-0D1B-476C-BFC7-71EEDA1D1F27}" srcOrd="0" destOrd="0" parTransId="{652554A3-DA2D-44A8-B8C7-38C893255AA1}" sibTransId="{9124ACD3-56A9-41BE-ABD6-CC03A5947E0B}"/>
    <dgm:cxn modelId="{4D76E29B-0B5C-46AE-887A-87B8148E42F6}" srcId="{6C783162-9B35-4CC3-B6F2-1A7C069517E2}" destId="{804F4656-AD78-407C-9E8E-F899D35AB2B5}" srcOrd="3" destOrd="0" parTransId="{1CD92F80-E161-4923-B6EF-D201B99B8785}" sibTransId="{0243FD5B-F867-458A-9FC0-917437173E94}"/>
    <dgm:cxn modelId="{743F1B1F-AC1D-4C05-926F-3E0A508D19E4}" srcId="{3AA090D0-52E7-48E9-9881-C66930472208}" destId="{0F699C23-D59C-40D8-8B0D-CA34AC3587E4}" srcOrd="6" destOrd="0" parTransId="{C181CF4C-A513-492D-929C-C476054EE40C}" sibTransId="{A02B8726-CE9D-4265-B327-550727518519}"/>
    <dgm:cxn modelId="{0A27B1B2-73F4-4F5C-BA80-F8DEC8A9834E}" type="presOf" srcId="{55D6F9E9-6752-49C1-9CF6-2E79CB5D48D6}" destId="{062A797D-9AF9-4D9F-8F88-DC50ED57B232}" srcOrd="0" destOrd="4" presId="urn:microsoft.com/office/officeart/2005/8/layout/hList1"/>
    <dgm:cxn modelId="{3D01C5FA-794A-4380-BD67-AA4C9595BA8F}" type="presOf" srcId="{5E732CCF-10EF-4C8F-9449-126C56E95C20}" destId="{AA90EA6E-5840-47AD-8AE8-2B2699C1F33C}" srcOrd="0" destOrd="2" presId="urn:microsoft.com/office/officeart/2005/8/layout/hList1"/>
    <dgm:cxn modelId="{4EB05AF7-35C9-4BAF-9EA3-30361E7E5D2B}" type="presOf" srcId="{90F90ACF-3EF1-4C63-85C7-70FF810CD7C8}" destId="{E5AAD6B9-9F18-4FD0-B1DA-1BCCAAD22E19}" srcOrd="0" destOrd="5" presId="urn:microsoft.com/office/officeart/2005/8/layout/hList1"/>
    <dgm:cxn modelId="{FF4169AA-6B0E-4B3B-81FC-AE1A10BA70FB}" srcId="{2DC72D05-C68E-4823-BBA3-594016ECE333}" destId="{F54E1BEB-EA40-4846-BB5B-E44BEB8B48DB}" srcOrd="1" destOrd="0" parTransId="{BDD9D5D6-D008-40D6-A30A-A105B9E73889}" sibTransId="{DBD5C037-E335-44EF-8A87-FA249BD0F895}"/>
    <dgm:cxn modelId="{3D47FB7D-FB1A-4303-BC5E-4AA4B96020DA}" srcId="{2DC72D05-C68E-4823-BBA3-594016ECE333}" destId="{2C45C78D-8566-4663-AFB5-3F853019413E}" srcOrd="3" destOrd="0" parTransId="{8BE55D81-E405-4F01-A669-146B91693D14}" sibTransId="{CC80B4D4-6519-4915-AA6A-E7D2D5EF46CF}"/>
    <dgm:cxn modelId="{228BAD5C-6ABB-4A13-840A-DDDEEE272C31}" type="presOf" srcId="{584885C4-B269-4979-8F1C-91A8B139AEB1}" destId="{AA90EA6E-5840-47AD-8AE8-2B2699C1F33C}" srcOrd="0" destOrd="0" presId="urn:microsoft.com/office/officeart/2005/8/layout/hList1"/>
    <dgm:cxn modelId="{49BF81C5-B93E-40D8-8157-60D3E3694D0E}" srcId="{BC3CD52E-7702-4CDD-B2C5-8566CF9D9A8C}" destId="{10AA9A4C-F769-47A0-A30B-6E7632662BF5}" srcOrd="0" destOrd="0" parTransId="{FB6BE893-5E5B-4599-B2AF-30E9A9669F8C}" sibTransId="{9A3D8EDD-C068-4455-9891-F0718B87890E}"/>
    <dgm:cxn modelId="{AAD58E7C-0CDD-4B83-8AAE-ED09627D9D20}" srcId="{3AA090D0-52E7-48E9-9881-C66930472208}" destId="{90F90ACF-3EF1-4C63-85C7-70FF810CD7C8}" srcOrd="5" destOrd="0" parTransId="{BCAFC633-BD6C-4884-B730-B120401E4EF1}" sibTransId="{A1B9AB1B-071F-44E3-B8FF-8501D37826FF}"/>
    <dgm:cxn modelId="{43350DCF-8FEB-47F4-B558-44D0AA68C252}" srcId="{2DC72D05-C68E-4823-BBA3-594016ECE333}" destId="{584885C4-B269-4979-8F1C-91A8B139AEB1}" srcOrd="0" destOrd="0" parTransId="{FB28CC34-63E5-4082-86A5-88E8D2048475}" sibTransId="{941DF6F4-C3F5-4A09-B8C4-9D29D4720C91}"/>
    <dgm:cxn modelId="{C16515B2-BD3C-40CB-89F1-3841560A5B07}" srcId="{BC3CD52E-7702-4CDD-B2C5-8566CF9D9A8C}" destId="{C72522AF-1947-4BCF-9C08-D63E7011AB21}" srcOrd="2" destOrd="0" parTransId="{D0982D35-06EA-4402-8D2F-36A1083163DD}" sibTransId="{F2CD050B-7A29-447B-8C56-613D328F3C5C}"/>
    <dgm:cxn modelId="{299C8DFB-93E2-4170-A19A-EEE384C976B8}" type="presOf" srcId="{6C783162-9B35-4CC3-B6F2-1A7C069517E2}" destId="{439F65F1-F4B3-42B8-A9C9-4D13B1738A30}" srcOrd="0" destOrd="0" presId="urn:microsoft.com/office/officeart/2005/8/layout/hList1"/>
    <dgm:cxn modelId="{C63678AF-C54E-4F31-A337-E07D78B72E0F}" srcId="{3AA090D0-52E7-48E9-9881-C66930472208}" destId="{08517008-F880-4BB8-ACDF-BA73E4616539}" srcOrd="1" destOrd="0" parTransId="{4AA3F451-597F-46AB-8578-36CDE52AF2F9}" sibTransId="{35CE91DD-189B-4A5B-9834-3EA300EB11C4}"/>
    <dgm:cxn modelId="{333B026A-ACAC-4D7D-A460-F954456E7D89}" srcId="{BC3CD52E-7702-4CDD-B2C5-8566CF9D9A8C}" destId="{CE0FFA50-0AC1-4FAC-85E7-1815221EE745}" srcOrd="1" destOrd="0" parTransId="{BAA04CB6-A45B-488F-9E88-070ED9C92219}" sibTransId="{24FB5F06-7AFB-4FEC-8717-63D466B42614}"/>
    <dgm:cxn modelId="{2E1EDB68-B6D9-4F87-8E94-424682193961}" type="presOf" srcId="{C72522AF-1947-4BCF-9C08-D63E7011AB21}" destId="{062A797D-9AF9-4D9F-8F88-DC50ED57B232}" srcOrd="0" destOrd="2" presId="urn:microsoft.com/office/officeart/2005/8/layout/hList1"/>
    <dgm:cxn modelId="{ED171325-881F-4D64-97D0-85E388882464}" type="presOf" srcId="{0F699C23-D59C-40D8-8B0D-CA34AC3587E4}" destId="{E5AAD6B9-9F18-4FD0-B1DA-1BCCAAD22E19}" srcOrd="0" destOrd="6" presId="urn:microsoft.com/office/officeart/2005/8/layout/hList1"/>
    <dgm:cxn modelId="{728348B0-922E-40F1-89AE-7AAC165CB335}" type="presOf" srcId="{D299800B-DF22-410E-BFF0-0D00441FD763}" destId="{062A797D-9AF9-4D9F-8F88-DC50ED57B232}" srcOrd="0" destOrd="3" presId="urn:microsoft.com/office/officeart/2005/8/layout/hList1"/>
    <dgm:cxn modelId="{6A7E5D78-2D35-440B-95CF-BA4E6CE16ABA}" type="presOf" srcId="{E2C5AF4B-A44E-4FD5-9D0A-AC105CEC25D9}" destId="{E5AAD6B9-9F18-4FD0-B1DA-1BCCAAD22E19}" srcOrd="0" destOrd="2" presId="urn:microsoft.com/office/officeart/2005/8/layout/hList1"/>
    <dgm:cxn modelId="{D2177C88-1A5B-4C2A-95E1-775905C15135}" srcId="{6C783162-9B35-4CC3-B6F2-1A7C069517E2}" destId="{3CC4C667-C97B-45A6-A2DA-61EFA32C14AD}" srcOrd="2" destOrd="0" parTransId="{5DEE3606-E311-4C12-A6F4-73D326469FD1}" sibTransId="{063E307B-CBA4-4E64-8F64-7272A93396F7}"/>
    <dgm:cxn modelId="{F908366D-C08B-44F6-B23F-2BF48F4A791C}" srcId="{6C783162-9B35-4CC3-B6F2-1A7C069517E2}" destId="{2DC72D05-C68E-4823-BBA3-594016ECE333}" srcOrd="1" destOrd="0" parTransId="{813BCB25-7971-4320-855B-C6067BD64F19}" sibTransId="{6A851C37-F6FD-4CE3-8AF6-F33677BCB30F}"/>
    <dgm:cxn modelId="{DDC62E8F-838D-4AF9-9AD8-2DB6B3EFD2DC}" type="presOf" srcId="{2C45C78D-8566-4663-AFB5-3F853019413E}" destId="{AA90EA6E-5840-47AD-8AE8-2B2699C1F33C}" srcOrd="0" destOrd="3" presId="urn:microsoft.com/office/officeart/2005/8/layout/hList1"/>
    <dgm:cxn modelId="{0B85B5F8-031B-45B7-885B-06F501154DB7}" srcId="{BC3CD52E-7702-4CDD-B2C5-8566CF9D9A8C}" destId="{55D6F9E9-6752-49C1-9CF6-2E79CB5D48D6}" srcOrd="4" destOrd="0" parTransId="{DC9705E5-F873-43F1-8700-D6682555525F}" sibTransId="{F3529C34-B39A-413C-9251-65A4A0D16E53}"/>
    <dgm:cxn modelId="{9726BF6C-EE6A-4B98-B7A7-CEE8F2FA6016}" type="presOf" srcId="{3CC4C667-C97B-45A6-A2DA-61EFA32C14AD}" destId="{0FD01DE4-3A81-4DFE-A0C6-7D1CB888AB23}" srcOrd="0" destOrd="0" presId="urn:microsoft.com/office/officeart/2005/8/layout/hList1"/>
    <dgm:cxn modelId="{1D930D74-487A-48C2-97FC-0779E8B00590}" srcId="{804F4656-AD78-407C-9E8E-F899D35AB2B5}" destId="{3A84B9FB-09B0-49F5-92CD-7518BE356A15}" srcOrd="0" destOrd="0" parTransId="{02E306F5-8391-4394-9343-7A538C109F2C}" sibTransId="{596365D9-BB69-42B0-BDC2-F59238CDF3D9}"/>
    <dgm:cxn modelId="{D0B3A4B2-B5D7-4416-96D1-6962B22E2548}" type="presOf" srcId="{08517008-F880-4BB8-ACDF-BA73E4616539}" destId="{E5AAD6B9-9F18-4FD0-B1DA-1BCCAAD22E19}" srcOrd="0" destOrd="1" presId="urn:microsoft.com/office/officeart/2005/8/layout/hList1"/>
    <dgm:cxn modelId="{87A58E0D-F3DA-40C7-B69F-B412F01F73D2}" srcId="{3AA090D0-52E7-48E9-9881-C66930472208}" destId="{9736332B-8B11-4732-9826-ECAB7183985A}" srcOrd="4" destOrd="0" parTransId="{8C8A711F-7A0A-4088-994D-76285141EEF8}" sibTransId="{CB407C12-1D5C-46DD-8175-EAD0F3650FA9}"/>
    <dgm:cxn modelId="{420BA8E6-F1D1-4984-A3A5-CE091E896AA1}" srcId="{6C783162-9B35-4CC3-B6F2-1A7C069517E2}" destId="{BC3CD52E-7702-4CDD-B2C5-8566CF9D9A8C}" srcOrd="0" destOrd="0" parTransId="{08D8DC51-5BF2-4217-8832-13659A254B19}" sibTransId="{B0C70429-0D10-4EC5-8FF7-293F76E46504}"/>
    <dgm:cxn modelId="{C0832319-5114-44DF-8933-074A1E5F80AE}" srcId="{3AA090D0-52E7-48E9-9881-C66930472208}" destId="{E2C5AF4B-A44E-4FD5-9D0A-AC105CEC25D9}" srcOrd="2" destOrd="0" parTransId="{6B7AAFA1-2E2D-4475-AEFE-E479C56BF0F4}" sibTransId="{FD59E8C2-EC07-46EB-B084-07E0BD62E59D}"/>
    <dgm:cxn modelId="{9E460975-7FA7-46CC-BBD1-61930D453817}" type="presOf" srcId="{10AA9A4C-F769-47A0-A30B-6E7632662BF5}" destId="{062A797D-9AF9-4D9F-8F88-DC50ED57B232}" srcOrd="0" destOrd="0" presId="urn:microsoft.com/office/officeart/2005/8/layout/hList1"/>
    <dgm:cxn modelId="{6075A2B6-1E3C-41A0-815E-E65954253F84}" srcId="{3AA090D0-52E7-48E9-9881-C66930472208}" destId="{97DEFCA3-1627-47B0-A00F-888274028A97}" srcOrd="3" destOrd="0" parTransId="{BB62718D-2F34-4DDF-A4FD-1A3FCBB71012}" sibTransId="{9B49C38C-390F-4B21-8B80-07DE1030AC55}"/>
    <dgm:cxn modelId="{4318B741-808D-43C2-A319-B708CA747213}" srcId="{BC3CD52E-7702-4CDD-B2C5-8566CF9D9A8C}" destId="{C0236042-FF59-47D7-96F1-7B33C00503E4}" srcOrd="6" destOrd="0" parTransId="{9582EF8A-F974-4135-97C7-9C284BA054FA}" sibTransId="{1D289A42-F605-4902-B90E-2D146112E60F}"/>
    <dgm:cxn modelId="{EE43D115-5150-4D85-B951-3C6401846C46}" srcId="{2DC72D05-C68E-4823-BBA3-594016ECE333}" destId="{5E732CCF-10EF-4C8F-9449-126C56E95C20}" srcOrd="2" destOrd="0" parTransId="{6357C0C8-9C18-4A1F-930E-F072F247E5EA}" sibTransId="{4C62C6EC-118D-4DEE-BF2F-18FC67A5F129}"/>
    <dgm:cxn modelId="{9A1D7C43-936F-4F8C-8441-3CFD6643AF4D}" type="presOf" srcId="{97DEFCA3-1627-47B0-A00F-888274028A97}" destId="{E5AAD6B9-9F18-4FD0-B1DA-1BCCAAD22E19}" srcOrd="0" destOrd="3" presId="urn:microsoft.com/office/officeart/2005/8/layout/hList1"/>
    <dgm:cxn modelId="{30536DCB-7129-4EC9-AFC4-9413E151F7DB}" type="presOf" srcId="{804F4656-AD78-407C-9E8E-F899D35AB2B5}" destId="{9B9EB4FA-8DAB-44B0-83F1-68B44F519C21}" srcOrd="0" destOrd="0" presId="urn:microsoft.com/office/officeart/2005/8/layout/hList1"/>
    <dgm:cxn modelId="{F6001528-3E0A-45CF-AEAF-2A9F3E088F8C}" type="presOf" srcId="{0DFC4567-DF85-40A5-B42D-CEAB027853E0}" destId="{F485A493-A148-4301-BE38-030FD64EB795}" srcOrd="0" destOrd="0" presId="urn:microsoft.com/office/officeart/2005/8/layout/hList1"/>
    <dgm:cxn modelId="{66A547C1-906F-494A-8800-B968309F08A1}" type="presOf" srcId="{B1AD1B93-91A4-4653-BF1E-EFBA461EDA26}" destId="{062A797D-9AF9-4D9F-8F88-DC50ED57B232}" srcOrd="0" destOrd="5" presId="urn:microsoft.com/office/officeart/2005/8/layout/hList1"/>
    <dgm:cxn modelId="{20089A8C-EEA4-4F38-9E3E-252354792D57}" type="presOf" srcId="{C0236042-FF59-47D7-96F1-7B33C00503E4}" destId="{062A797D-9AF9-4D9F-8F88-DC50ED57B232}" srcOrd="0" destOrd="6" presId="urn:microsoft.com/office/officeart/2005/8/layout/hList1"/>
    <dgm:cxn modelId="{EE16EED0-26B1-40E4-B3F6-E60CD77C648D}" type="presOf" srcId="{3A84B9FB-09B0-49F5-92CD-7518BE356A15}" destId="{50F7C205-6649-4898-86C4-E47AECB35C1E}" srcOrd="0" destOrd="0" presId="urn:microsoft.com/office/officeart/2005/8/layout/hList1"/>
    <dgm:cxn modelId="{6361F63A-A875-4294-9B5A-6A870E8C29A1}" type="presOf" srcId="{3BAA3B8A-0D1B-476C-BFC7-71EEDA1D1F27}" destId="{E5AAD6B9-9F18-4FD0-B1DA-1BCCAAD22E19}" srcOrd="0" destOrd="0" presId="urn:microsoft.com/office/officeart/2005/8/layout/hList1"/>
    <dgm:cxn modelId="{D64B5C64-7B25-4E9B-8863-1DDEF0D3D1C3}" type="presParOf" srcId="{439F65F1-F4B3-42B8-A9C9-4D13B1738A30}" destId="{1F25DD1C-AE57-4573-A415-BDDF1C5D5017}" srcOrd="0" destOrd="0" presId="urn:microsoft.com/office/officeart/2005/8/layout/hList1"/>
    <dgm:cxn modelId="{7FAB7741-6377-4C83-B3BE-54644C69FC08}" type="presParOf" srcId="{1F25DD1C-AE57-4573-A415-BDDF1C5D5017}" destId="{32AD8A59-CE9E-4403-831A-B2EC325758CB}" srcOrd="0" destOrd="0" presId="urn:microsoft.com/office/officeart/2005/8/layout/hList1"/>
    <dgm:cxn modelId="{834A7A78-53BA-4405-A02A-5E7172C0860E}" type="presParOf" srcId="{1F25DD1C-AE57-4573-A415-BDDF1C5D5017}" destId="{062A797D-9AF9-4D9F-8F88-DC50ED57B232}" srcOrd="1" destOrd="0" presId="urn:microsoft.com/office/officeart/2005/8/layout/hList1"/>
    <dgm:cxn modelId="{C9EFD4B6-8749-41B4-BE94-A01B23858B8A}" type="presParOf" srcId="{439F65F1-F4B3-42B8-A9C9-4D13B1738A30}" destId="{68A5891D-3671-4625-935A-840BEC9ED3A3}" srcOrd="1" destOrd="0" presId="urn:microsoft.com/office/officeart/2005/8/layout/hList1"/>
    <dgm:cxn modelId="{997A78CA-7E06-43E1-95B4-6363C01F6471}" type="presParOf" srcId="{439F65F1-F4B3-42B8-A9C9-4D13B1738A30}" destId="{FE31579D-51B6-4DC4-BE83-C16F3D14DEBD}" srcOrd="2" destOrd="0" presId="urn:microsoft.com/office/officeart/2005/8/layout/hList1"/>
    <dgm:cxn modelId="{A67D7AC5-2B69-4CBF-8346-13A335420DF9}" type="presParOf" srcId="{FE31579D-51B6-4DC4-BE83-C16F3D14DEBD}" destId="{C30D521A-4995-46E1-96B9-3F13159D526E}" srcOrd="0" destOrd="0" presId="urn:microsoft.com/office/officeart/2005/8/layout/hList1"/>
    <dgm:cxn modelId="{A3B7C3FF-8DF0-4722-AD46-86B600F40A43}" type="presParOf" srcId="{FE31579D-51B6-4DC4-BE83-C16F3D14DEBD}" destId="{AA90EA6E-5840-47AD-8AE8-2B2699C1F33C}" srcOrd="1" destOrd="0" presId="urn:microsoft.com/office/officeart/2005/8/layout/hList1"/>
    <dgm:cxn modelId="{46BDC6EC-9779-4DC7-BB41-291BC26E21A4}" type="presParOf" srcId="{439F65F1-F4B3-42B8-A9C9-4D13B1738A30}" destId="{9257C8C8-B083-4E97-BC9A-5A7C8A60011D}" srcOrd="3" destOrd="0" presId="urn:microsoft.com/office/officeart/2005/8/layout/hList1"/>
    <dgm:cxn modelId="{35CEC2D4-7FF2-4F40-87E2-B27477C4A81D}" type="presParOf" srcId="{439F65F1-F4B3-42B8-A9C9-4D13B1738A30}" destId="{D0CB072F-587D-4E6B-B9AF-1A2DA9FD0A0D}" srcOrd="4" destOrd="0" presId="urn:microsoft.com/office/officeart/2005/8/layout/hList1"/>
    <dgm:cxn modelId="{630F5C40-6AA7-46A9-A0B6-A0B4D8B8E475}" type="presParOf" srcId="{D0CB072F-587D-4E6B-B9AF-1A2DA9FD0A0D}" destId="{0FD01DE4-3A81-4DFE-A0C6-7D1CB888AB23}" srcOrd="0" destOrd="0" presId="urn:microsoft.com/office/officeart/2005/8/layout/hList1"/>
    <dgm:cxn modelId="{D4DFC9C5-CABD-4F52-909D-1238F30394CF}" type="presParOf" srcId="{D0CB072F-587D-4E6B-B9AF-1A2DA9FD0A0D}" destId="{F485A493-A148-4301-BE38-030FD64EB795}" srcOrd="1" destOrd="0" presId="urn:microsoft.com/office/officeart/2005/8/layout/hList1"/>
    <dgm:cxn modelId="{FB93FE04-404B-48CD-84CA-445872B9B866}" type="presParOf" srcId="{439F65F1-F4B3-42B8-A9C9-4D13B1738A30}" destId="{4EED311A-5BB5-496A-92B0-6AE5C004B7EF}" srcOrd="5" destOrd="0" presId="urn:microsoft.com/office/officeart/2005/8/layout/hList1"/>
    <dgm:cxn modelId="{EB9D6061-E4D3-4600-BA65-2E5D7BC57FAA}" type="presParOf" srcId="{439F65F1-F4B3-42B8-A9C9-4D13B1738A30}" destId="{B3C4FD33-D673-458D-A522-E0BBDFF14DCE}" srcOrd="6" destOrd="0" presId="urn:microsoft.com/office/officeart/2005/8/layout/hList1"/>
    <dgm:cxn modelId="{90B6F413-985B-4531-BF80-088D0A9D018B}" type="presParOf" srcId="{B3C4FD33-D673-458D-A522-E0BBDFF14DCE}" destId="{9B9EB4FA-8DAB-44B0-83F1-68B44F519C21}" srcOrd="0" destOrd="0" presId="urn:microsoft.com/office/officeart/2005/8/layout/hList1"/>
    <dgm:cxn modelId="{E1F9D034-E164-4597-99C9-3DDC97F766AC}" type="presParOf" srcId="{B3C4FD33-D673-458D-A522-E0BBDFF14DCE}" destId="{50F7C205-6649-4898-86C4-E47AECB35C1E}" srcOrd="1" destOrd="0" presId="urn:microsoft.com/office/officeart/2005/8/layout/hList1"/>
    <dgm:cxn modelId="{74CCB985-4CE3-4030-BEA8-2DF51937DA99}" type="presParOf" srcId="{439F65F1-F4B3-42B8-A9C9-4D13B1738A30}" destId="{AD2E22D7-E08F-43A0-8C4A-88D74D6765E4}" srcOrd="7" destOrd="0" presId="urn:microsoft.com/office/officeart/2005/8/layout/hList1"/>
    <dgm:cxn modelId="{6BB1B6CB-53A9-417C-B3B0-74B7BCF0E0E9}" type="presParOf" srcId="{439F65F1-F4B3-42B8-A9C9-4D13B1738A30}" destId="{6DF74C9A-D329-410A-BC49-B79248EA27FE}" srcOrd="8" destOrd="0" presId="urn:microsoft.com/office/officeart/2005/8/layout/hList1"/>
    <dgm:cxn modelId="{9156D96C-3D7C-49DF-A8B8-5E667E76B278}" type="presParOf" srcId="{6DF74C9A-D329-410A-BC49-B79248EA27FE}" destId="{F910073D-FEB0-4259-B005-80F5EE249AC6}" srcOrd="0" destOrd="0" presId="urn:microsoft.com/office/officeart/2005/8/layout/hList1"/>
    <dgm:cxn modelId="{9789097A-6561-41D3-9B1D-208949C76B27}" type="presParOf" srcId="{6DF74C9A-D329-410A-BC49-B79248EA27FE}" destId="{E5AAD6B9-9F18-4FD0-B1DA-1BCCAAD22E19}" srcOrd="1" destOrd="0" presId="urn:microsoft.com/office/officeart/2005/8/layout/h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F78E9-B966-4C86-BAB1-A8C12B02BC9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C2567AD-508C-479A-BE56-51BBF0494BEE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Cálculo del indicador del periodo anterior (201710)</a:t>
          </a:r>
        </a:p>
        <a:p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Octubre / Noviembre 2017</a:t>
          </a:r>
          <a:endParaRPr lang="es-ES" dirty="0"/>
        </a:p>
      </dgm:t>
    </dgm:pt>
    <dgm:pt modelId="{3390E397-ED2A-460E-ADDB-DB235358554E}" type="parTrans" cxnId="{5DB503AF-8176-46CC-B255-CC7B8DAE2C0E}">
      <dgm:prSet/>
      <dgm:spPr/>
      <dgm:t>
        <a:bodyPr/>
        <a:lstStyle/>
        <a:p>
          <a:endParaRPr lang="es-ES"/>
        </a:p>
      </dgm:t>
    </dgm:pt>
    <dgm:pt modelId="{700BD128-7F29-464A-B54B-405AF59D7FCD}" type="sibTrans" cxnId="{5DB503AF-8176-46CC-B255-CC7B8DAE2C0E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s-ES"/>
        </a:p>
      </dgm:t>
    </dgm:pt>
    <dgm:pt modelId="{936E693D-42EF-4EAE-BC09-94E91ABD8888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Proyección del resultado esperado para el siguiente periodo (201810)</a:t>
          </a:r>
        </a:p>
        <a:p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Diciembre 2017</a:t>
          </a:r>
          <a:endParaRPr lang="es-ES" dirty="0"/>
        </a:p>
      </dgm:t>
    </dgm:pt>
    <dgm:pt modelId="{89FF65A6-6950-40A0-922E-205C21623336}" type="parTrans" cxnId="{41A1183E-4E20-4505-9640-0688BE49E4FA}">
      <dgm:prSet/>
      <dgm:spPr/>
      <dgm:t>
        <a:bodyPr/>
        <a:lstStyle/>
        <a:p>
          <a:endParaRPr lang="es-ES"/>
        </a:p>
      </dgm:t>
    </dgm:pt>
    <dgm:pt modelId="{007DF56B-4325-4D30-992A-DFE6B6CF89CD}" type="sibTrans" cxnId="{41A1183E-4E20-4505-9640-0688BE49E4F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s-ES"/>
        </a:p>
      </dgm:t>
    </dgm:pt>
    <dgm:pt modelId="{5896D11A-19FE-4C4A-AC68-AF2B0ACB0D77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Análisis de la PA 201810: </a:t>
          </a:r>
        </a:p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Comparativo de número de grupos y cupos esperados vs. la proyección</a:t>
          </a:r>
        </a:p>
        <a:p>
          <a:endParaRPr lang="es-ES" sz="10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Diciembre 2017 </a:t>
          </a:r>
        </a:p>
      </dgm:t>
    </dgm:pt>
    <dgm:pt modelId="{E8ADDCEE-C52A-40DB-AF1B-10F8EDE2F911}" type="parTrans" cxnId="{92A5CD56-D276-422B-B265-DF27748A476C}">
      <dgm:prSet/>
      <dgm:spPr/>
      <dgm:t>
        <a:bodyPr/>
        <a:lstStyle/>
        <a:p>
          <a:endParaRPr lang="es-ES"/>
        </a:p>
      </dgm:t>
    </dgm:pt>
    <dgm:pt modelId="{F827769C-3ADD-451E-A64C-F49F2542C18D}" type="sibTrans" cxnId="{92A5CD56-D276-422B-B265-DF27748A476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s-ES"/>
        </a:p>
      </dgm:t>
    </dgm:pt>
    <dgm:pt modelId="{9E0EFA99-2619-48CA-975E-02756E534FB7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Cálculo del número de grupos abiertos previo a la selección de cursos  201810</a:t>
          </a:r>
        </a:p>
        <a:p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Diciembre 2017 / Enero 2018</a:t>
          </a:r>
        </a:p>
      </dgm:t>
    </dgm:pt>
    <dgm:pt modelId="{0F2FA623-2380-4582-BD2E-E31337CAB61F}" type="parTrans" cxnId="{6BD8B6B3-BD10-4084-A287-DBEB7396193A}">
      <dgm:prSet/>
      <dgm:spPr/>
      <dgm:t>
        <a:bodyPr/>
        <a:lstStyle/>
        <a:p>
          <a:endParaRPr lang="es-ES"/>
        </a:p>
      </dgm:t>
    </dgm:pt>
    <dgm:pt modelId="{D27DD62A-61EA-4212-9763-C65C0CDF966A}" type="sibTrans" cxnId="{6BD8B6B3-BD10-4084-A287-DBEB7396193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s-ES"/>
        </a:p>
      </dgm:t>
    </dgm:pt>
    <dgm:pt modelId="{1985DA1A-6E38-4D2F-AB6C-BF754109ABEA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spcBef>
              <a:spcPct val="0"/>
            </a:spcBef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Cálculo del indicador al inicio de la semana de ajustes 201810</a:t>
          </a:r>
        </a:p>
        <a:p>
          <a:pPr>
            <a:spcBef>
              <a:spcPct val="0"/>
            </a:spcBef>
          </a:pP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Bef>
              <a:spcPts val="600"/>
            </a:spcBef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Enero 2018</a:t>
          </a:r>
        </a:p>
      </dgm:t>
    </dgm:pt>
    <dgm:pt modelId="{C4C92264-2985-468B-9E57-AB0DECB618CB}" type="parTrans" cxnId="{6BE9F454-475C-4274-81C6-94D625B4292C}">
      <dgm:prSet/>
      <dgm:spPr/>
      <dgm:t>
        <a:bodyPr/>
        <a:lstStyle/>
        <a:p>
          <a:endParaRPr lang="es-ES"/>
        </a:p>
      </dgm:t>
    </dgm:pt>
    <dgm:pt modelId="{C77F9180-6E3F-408F-AA8A-FCBCF7500E4B}" type="sibTrans" cxnId="{6BE9F454-475C-4274-81C6-94D625B4292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s-ES"/>
        </a:p>
      </dgm:t>
    </dgm:pt>
    <dgm:pt modelId="{2B7B665A-7F40-41A8-AFA5-858073A9FBFF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Cálculo del indicador de “cierre” al inicio de la 4ª semana de clases 201810</a:t>
          </a:r>
        </a:p>
        <a:p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Enero / Febrero 2018</a:t>
          </a:r>
        </a:p>
      </dgm:t>
    </dgm:pt>
    <dgm:pt modelId="{A75A1FF9-EDF1-46FD-BB5D-20E9AE0B32AA}" type="parTrans" cxnId="{42F2B6A3-E10D-4F6C-A783-F7D46DA22BA3}">
      <dgm:prSet/>
      <dgm:spPr/>
      <dgm:t>
        <a:bodyPr/>
        <a:lstStyle/>
        <a:p>
          <a:endParaRPr lang="es-ES"/>
        </a:p>
      </dgm:t>
    </dgm:pt>
    <dgm:pt modelId="{C66BAA8B-630F-4273-BA66-B0C484C7324D}" type="sibTrans" cxnId="{42F2B6A3-E10D-4F6C-A783-F7D46DA22B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s-ES"/>
        </a:p>
      </dgm:t>
    </dgm:pt>
    <dgm:pt modelId="{0C5D70DA-284E-43BE-A382-2108B14694D1}" type="pres">
      <dgm:prSet presAssocID="{1ECF78E9-B966-4C86-BAB1-A8C12B02BC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993E057-706D-486E-822B-6E1A3170E249}" type="pres">
      <dgm:prSet presAssocID="{4C2567AD-508C-479A-BE56-51BBF0494BEE}" presName="node" presStyleLbl="node1" presStyleIdx="0" presStyleCnt="6" custScaleX="139661" custScaleY="11966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3A2819-C665-4F05-A850-CB2AC5501945}" type="pres">
      <dgm:prSet presAssocID="{700BD128-7F29-464A-B54B-405AF59D7FCD}" presName="sibTrans" presStyleLbl="sibTrans2D1" presStyleIdx="0" presStyleCnt="6"/>
      <dgm:spPr/>
      <dgm:t>
        <a:bodyPr/>
        <a:lstStyle/>
        <a:p>
          <a:endParaRPr lang="es-ES"/>
        </a:p>
      </dgm:t>
    </dgm:pt>
    <dgm:pt modelId="{57637672-B840-4DF8-B65A-84BC65EB372E}" type="pres">
      <dgm:prSet presAssocID="{700BD128-7F29-464A-B54B-405AF59D7FCD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8961A1E6-63E1-4294-AE55-49AD9043AEF1}" type="pres">
      <dgm:prSet presAssocID="{936E693D-42EF-4EAE-BC09-94E91ABD8888}" presName="node" presStyleLbl="node1" presStyleIdx="1" presStyleCnt="6" custScaleX="146047" custScaleY="130566" custRadScaleRad="102542" custRadScaleInc="784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DA9C25-B379-42DA-BEA5-15321FB09475}" type="pres">
      <dgm:prSet presAssocID="{007DF56B-4325-4D30-992A-DFE6B6CF89CD}" presName="sibTrans" presStyleLbl="sibTrans2D1" presStyleIdx="1" presStyleCnt="6"/>
      <dgm:spPr/>
      <dgm:t>
        <a:bodyPr/>
        <a:lstStyle/>
        <a:p>
          <a:endParaRPr lang="es-ES"/>
        </a:p>
      </dgm:t>
    </dgm:pt>
    <dgm:pt modelId="{8DBBC19F-29EB-4DD6-BB87-37D07BB2F238}" type="pres">
      <dgm:prSet presAssocID="{007DF56B-4325-4D30-992A-DFE6B6CF89CD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715313E9-579C-4036-B08B-22CDA3CAC0F8}" type="pres">
      <dgm:prSet presAssocID="{5896D11A-19FE-4C4A-AC68-AF2B0ACB0D77}" presName="node" presStyleLbl="node1" presStyleIdx="2" presStyleCnt="6" custScaleX="139496" custScaleY="118900" custRadScaleRad="100610" custRadScaleInc="198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F0D23D-614C-4D54-82F5-EE4AF8C9779E}" type="pres">
      <dgm:prSet presAssocID="{F827769C-3ADD-451E-A64C-F49F2542C18D}" presName="sibTrans" presStyleLbl="sibTrans2D1" presStyleIdx="2" presStyleCnt="6"/>
      <dgm:spPr/>
      <dgm:t>
        <a:bodyPr/>
        <a:lstStyle/>
        <a:p>
          <a:endParaRPr lang="es-ES"/>
        </a:p>
      </dgm:t>
    </dgm:pt>
    <dgm:pt modelId="{32B6A997-CE98-458D-9F70-AEF81D059E9D}" type="pres">
      <dgm:prSet presAssocID="{F827769C-3ADD-451E-A64C-F49F2542C18D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C7234543-86BB-4703-BD87-F8932E7E44D4}" type="pres">
      <dgm:prSet presAssocID="{9E0EFA99-2619-48CA-975E-02756E534FB7}" presName="node" presStyleLbl="node1" presStyleIdx="3" presStyleCnt="6" custScaleX="139959" custScaleY="1093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D22A64-7E7A-4994-A55D-871ED20F98A6}" type="pres">
      <dgm:prSet presAssocID="{D27DD62A-61EA-4212-9763-C65C0CDF966A}" presName="sibTrans" presStyleLbl="sibTrans2D1" presStyleIdx="3" presStyleCnt="6"/>
      <dgm:spPr/>
      <dgm:t>
        <a:bodyPr/>
        <a:lstStyle/>
        <a:p>
          <a:endParaRPr lang="es-ES"/>
        </a:p>
      </dgm:t>
    </dgm:pt>
    <dgm:pt modelId="{8D7ABA9F-F474-4C86-96FB-2F4C1655CCAB}" type="pres">
      <dgm:prSet presAssocID="{D27DD62A-61EA-4212-9763-C65C0CDF966A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D30C0E6D-D026-4445-AF4D-0CFAF273CE65}" type="pres">
      <dgm:prSet presAssocID="{1985DA1A-6E38-4D2F-AB6C-BF754109ABEA}" presName="node" presStyleLbl="node1" presStyleIdx="4" presStyleCnt="6" custScaleX="143917" custScaleY="1178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E55A8D-7E07-4A1F-A6FE-AF8997EA201E}" type="pres">
      <dgm:prSet presAssocID="{C77F9180-6E3F-408F-AA8A-FCBCF7500E4B}" presName="sibTrans" presStyleLbl="sibTrans2D1" presStyleIdx="4" presStyleCnt="6"/>
      <dgm:spPr/>
      <dgm:t>
        <a:bodyPr/>
        <a:lstStyle/>
        <a:p>
          <a:endParaRPr lang="es-ES"/>
        </a:p>
      </dgm:t>
    </dgm:pt>
    <dgm:pt modelId="{3B712E94-69C9-4156-B42F-F481F2A6CC6C}" type="pres">
      <dgm:prSet presAssocID="{C77F9180-6E3F-408F-AA8A-FCBCF7500E4B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1CBD1E8A-A785-4D8B-BE57-8F0815FC6B8D}" type="pres">
      <dgm:prSet presAssocID="{2B7B665A-7F40-41A8-AFA5-858073A9FBFF}" presName="node" presStyleLbl="node1" presStyleIdx="5" presStyleCnt="6" custScaleX="152651" custScaleY="117839" custRadScaleRad="99203" custRadScaleInc="-972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C501E4-FA8E-48C4-BFD2-2CFAE6A2A8A6}" type="pres">
      <dgm:prSet presAssocID="{C66BAA8B-630F-4273-BA66-B0C484C7324D}" presName="sibTrans" presStyleLbl="sibTrans2D1" presStyleIdx="5" presStyleCnt="6"/>
      <dgm:spPr/>
      <dgm:t>
        <a:bodyPr/>
        <a:lstStyle/>
        <a:p>
          <a:endParaRPr lang="es-ES"/>
        </a:p>
      </dgm:t>
    </dgm:pt>
    <dgm:pt modelId="{138FFFD4-C006-4EF4-A52B-6AAF7CDDA5F5}" type="pres">
      <dgm:prSet presAssocID="{C66BAA8B-630F-4273-BA66-B0C484C7324D}" presName="connectorText" presStyleLbl="sibTrans2D1" presStyleIdx="5" presStyleCnt="6"/>
      <dgm:spPr/>
      <dgm:t>
        <a:bodyPr/>
        <a:lstStyle/>
        <a:p>
          <a:endParaRPr lang="es-ES"/>
        </a:p>
      </dgm:t>
    </dgm:pt>
  </dgm:ptLst>
  <dgm:cxnLst>
    <dgm:cxn modelId="{5C6B18C6-B498-491F-96D1-1F5A7E2CECE7}" type="presOf" srcId="{5896D11A-19FE-4C4A-AC68-AF2B0ACB0D77}" destId="{715313E9-579C-4036-B08B-22CDA3CAC0F8}" srcOrd="0" destOrd="0" presId="urn:microsoft.com/office/officeart/2005/8/layout/cycle2"/>
    <dgm:cxn modelId="{9C90B238-9832-4D0B-ACE4-23E39BAFACD4}" type="presOf" srcId="{007DF56B-4325-4D30-992A-DFE6B6CF89CD}" destId="{E5DA9C25-B379-42DA-BEA5-15321FB09475}" srcOrd="0" destOrd="0" presId="urn:microsoft.com/office/officeart/2005/8/layout/cycle2"/>
    <dgm:cxn modelId="{E1D712A6-6A76-46D8-8F7A-E856EB0278E9}" type="presOf" srcId="{007DF56B-4325-4D30-992A-DFE6B6CF89CD}" destId="{8DBBC19F-29EB-4DD6-BB87-37D07BB2F238}" srcOrd="1" destOrd="0" presId="urn:microsoft.com/office/officeart/2005/8/layout/cycle2"/>
    <dgm:cxn modelId="{0DA3F1BF-58D7-495A-A40D-B3FAE2A5164D}" type="presOf" srcId="{4C2567AD-508C-479A-BE56-51BBF0494BEE}" destId="{B993E057-706D-486E-822B-6E1A3170E249}" srcOrd="0" destOrd="0" presId="urn:microsoft.com/office/officeart/2005/8/layout/cycle2"/>
    <dgm:cxn modelId="{4F507D28-22AE-48BC-A51C-788818C8AD68}" type="presOf" srcId="{9E0EFA99-2619-48CA-975E-02756E534FB7}" destId="{C7234543-86BB-4703-BD87-F8932E7E44D4}" srcOrd="0" destOrd="0" presId="urn:microsoft.com/office/officeart/2005/8/layout/cycle2"/>
    <dgm:cxn modelId="{6BE9F454-475C-4274-81C6-94D625B4292C}" srcId="{1ECF78E9-B966-4C86-BAB1-A8C12B02BC98}" destId="{1985DA1A-6E38-4D2F-AB6C-BF754109ABEA}" srcOrd="4" destOrd="0" parTransId="{C4C92264-2985-468B-9E57-AB0DECB618CB}" sibTransId="{C77F9180-6E3F-408F-AA8A-FCBCF7500E4B}"/>
    <dgm:cxn modelId="{602FB43D-837A-43DA-86A2-1BC003E497D5}" type="presOf" srcId="{700BD128-7F29-464A-B54B-405AF59D7FCD}" destId="{57637672-B840-4DF8-B65A-84BC65EB372E}" srcOrd="1" destOrd="0" presId="urn:microsoft.com/office/officeart/2005/8/layout/cycle2"/>
    <dgm:cxn modelId="{6BD8B6B3-BD10-4084-A287-DBEB7396193A}" srcId="{1ECF78E9-B966-4C86-BAB1-A8C12B02BC98}" destId="{9E0EFA99-2619-48CA-975E-02756E534FB7}" srcOrd="3" destOrd="0" parTransId="{0F2FA623-2380-4582-BD2E-E31337CAB61F}" sibTransId="{D27DD62A-61EA-4212-9763-C65C0CDF966A}"/>
    <dgm:cxn modelId="{41A1183E-4E20-4505-9640-0688BE49E4FA}" srcId="{1ECF78E9-B966-4C86-BAB1-A8C12B02BC98}" destId="{936E693D-42EF-4EAE-BC09-94E91ABD8888}" srcOrd="1" destOrd="0" parTransId="{89FF65A6-6950-40A0-922E-205C21623336}" sibTransId="{007DF56B-4325-4D30-992A-DFE6B6CF89CD}"/>
    <dgm:cxn modelId="{7A7DDFEC-00B1-41EA-A979-75104A8A3701}" type="presOf" srcId="{F827769C-3ADD-451E-A64C-F49F2542C18D}" destId="{7EF0D23D-614C-4D54-82F5-EE4AF8C9779E}" srcOrd="0" destOrd="0" presId="urn:microsoft.com/office/officeart/2005/8/layout/cycle2"/>
    <dgm:cxn modelId="{42A8B57E-A441-4DB7-81FE-8E08F3B6EAA4}" type="presOf" srcId="{F827769C-3ADD-451E-A64C-F49F2542C18D}" destId="{32B6A997-CE98-458D-9F70-AEF81D059E9D}" srcOrd="1" destOrd="0" presId="urn:microsoft.com/office/officeart/2005/8/layout/cycle2"/>
    <dgm:cxn modelId="{88B90DBA-E7F2-476A-803F-E586839B7650}" type="presOf" srcId="{936E693D-42EF-4EAE-BC09-94E91ABD8888}" destId="{8961A1E6-63E1-4294-AE55-49AD9043AEF1}" srcOrd="0" destOrd="0" presId="urn:microsoft.com/office/officeart/2005/8/layout/cycle2"/>
    <dgm:cxn modelId="{E3DB77BF-A463-4039-A502-828C5E2F1EC3}" type="presOf" srcId="{C77F9180-6E3F-408F-AA8A-FCBCF7500E4B}" destId="{CDE55A8D-7E07-4A1F-A6FE-AF8997EA201E}" srcOrd="0" destOrd="0" presId="urn:microsoft.com/office/officeart/2005/8/layout/cycle2"/>
    <dgm:cxn modelId="{47BE19ED-9AA1-4BCF-AEF7-E476425F91FA}" type="presOf" srcId="{2B7B665A-7F40-41A8-AFA5-858073A9FBFF}" destId="{1CBD1E8A-A785-4D8B-BE57-8F0815FC6B8D}" srcOrd="0" destOrd="0" presId="urn:microsoft.com/office/officeart/2005/8/layout/cycle2"/>
    <dgm:cxn modelId="{0B0B8833-4FC4-4B97-B024-B64108A42332}" type="presOf" srcId="{C66BAA8B-630F-4273-BA66-B0C484C7324D}" destId="{78C501E4-FA8E-48C4-BFD2-2CFAE6A2A8A6}" srcOrd="0" destOrd="0" presId="urn:microsoft.com/office/officeart/2005/8/layout/cycle2"/>
    <dgm:cxn modelId="{DCA029E6-3242-4F04-A2A6-1DB47F79BA4D}" type="presOf" srcId="{1985DA1A-6E38-4D2F-AB6C-BF754109ABEA}" destId="{D30C0E6D-D026-4445-AF4D-0CFAF273CE65}" srcOrd="0" destOrd="0" presId="urn:microsoft.com/office/officeart/2005/8/layout/cycle2"/>
    <dgm:cxn modelId="{92A5CD56-D276-422B-B265-DF27748A476C}" srcId="{1ECF78E9-B966-4C86-BAB1-A8C12B02BC98}" destId="{5896D11A-19FE-4C4A-AC68-AF2B0ACB0D77}" srcOrd="2" destOrd="0" parTransId="{E8ADDCEE-C52A-40DB-AF1B-10F8EDE2F911}" sibTransId="{F827769C-3ADD-451E-A64C-F49F2542C18D}"/>
    <dgm:cxn modelId="{AF37B64E-A138-460F-B698-3E8503021D98}" type="presOf" srcId="{D27DD62A-61EA-4212-9763-C65C0CDF966A}" destId="{8D7ABA9F-F474-4C86-96FB-2F4C1655CCAB}" srcOrd="1" destOrd="0" presId="urn:microsoft.com/office/officeart/2005/8/layout/cycle2"/>
    <dgm:cxn modelId="{DA28A7C1-BCB8-4030-98E6-2D5E38DDCEDF}" type="presOf" srcId="{1ECF78E9-B966-4C86-BAB1-A8C12B02BC98}" destId="{0C5D70DA-284E-43BE-A382-2108B14694D1}" srcOrd="0" destOrd="0" presId="urn:microsoft.com/office/officeart/2005/8/layout/cycle2"/>
    <dgm:cxn modelId="{13773BF0-47CD-4FB8-8BE0-92D0390C86D0}" type="presOf" srcId="{700BD128-7F29-464A-B54B-405AF59D7FCD}" destId="{403A2819-C665-4F05-A850-CB2AC5501945}" srcOrd="0" destOrd="0" presId="urn:microsoft.com/office/officeart/2005/8/layout/cycle2"/>
    <dgm:cxn modelId="{42F2B6A3-E10D-4F6C-A783-F7D46DA22BA3}" srcId="{1ECF78E9-B966-4C86-BAB1-A8C12B02BC98}" destId="{2B7B665A-7F40-41A8-AFA5-858073A9FBFF}" srcOrd="5" destOrd="0" parTransId="{A75A1FF9-EDF1-46FD-BB5D-20E9AE0B32AA}" sibTransId="{C66BAA8B-630F-4273-BA66-B0C484C7324D}"/>
    <dgm:cxn modelId="{E11858FF-071F-4625-B91D-6C9E6ED227A4}" type="presOf" srcId="{D27DD62A-61EA-4212-9763-C65C0CDF966A}" destId="{23D22A64-7E7A-4994-A55D-871ED20F98A6}" srcOrd="0" destOrd="0" presId="urn:microsoft.com/office/officeart/2005/8/layout/cycle2"/>
    <dgm:cxn modelId="{172D9DD2-55A5-430C-88DE-9A0285D6CF14}" type="presOf" srcId="{C66BAA8B-630F-4273-BA66-B0C484C7324D}" destId="{138FFFD4-C006-4EF4-A52B-6AAF7CDDA5F5}" srcOrd="1" destOrd="0" presId="urn:microsoft.com/office/officeart/2005/8/layout/cycle2"/>
    <dgm:cxn modelId="{7F689A68-4AD2-4F8F-9D16-6FA2011D5B5E}" type="presOf" srcId="{C77F9180-6E3F-408F-AA8A-FCBCF7500E4B}" destId="{3B712E94-69C9-4156-B42F-F481F2A6CC6C}" srcOrd="1" destOrd="0" presId="urn:microsoft.com/office/officeart/2005/8/layout/cycle2"/>
    <dgm:cxn modelId="{5DB503AF-8176-46CC-B255-CC7B8DAE2C0E}" srcId="{1ECF78E9-B966-4C86-BAB1-A8C12B02BC98}" destId="{4C2567AD-508C-479A-BE56-51BBF0494BEE}" srcOrd="0" destOrd="0" parTransId="{3390E397-ED2A-460E-ADDB-DB235358554E}" sibTransId="{700BD128-7F29-464A-B54B-405AF59D7FCD}"/>
    <dgm:cxn modelId="{AA5DE00B-60A9-48D9-BAB8-EA053C277AC2}" type="presParOf" srcId="{0C5D70DA-284E-43BE-A382-2108B14694D1}" destId="{B993E057-706D-486E-822B-6E1A3170E249}" srcOrd="0" destOrd="0" presId="urn:microsoft.com/office/officeart/2005/8/layout/cycle2"/>
    <dgm:cxn modelId="{44FD205E-AF17-4778-9B53-94D571A42CE1}" type="presParOf" srcId="{0C5D70DA-284E-43BE-A382-2108B14694D1}" destId="{403A2819-C665-4F05-A850-CB2AC5501945}" srcOrd="1" destOrd="0" presId="urn:microsoft.com/office/officeart/2005/8/layout/cycle2"/>
    <dgm:cxn modelId="{0E5B2444-4290-41CA-9C1B-319CEAD289D2}" type="presParOf" srcId="{403A2819-C665-4F05-A850-CB2AC5501945}" destId="{57637672-B840-4DF8-B65A-84BC65EB372E}" srcOrd="0" destOrd="0" presId="urn:microsoft.com/office/officeart/2005/8/layout/cycle2"/>
    <dgm:cxn modelId="{8CA2F012-DD57-4BBE-8EA2-253DB1377F1D}" type="presParOf" srcId="{0C5D70DA-284E-43BE-A382-2108B14694D1}" destId="{8961A1E6-63E1-4294-AE55-49AD9043AEF1}" srcOrd="2" destOrd="0" presId="urn:microsoft.com/office/officeart/2005/8/layout/cycle2"/>
    <dgm:cxn modelId="{DEACB6EF-44D2-44A0-8A43-0108FB5151B4}" type="presParOf" srcId="{0C5D70DA-284E-43BE-A382-2108B14694D1}" destId="{E5DA9C25-B379-42DA-BEA5-15321FB09475}" srcOrd="3" destOrd="0" presId="urn:microsoft.com/office/officeart/2005/8/layout/cycle2"/>
    <dgm:cxn modelId="{E6472E9E-2480-4E8F-94F4-321842A850C1}" type="presParOf" srcId="{E5DA9C25-B379-42DA-BEA5-15321FB09475}" destId="{8DBBC19F-29EB-4DD6-BB87-37D07BB2F238}" srcOrd="0" destOrd="0" presId="urn:microsoft.com/office/officeart/2005/8/layout/cycle2"/>
    <dgm:cxn modelId="{E9500198-C4FE-40C7-A2D7-9A2C86DD7D66}" type="presParOf" srcId="{0C5D70DA-284E-43BE-A382-2108B14694D1}" destId="{715313E9-579C-4036-B08B-22CDA3CAC0F8}" srcOrd="4" destOrd="0" presId="urn:microsoft.com/office/officeart/2005/8/layout/cycle2"/>
    <dgm:cxn modelId="{6535BD5A-5999-4865-8BA6-0D9D2B3169AA}" type="presParOf" srcId="{0C5D70DA-284E-43BE-A382-2108B14694D1}" destId="{7EF0D23D-614C-4D54-82F5-EE4AF8C9779E}" srcOrd="5" destOrd="0" presId="urn:microsoft.com/office/officeart/2005/8/layout/cycle2"/>
    <dgm:cxn modelId="{DC7C5143-F006-4110-AD5E-51568520C5E4}" type="presParOf" srcId="{7EF0D23D-614C-4D54-82F5-EE4AF8C9779E}" destId="{32B6A997-CE98-458D-9F70-AEF81D059E9D}" srcOrd="0" destOrd="0" presId="urn:microsoft.com/office/officeart/2005/8/layout/cycle2"/>
    <dgm:cxn modelId="{D77CC45F-2869-42B8-9886-EF84506CB1FC}" type="presParOf" srcId="{0C5D70DA-284E-43BE-A382-2108B14694D1}" destId="{C7234543-86BB-4703-BD87-F8932E7E44D4}" srcOrd="6" destOrd="0" presId="urn:microsoft.com/office/officeart/2005/8/layout/cycle2"/>
    <dgm:cxn modelId="{AF9914C0-150C-4C58-8846-D742775BDCA1}" type="presParOf" srcId="{0C5D70DA-284E-43BE-A382-2108B14694D1}" destId="{23D22A64-7E7A-4994-A55D-871ED20F98A6}" srcOrd="7" destOrd="0" presId="urn:microsoft.com/office/officeart/2005/8/layout/cycle2"/>
    <dgm:cxn modelId="{68DF506B-1D99-41F0-A4BA-29A46083C739}" type="presParOf" srcId="{23D22A64-7E7A-4994-A55D-871ED20F98A6}" destId="{8D7ABA9F-F474-4C86-96FB-2F4C1655CCAB}" srcOrd="0" destOrd="0" presId="urn:microsoft.com/office/officeart/2005/8/layout/cycle2"/>
    <dgm:cxn modelId="{59722F74-E509-4F2F-A9C5-5606EA2CBE4E}" type="presParOf" srcId="{0C5D70DA-284E-43BE-A382-2108B14694D1}" destId="{D30C0E6D-D026-4445-AF4D-0CFAF273CE65}" srcOrd="8" destOrd="0" presId="urn:microsoft.com/office/officeart/2005/8/layout/cycle2"/>
    <dgm:cxn modelId="{B423F687-94EB-4BB1-A97A-DE9DC5EC17F1}" type="presParOf" srcId="{0C5D70DA-284E-43BE-A382-2108B14694D1}" destId="{CDE55A8D-7E07-4A1F-A6FE-AF8997EA201E}" srcOrd="9" destOrd="0" presId="urn:microsoft.com/office/officeart/2005/8/layout/cycle2"/>
    <dgm:cxn modelId="{48C7A346-EC09-4FEB-9607-B5239FB3684D}" type="presParOf" srcId="{CDE55A8D-7E07-4A1F-A6FE-AF8997EA201E}" destId="{3B712E94-69C9-4156-B42F-F481F2A6CC6C}" srcOrd="0" destOrd="0" presId="urn:microsoft.com/office/officeart/2005/8/layout/cycle2"/>
    <dgm:cxn modelId="{A88EC4CC-6C3B-4A78-8E2F-E058A30DEC88}" type="presParOf" srcId="{0C5D70DA-284E-43BE-A382-2108B14694D1}" destId="{1CBD1E8A-A785-4D8B-BE57-8F0815FC6B8D}" srcOrd="10" destOrd="0" presId="urn:microsoft.com/office/officeart/2005/8/layout/cycle2"/>
    <dgm:cxn modelId="{D47CD4B5-9F97-480F-95CE-9CB9FAE5CDDC}" type="presParOf" srcId="{0C5D70DA-284E-43BE-A382-2108B14694D1}" destId="{78C501E4-FA8E-48C4-BFD2-2CFAE6A2A8A6}" srcOrd="11" destOrd="0" presId="urn:microsoft.com/office/officeart/2005/8/layout/cycle2"/>
    <dgm:cxn modelId="{EB7E0285-A218-4599-B737-4255603BCFDF}" type="presParOf" srcId="{78C501E4-FA8E-48C4-BFD2-2CFAE6A2A8A6}" destId="{138FFFD4-C006-4EF4-A52B-6AAF7CDDA5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D8A59-CE9E-4403-831A-B2EC325758CB}">
      <dsp:nvSpPr>
        <dsp:cNvPr id="0" name=""/>
        <dsp:cNvSpPr/>
      </dsp:nvSpPr>
      <dsp:spPr>
        <a:xfrm>
          <a:off x="3979" y="135547"/>
          <a:ext cx="1525350" cy="399301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solidFill>
                <a:schemeClr val="tx1"/>
              </a:solidFill>
            </a:rPr>
            <a:t>Bloque Profesional</a:t>
          </a:r>
        </a:p>
      </dsp:txBody>
      <dsp:txXfrm>
        <a:off x="3979" y="135547"/>
        <a:ext cx="1525350" cy="399301"/>
      </dsp:txXfrm>
    </dsp:sp>
    <dsp:sp modelId="{062A797D-9AF9-4D9F-8F88-DC50ED57B232}">
      <dsp:nvSpPr>
        <dsp:cNvPr id="0" name=""/>
        <dsp:cNvSpPr/>
      </dsp:nvSpPr>
      <dsp:spPr>
        <a:xfrm>
          <a:off x="3979" y="534849"/>
          <a:ext cx="1525350" cy="4993498"/>
        </a:xfrm>
        <a:prstGeom prst="rect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 w="9525" cap="flat" cmpd="sng" algn="ctr">
          <a:solidFill>
            <a:schemeClr val="accent6">
              <a:lumMod val="50000"/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profesionales obligatorias.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profesionales electivas.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</a:t>
          </a:r>
          <a:r>
            <a:rPr lang="es-ES" sz="1100" kern="1200" dirty="0" err="1"/>
            <a:t>Practicum</a:t>
          </a:r>
          <a:r>
            <a:rPr lang="es-E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de Ciencias Clínicas (Médico Cirujano).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P (Ingenierías)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impartidas en modalidades en línea y </a:t>
          </a:r>
          <a:r>
            <a:rPr lang="es-ES" sz="1100" kern="1200" dirty="0" err="1"/>
            <a:t>semi</a:t>
          </a:r>
          <a:r>
            <a:rPr lang="es-ES" sz="1100" kern="1200" dirty="0"/>
            <a:t>-presencial.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impartidas por tutoría/asesoría, con profesor por contrato de honorarios.</a:t>
          </a:r>
        </a:p>
      </dsp:txBody>
      <dsp:txXfrm>
        <a:off x="3979" y="534849"/>
        <a:ext cx="1525350" cy="4993498"/>
      </dsp:txXfrm>
    </dsp:sp>
    <dsp:sp modelId="{C30D521A-4995-46E1-96B9-3F13159D526E}">
      <dsp:nvSpPr>
        <dsp:cNvPr id="0" name=""/>
        <dsp:cNvSpPr/>
      </dsp:nvSpPr>
      <dsp:spPr>
        <a:xfrm>
          <a:off x="1742878" y="135547"/>
          <a:ext cx="1525350" cy="399301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solidFill>
                <a:schemeClr val="tx1"/>
              </a:solidFill>
            </a:rPr>
            <a:t>Bloque Anáhuac obligatorio</a:t>
          </a:r>
        </a:p>
      </dsp:txBody>
      <dsp:txXfrm>
        <a:off x="1742878" y="135547"/>
        <a:ext cx="1525350" cy="399301"/>
      </dsp:txXfrm>
    </dsp:sp>
    <dsp:sp modelId="{AA90EA6E-5840-47AD-8AE8-2B2699C1F33C}">
      <dsp:nvSpPr>
        <dsp:cNvPr id="0" name=""/>
        <dsp:cNvSpPr/>
      </dsp:nvSpPr>
      <dsp:spPr>
        <a:xfrm>
          <a:off x="1742878" y="534849"/>
          <a:ext cx="1525350" cy="4993498"/>
        </a:xfrm>
        <a:prstGeom prst="rect">
          <a:avLst/>
        </a:prstGeom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 w="9525" cap="flat" cmpd="sng" algn="ctr">
          <a:solidFill>
            <a:schemeClr val="accent6">
              <a:lumMod val="50000"/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de Humanidades y Liderazgo Anáhuac (42 créditos Modelo 2016).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de Formación Humana y Estudios Generales (48 créditos Modelo 2010).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Para ambos Modelos se consideran las asignaturas propias de la Licenciatura en Ciencias de la Familia.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impartidas por tutoría/asesoría, con profesor por contrato de honorarios.</a:t>
          </a:r>
        </a:p>
      </dsp:txBody>
      <dsp:txXfrm>
        <a:off x="1742878" y="534849"/>
        <a:ext cx="1525350" cy="4993498"/>
      </dsp:txXfrm>
    </dsp:sp>
    <dsp:sp modelId="{0FD01DE4-3A81-4DFE-A0C6-7D1CB888AB23}">
      <dsp:nvSpPr>
        <dsp:cNvPr id="0" name=""/>
        <dsp:cNvSpPr/>
      </dsp:nvSpPr>
      <dsp:spPr>
        <a:xfrm>
          <a:off x="3481777" y="135547"/>
          <a:ext cx="1525350" cy="399301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solidFill>
                <a:schemeClr val="tx1"/>
              </a:solidFill>
            </a:rPr>
            <a:t>Bloque Anáhuac electivo - asignaturas</a:t>
          </a:r>
        </a:p>
      </dsp:txBody>
      <dsp:txXfrm>
        <a:off x="3481777" y="135547"/>
        <a:ext cx="1525350" cy="399301"/>
      </dsp:txXfrm>
    </dsp:sp>
    <dsp:sp modelId="{F485A493-A148-4301-BE38-030FD64EB795}">
      <dsp:nvSpPr>
        <dsp:cNvPr id="0" name=""/>
        <dsp:cNvSpPr/>
      </dsp:nvSpPr>
      <dsp:spPr>
        <a:xfrm>
          <a:off x="3481777" y="534849"/>
          <a:ext cx="1525350" cy="4993498"/>
        </a:xfrm>
        <a:prstGeom prst="rect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 w="9525" cap="flat" cmpd="sng" algn="ctr">
          <a:solidFill>
            <a:schemeClr val="accent6">
              <a:lumMod val="50000"/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de la Oferta Institucional, Modelos 2010 y 2016 (Familia, Formación Espiritual y Apostólica, Sociales, Artes, Cultura, Deportes, Idiomas).</a:t>
          </a:r>
        </a:p>
      </dsp:txBody>
      <dsp:txXfrm>
        <a:off x="3481777" y="534849"/>
        <a:ext cx="1525350" cy="4993498"/>
      </dsp:txXfrm>
    </dsp:sp>
    <dsp:sp modelId="{9B9EB4FA-8DAB-44B0-83F1-68B44F519C21}">
      <dsp:nvSpPr>
        <dsp:cNvPr id="0" name=""/>
        <dsp:cNvSpPr/>
      </dsp:nvSpPr>
      <dsp:spPr>
        <a:xfrm>
          <a:off x="5220677" y="135547"/>
          <a:ext cx="1525350" cy="399301"/>
        </a:xfrm>
        <a:prstGeom prst="rect">
          <a:avLst/>
        </a:prstGeom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solidFill>
                <a:schemeClr val="tx1"/>
              </a:solidFill>
            </a:rPr>
            <a:t>Bloque  Anáhuac electivo – talleres</a:t>
          </a:r>
        </a:p>
      </dsp:txBody>
      <dsp:txXfrm>
        <a:off x="5220677" y="135547"/>
        <a:ext cx="1525350" cy="399301"/>
      </dsp:txXfrm>
    </dsp:sp>
    <dsp:sp modelId="{50F7C205-6649-4898-86C4-E47AECB35C1E}">
      <dsp:nvSpPr>
        <dsp:cNvPr id="0" name=""/>
        <dsp:cNvSpPr/>
      </dsp:nvSpPr>
      <dsp:spPr>
        <a:xfrm>
          <a:off x="5220677" y="534849"/>
          <a:ext cx="1525350" cy="4993498"/>
        </a:xfrm>
        <a:prstGeom prst="rect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 w="9525" cap="flat" cmpd="sng" algn="ctr">
          <a:solidFill>
            <a:schemeClr val="accent6">
              <a:lumMod val="50000"/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Talleres y/o actividades formativas de la Oferta Institucional, Modelos 2010 y 2016 ((Familia, Formación Espiritual y Apostólica, Sociales, Artes, Cultura, Deportes, Idiomas).</a:t>
          </a:r>
        </a:p>
      </dsp:txBody>
      <dsp:txXfrm>
        <a:off x="5220677" y="534849"/>
        <a:ext cx="1525350" cy="4993498"/>
      </dsp:txXfrm>
    </dsp:sp>
    <dsp:sp modelId="{F910073D-FEB0-4259-B005-80F5EE249AC6}">
      <dsp:nvSpPr>
        <dsp:cNvPr id="0" name=""/>
        <dsp:cNvSpPr/>
      </dsp:nvSpPr>
      <dsp:spPr>
        <a:xfrm>
          <a:off x="6959576" y="135547"/>
          <a:ext cx="1525350" cy="399301"/>
        </a:xfrm>
        <a:prstGeom prst="rect">
          <a:avLst/>
        </a:prstGeom>
        <a:gradFill flip="none" rotWithShape="0">
          <a:gsLst>
            <a:gs pos="0">
              <a:schemeClr val="accent6">
                <a:lumMod val="75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solidFill>
                <a:schemeClr val="tx1"/>
              </a:solidFill>
            </a:rPr>
            <a:t>Cursos no curriculares</a:t>
          </a:r>
        </a:p>
      </dsp:txBody>
      <dsp:txXfrm>
        <a:off x="6959576" y="135547"/>
        <a:ext cx="1525350" cy="399301"/>
      </dsp:txXfrm>
    </dsp:sp>
    <dsp:sp modelId="{E5AAD6B9-9F18-4FD0-B1DA-1BCCAAD22E19}">
      <dsp:nvSpPr>
        <dsp:cNvPr id="0" name=""/>
        <dsp:cNvSpPr/>
      </dsp:nvSpPr>
      <dsp:spPr>
        <a:xfrm>
          <a:off x="6959576" y="534849"/>
          <a:ext cx="1525350" cy="4993498"/>
        </a:xfrm>
        <a:prstGeom prst="rect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 w="9525" cap="flat" cmpd="sng" algn="ctr">
          <a:solidFill>
            <a:schemeClr val="accent6">
              <a:lumMod val="50000"/>
              <a:alpha val="9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del Programa Remedial de Matemáticas.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del Programa Remedial de Habilidades de  la Comunicación (Español).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de idiomas no curriculares: Niveles para requisito de Inglés, niveles para tercera lengua, etc.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del Programa de Complementación Académica (PCA).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Asignaturas del Programa de Desarrollo Universitario (PDU).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i="1" kern="1200" dirty="0"/>
            <a:t>NOTA: No se consideran las asignaturas del propedéutico de Ciencias de la Salud al no empatar en fechas con los cortes para generar el indicador.</a:t>
          </a:r>
        </a:p>
      </dsp:txBody>
      <dsp:txXfrm>
        <a:off x="6959576" y="534849"/>
        <a:ext cx="1525350" cy="4993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3E057-706D-486E-822B-6E1A3170E249}">
      <dsp:nvSpPr>
        <dsp:cNvPr id="0" name=""/>
        <dsp:cNvSpPr/>
      </dsp:nvSpPr>
      <dsp:spPr>
        <a:xfrm>
          <a:off x="4135270" y="-107645"/>
          <a:ext cx="2096740" cy="179646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Cálculo del indicador del periodo anterior (201710)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Octubre / Noviembre 2017</a:t>
          </a:r>
          <a:endParaRPr lang="es-ES" sz="1100" kern="1200" dirty="0"/>
        </a:p>
      </dsp:txBody>
      <dsp:txXfrm>
        <a:off x="4442330" y="155441"/>
        <a:ext cx="1482620" cy="1270292"/>
      </dsp:txXfrm>
    </dsp:sp>
    <dsp:sp modelId="{403A2819-C665-4F05-A850-CB2AC5501945}">
      <dsp:nvSpPr>
        <dsp:cNvPr id="0" name=""/>
        <dsp:cNvSpPr/>
      </dsp:nvSpPr>
      <dsp:spPr>
        <a:xfrm rot="1799290">
          <a:off x="6099726" y="1111800"/>
          <a:ext cx="159110" cy="506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6102921" y="1201209"/>
        <a:ext cx="111377" cy="304015"/>
      </dsp:txXfrm>
    </dsp:sp>
    <dsp:sp modelId="{8961A1E6-63E1-4294-AE55-49AD9043AEF1}">
      <dsp:nvSpPr>
        <dsp:cNvPr id="0" name=""/>
        <dsp:cNvSpPr/>
      </dsp:nvSpPr>
      <dsp:spPr>
        <a:xfrm>
          <a:off x="6137966" y="993857"/>
          <a:ext cx="2192614" cy="1960196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Proyección del resultado esperado para el siguiente periodo (201810)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Diciembre 2017</a:t>
          </a:r>
          <a:endParaRPr lang="es-ES" sz="1100" kern="1200" dirty="0"/>
        </a:p>
      </dsp:txBody>
      <dsp:txXfrm>
        <a:off x="6459067" y="1280921"/>
        <a:ext cx="1550412" cy="1386068"/>
      </dsp:txXfrm>
    </dsp:sp>
    <dsp:sp modelId="{E5DA9C25-B379-42DA-BEA5-15321FB09475}">
      <dsp:nvSpPr>
        <dsp:cNvPr id="0" name=""/>
        <dsp:cNvSpPr/>
      </dsp:nvSpPr>
      <dsp:spPr>
        <a:xfrm rot="5547159">
          <a:off x="7089655" y="2874085"/>
          <a:ext cx="190422" cy="506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 rot="10800000">
        <a:off x="7119441" y="2946886"/>
        <a:ext cx="133295" cy="304015"/>
      </dsp:txXfrm>
    </dsp:sp>
    <dsp:sp modelId="{715313E9-579C-4036-B08B-22CDA3CAC0F8}">
      <dsp:nvSpPr>
        <dsp:cNvPr id="0" name=""/>
        <dsp:cNvSpPr/>
      </dsp:nvSpPr>
      <dsp:spPr>
        <a:xfrm>
          <a:off x="6091612" y="3311699"/>
          <a:ext cx="2094263" cy="178505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Análisis de la PA 201810: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Comparativo de número de grupos y cupos esperados vs. la proyección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Diciembre 2017 </a:t>
          </a:r>
        </a:p>
      </dsp:txBody>
      <dsp:txXfrm>
        <a:off x="6398310" y="3573114"/>
        <a:ext cx="1480867" cy="1262224"/>
      </dsp:txXfrm>
    </dsp:sp>
    <dsp:sp modelId="{7EF0D23D-614C-4D54-82F5-EE4AF8C9779E}">
      <dsp:nvSpPr>
        <dsp:cNvPr id="0" name=""/>
        <dsp:cNvSpPr/>
      </dsp:nvSpPr>
      <dsp:spPr>
        <a:xfrm rot="9036217">
          <a:off x="6084099" y="4505732"/>
          <a:ext cx="139594" cy="506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 rot="10800000">
        <a:off x="6123281" y="4596792"/>
        <a:ext cx="97716" cy="304015"/>
      </dsp:txXfrm>
    </dsp:sp>
    <dsp:sp modelId="{C7234543-86BB-4703-BD87-F8932E7E44D4}">
      <dsp:nvSpPr>
        <dsp:cNvPr id="0" name=""/>
        <dsp:cNvSpPr/>
      </dsp:nvSpPr>
      <dsp:spPr>
        <a:xfrm>
          <a:off x="4133033" y="4485109"/>
          <a:ext cx="2101214" cy="1641198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Cálculo del número de grupos abiertos previo a la selección de cursos  201810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Diciembre 2017 / Enero 2018</a:t>
          </a:r>
        </a:p>
      </dsp:txBody>
      <dsp:txXfrm>
        <a:off x="4440749" y="4725457"/>
        <a:ext cx="1485782" cy="1160502"/>
      </dsp:txXfrm>
    </dsp:sp>
    <dsp:sp modelId="{23D22A64-7E7A-4994-A55D-871ED20F98A6}">
      <dsp:nvSpPr>
        <dsp:cNvPr id="0" name=""/>
        <dsp:cNvSpPr/>
      </dsp:nvSpPr>
      <dsp:spPr>
        <a:xfrm rot="12600000">
          <a:off x="4159029" y="4500951"/>
          <a:ext cx="139077" cy="506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 rot="10800000">
        <a:off x="4197957" y="4612720"/>
        <a:ext cx="97354" cy="304015"/>
      </dsp:txXfrm>
    </dsp:sp>
    <dsp:sp modelId="{D30C0E6D-D026-4445-AF4D-0CFAF273CE65}">
      <dsp:nvSpPr>
        <dsp:cNvPr id="0" name=""/>
        <dsp:cNvSpPr/>
      </dsp:nvSpPr>
      <dsp:spPr>
        <a:xfrm>
          <a:off x="2148217" y="3292080"/>
          <a:ext cx="2160636" cy="1769695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Cálculo del indicador al inicio de la semana de ajustes 201810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Enero 2018</a:t>
          </a:r>
        </a:p>
      </dsp:txBody>
      <dsp:txXfrm>
        <a:off x="2464635" y="3551246"/>
        <a:ext cx="1527800" cy="1251363"/>
      </dsp:txXfrm>
    </dsp:sp>
    <dsp:sp modelId="{CDE55A8D-7E07-4A1F-A6FE-AF8997EA201E}">
      <dsp:nvSpPr>
        <dsp:cNvPr id="0" name=""/>
        <dsp:cNvSpPr/>
      </dsp:nvSpPr>
      <dsp:spPr>
        <a:xfrm rot="16137754">
          <a:off x="3108690" y="2854940"/>
          <a:ext cx="200986" cy="506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 rot="10800000">
        <a:off x="3139384" y="2986421"/>
        <a:ext cx="140690" cy="304015"/>
      </dsp:txXfrm>
    </dsp:sp>
    <dsp:sp modelId="{1CBD1E8A-A785-4D8B-BE57-8F0815FC6B8D}">
      <dsp:nvSpPr>
        <dsp:cNvPr id="0" name=""/>
        <dsp:cNvSpPr/>
      </dsp:nvSpPr>
      <dsp:spPr>
        <a:xfrm>
          <a:off x="2043751" y="1143980"/>
          <a:ext cx="2291760" cy="1769125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Cálculo del indicador de “cierre” al inicio de la 4ª semana de clases 201810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Enero / Febrero 2018</a:t>
          </a:r>
        </a:p>
      </dsp:txBody>
      <dsp:txXfrm>
        <a:off x="2379371" y="1403062"/>
        <a:ext cx="1620520" cy="1250961"/>
      </dsp:txXfrm>
    </dsp:sp>
    <dsp:sp modelId="{78C501E4-FA8E-48C4-BFD2-2CFAE6A2A8A6}">
      <dsp:nvSpPr>
        <dsp:cNvPr id="0" name=""/>
        <dsp:cNvSpPr/>
      </dsp:nvSpPr>
      <dsp:spPr>
        <a:xfrm rot="19689985">
          <a:off x="4126204" y="1144908"/>
          <a:ext cx="157300" cy="506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4129753" y="1258691"/>
        <a:ext cx="110110" cy="304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27AE5-5E54-4DF8-ABE7-C38D7BC28E6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C666F-9ECA-412F-A3B4-ECAC3D26C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666F-9ECA-412F-A3B4-ECAC3D26C315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5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1.jpg"/>
          <p:cNvPicPr>
            <a:picLocks noChangeAspect="1"/>
          </p:cNvPicPr>
          <p:nvPr userDrawn="1"/>
        </p:nvPicPr>
        <p:blipFill>
          <a:blip r:embed="rId2"/>
          <a:srcRect r="15331"/>
          <a:stretch>
            <a:fillRect/>
          </a:stretch>
        </p:blipFill>
        <p:spPr>
          <a:xfrm>
            <a:off x="0" y="-4312"/>
            <a:ext cx="9144000" cy="68623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4936" y="2130425"/>
            <a:ext cx="5406366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TITULO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64936" y="3600450"/>
            <a:ext cx="3200400" cy="862177"/>
          </a:xfr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Subtítulo</a:t>
            </a:r>
          </a:p>
        </p:txBody>
      </p:sp>
      <p:pic>
        <p:nvPicPr>
          <p:cNvPr id="5" name="Imagen 4" descr="Captura de pantalla 2016-07-12 a las 11.59.49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1125" y="5899210"/>
            <a:ext cx="2282826" cy="769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pPr/>
              <a:t>15/02/2018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357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pic>
        <p:nvPicPr>
          <p:cNvPr id="5" name="Imagen 4" descr="Captura de pantalla 2016-07-12 a las 11.59.49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12690" y="6162706"/>
            <a:ext cx="1341713" cy="4522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8455" y="1120487"/>
            <a:ext cx="6477286" cy="1470025"/>
          </a:xfrm>
        </p:spPr>
        <p:txBody>
          <a:bodyPr>
            <a:normAutofit/>
          </a:bodyPr>
          <a:lstStyle/>
          <a:p>
            <a:r>
              <a:rPr lang="es-ES_tradnl" sz="3600" dirty="0"/>
              <a:t>Eficiencia Académica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436" y="2763010"/>
            <a:ext cx="5838056" cy="862177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Indicador: Promedio de alumnos por grupo</a:t>
            </a:r>
          </a:p>
          <a:p>
            <a:endParaRPr lang="es-ES_tradnl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44380" y="3996142"/>
            <a:ext cx="5496862" cy="862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201810. Corte al inicio de la 4</a:t>
            </a:r>
            <a:r>
              <a:rPr lang="es-ES_tradnl" baseline="30000" dirty="0"/>
              <a:t>ta</a:t>
            </a:r>
            <a:r>
              <a:rPr lang="es-ES_tradnl" dirty="0"/>
              <a:t> semana de clases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2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A542413-ACA4-4751-AC66-B0F0938F0D2C}"/>
              </a:ext>
            </a:extLst>
          </p:cNvPr>
          <p:cNvSpPr/>
          <p:nvPr/>
        </p:nvSpPr>
        <p:spPr>
          <a:xfrm>
            <a:off x="929996" y="6155433"/>
            <a:ext cx="6516807" cy="26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Proyección considerando el 10.14%. Se obtuvo tomando en cuenta la matrícula total de licenciatura del periodo Enero – Junio 2017 (201710) y la meta esperada para Enero 2018 (201810).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175683A-9197-41E9-B39F-D0ECAF2D3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38572"/>
              </p:ext>
            </p:extLst>
          </p:nvPr>
        </p:nvGraphicFramePr>
        <p:xfrm>
          <a:off x="484496" y="272120"/>
          <a:ext cx="7995965" cy="8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761">
                  <a:extLst>
                    <a:ext uri="{9D8B030D-6E8A-4147-A177-3AD203B41FA5}">
                      <a16:colId xmlns:a16="http://schemas.microsoft.com/office/drawing/2014/main" val="3410978925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882341307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275666973"/>
                    </a:ext>
                  </a:extLst>
                </a:gridCol>
                <a:gridCol w="815215">
                  <a:extLst>
                    <a:ext uri="{9D8B030D-6E8A-4147-A177-3AD203B41FA5}">
                      <a16:colId xmlns:a16="http://schemas.microsoft.com/office/drawing/2014/main" val="151798303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1397908805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620927229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8540208"/>
                    </a:ext>
                  </a:extLst>
                </a:gridCol>
                <a:gridCol w="782489">
                  <a:extLst>
                    <a:ext uri="{9D8B030D-6E8A-4147-A177-3AD203B41FA5}">
                      <a16:colId xmlns:a16="http://schemas.microsoft.com/office/drawing/2014/main" val="1916643115"/>
                    </a:ext>
                  </a:extLst>
                </a:gridCol>
              </a:tblGrid>
              <a:tr h="880579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Universidad</a:t>
                      </a: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Anáhuac México</a:t>
                      </a:r>
                    </a:p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Campus Sur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Proyección*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21 dic 2017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(previo selección)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1ª semana de clases)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4ª semana de clases)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 %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>
                        <a:tabLst>
                          <a:tab pos="714375" algn="l"/>
                        </a:tabLst>
                      </a:pP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4650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5F585A9-2E67-4CE0-8E22-1FA278E6B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13978"/>
              </p:ext>
            </p:extLst>
          </p:nvPr>
        </p:nvGraphicFramePr>
        <p:xfrm>
          <a:off x="484496" y="1193413"/>
          <a:ext cx="7995965" cy="7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74">
                  <a:extLst>
                    <a:ext uri="{9D8B030D-6E8A-4147-A177-3AD203B41FA5}">
                      <a16:colId xmlns:a16="http://schemas.microsoft.com/office/drawing/2014/main" val="815319028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195880464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161344969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3129176581"/>
                    </a:ext>
                  </a:extLst>
                </a:gridCol>
                <a:gridCol w="815215">
                  <a:extLst>
                    <a:ext uri="{9D8B030D-6E8A-4147-A177-3AD203B41FA5}">
                      <a16:colId xmlns:a16="http://schemas.microsoft.com/office/drawing/2014/main" val="3488313031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1232529726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380073383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1736660306"/>
                    </a:ext>
                  </a:extLst>
                </a:gridCol>
                <a:gridCol w="782489">
                  <a:extLst>
                    <a:ext uri="{9D8B030D-6E8A-4147-A177-3AD203B41FA5}">
                      <a16:colId xmlns:a16="http://schemas.microsoft.com/office/drawing/2014/main" val="2727264674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Profesional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9,845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10,824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1077551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107366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+0.91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8301889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A584064-EA67-42BE-AA4D-0BB0965D9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80667"/>
              </p:ext>
            </p:extLst>
          </p:nvPr>
        </p:nvGraphicFramePr>
        <p:xfrm>
          <a:off x="484496" y="1979234"/>
          <a:ext cx="7995965" cy="78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74">
                  <a:extLst>
                    <a:ext uri="{9D8B030D-6E8A-4147-A177-3AD203B41FA5}">
                      <a16:colId xmlns:a16="http://schemas.microsoft.com/office/drawing/2014/main" val="4274948083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3311013883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346612350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1683373938"/>
                    </a:ext>
                  </a:extLst>
                </a:gridCol>
                <a:gridCol w="815215">
                  <a:extLst>
                    <a:ext uri="{9D8B030D-6E8A-4147-A177-3AD203B41FA5}">
                      <a16:colId xmlns:a16="http://schemas.microsoft.com/office/drawing/2014/main" val="1222668150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943799296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1662379104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2736288374"/>
                    </a:ext>
                  </a:extLst>
                </a:gridCol>
                <a:gridCol w="782489">
                  <a:extLst>
                    <a:ext uri="{9D8B030D-6E8A-4147-A177-3AD203B41FA5}">
                      <a16:colId xmlns:a16="http://schemas.microsoft.com/office/drawing/2014/main" val="1524878158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obligatorio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1,429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1,574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1,276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2866871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5935430"/>
                  </a:ext>
                </a:extLst>
              </a:tr>
              <a:tr h="290831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7462625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B68921D-3273-4A3D-99BE-F43A82E6E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28707"/>
              </p:ext>
            </p:extLst>
          </p:nvPr>
        </p:nvGraphicFramePr>
        <p:xfrm>
          <a:off x="484496" y="2807518"/>
          <a:ext cx="7995965" cy="7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74">
                  <a:extLst>
                    <a:ext uri="{9D8B030D-6E8A-4147-A177-3AD203B41FA5}">
                      <a16:colId xmlns:a16="http://schemas.microsoft.com/office/drawing/2014/main" val="1062691497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1439263345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869341312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3130882936"/>
                    </a:ext>
                  </a:extLst>
                </a:gridCol>
                <a:gridCol w="815215">
                  <a:extLst>
                    <a:ext uri="{9D8B030D-6E8A-4147-A177-3AD203B41FA5}">
                      <a16:colId xmlns:a16="http://schemas.microsoft.com/office/drawing/2014/main" val="69249167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3549176785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4165193147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3416861368"/>
                    </a:ext>
                  </a:extLst>
                </a:gridCol>
                <a:gridCol w="782489">
                  <a:extLst>
                    <a:ext uri="{9D8B030D-6E8A-4147-A177-3AD203B41FA5}">
                      <a16:colId xmlns:a16="http://schemas.microsoft.com/office/drawing/2014/main" val="4079319247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asignaturas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+5100.0%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19326512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+1400.0%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99779985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+12.33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+246.7%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2018846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52092D4B-5D4D-4B40-8D59-327BDACC7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08162"/>
              </p:ext>
            </p:extLst>
          </p:nvPr>
        </p:nvGraphicFramePr>
        <p:xfrm>
          <a:off x="484496" y="3622153"/>
          <a:ext cx="7995965" cy="78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74">
                  <a:extLst>
                    <a:ext uri="{9D8B030D-6E8A-4147-A177-3AD203B41FA5}">
                      <a16:colId xmlns:a16="http://schemas.microsoft.com/office/drawing/2014/main" val="4130915810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745396918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1511925647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2460680957"/>
                    </a:ext>
                  </a:extLst>
                </a:gridCol>
                <a:gridCol w="815215">
                  <a:extLst>
                    <a:ext uri="{9D8B030D-6E8A-4147-A177-3AD203B41FA5}">
                      <a16:colId xmlns:a16="http://schemas.microsoft.com/office/drawing/2014/main" val="4179881540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3523938931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434023551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1333361417"/>
                    </a:ext>
                  </a:extLst>
                </a:gridCol>
                <a:gridCol w="782489">
                  <a:extLst>
                    <a:ext uri="{9D8B030D-6E8A-4147-A177-3AD203B41FA5}">
                      <a16:colId xmlns:a16="http://schemas.microsoft.com/office/drawing/2014/main" val="2721329169"/>
                    </a:ext>
                  </a:extLst>
                </a:gridCol>
              </a:tblGrid>
              <a:tr h="25612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talleres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727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8609097"/>
                  </a:ext>
                </a:extLst>
              </a:tr>
              <a:tr h="276676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-29.2%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57881846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14.25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+2.25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+18.8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7641430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1D2982F6-A42F-423D-8805-C0EDB0C97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28215"/>
              </p:ext>
            </p:extLst>
          </p:nvPr>
        </p:nvGraphicFramePr>
        <p:xfrm>
          <a:off x="484496" y="4430386"/>
          <a:ext cx="7995965" cy="7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74">
                  <a:extLst>
                    <a:ext uri="{9D8B030D-6E8A-4147-A177-3AD203B41FA5}">
                      <a16:colId xmlns:a16="http://schemas.microsoft.com/office/drawing/2014/main" val="2946033101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23749032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923012612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3338232936"/>
                    </a:ext>
                  </a:extLst>
                </a:gridCol>
                <a:gridCol w="815215">
                  <a:extLst>
                    <a:ext uri="{9D8B030D-6E8A-4147-A177-3AD203B41FA5}">
                      <a16:colId xmlns:a16="http://schemas.microsoft.com/office/drawing/2014/main" val="2832022818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2715028442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2312901234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3638299845"/>
                    </a:ext>
                  </a:extLst>
                </a:gridCol>
                <a:gridCol w="782489">
                  <a:extLst>
                    <a:ext uri="{9D8B030D-6E8A-4147-A177-3AD203B41FA5}">
                      <a16:colId xmlns:a16="http://schemas.microsoft.com/office/drawing/2014/main" val="2646411507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Cursos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 curriculares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-36.3%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3959396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s-MX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-26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-48.2%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84364040"/>
                  </a:ext>
                </a:extLst>
              </a:tr>
              <a:tr h="26254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16.79</a:t>
                      </a:r>
                      <a:endParaRPr lang="es-MX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+3.12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+22.8%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294033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D7D89F4C-EA1F-4A97-8D4A-A281143C2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85278"/>
              </p:ext>
            </p:extLst>
          </p:nvPr>
        </p:nvGraphicFramePr>
        <p:xfrm>
          <a:off x="484496" y="5216735"/>
          <a:ext cx="7995965" cy="8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74">
                  <a:extLst>
                    <a:ext uri="{9D8B030D-6E8A-4147-A177-3AD203B41FA5}">
                      <a16:colId xmlns:a16="http://schemas.microsoft.com/office/drawing/2014/main" val="1723346493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2386537443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362844757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2815147093"/>
                    </a:ext>
                  </a:extLst>
                </a:gridCol>
                <a:gridCol w="815215">
                  <a:extLst>
                    <a:ext uri="{9D8B030D-6E8A-4147-A177-3AD203B41FA5}">
                      <a16:colId xmlns:a16="http://schemas.microsoft.com/office/drawing/2014/main" val="1641794061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4176942421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793578492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3202001830"/>
                    </a:ext>
                  </a:extLst>
                </a:gridCol>
                <a:gridCol w="782489">
                  <a:extLst>
                    <a:ext uri="{9D8B030D-6E8A-4147-A177-3AD203B41FA5}">
                      <a16:colId xmlns:a16="http://schemas.microsoft.com/office/drawing/2014/main" val="2467216842"/>
                    </a:ext>
                  </a:extLst>
                </a:gridCol>
              </a:tblGrid>
              <a:tr h="274108">
                <a:tc rowSpan="3"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13,099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14,428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12,208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13,699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02231308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754</a:t>
                      </a:r>
                      <a:endParaRPr kumimoji="0" lang="es-MX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04353011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9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</a:t>
                      </a:r>
                      <a:endParaRPr lang="es-MX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+8.2%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4979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8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C4C2C165-DD69-4EBC-8C86-55B8EB05060A}"/>
              </a:ext>
            </a:extLst>
          </p:cNvPr>
          <p:cNvSpPr/>
          <p:nvPr/>
        </p:nvSpPr>
        <p:spPr>
          <a:xfrm>
            <a:off x="929996" y="6155433"/>
            <a:ext cx="6516807" cy="26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Proyección considerando el 9.98%. Se obtuvo tomando en cuenta la matrícula total de licenciatura del periodo Enero – Junio 2017 (201710) y la meta esperada para Enero 2018 (201810).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272DD40-0102-4BEB-BC08-711038157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07746"/>
              </p:ext>
            </p:extLst>
          </p:nvPr>
        </p:nvGraphicFramePr>
        <p:xfrm>
          <a:off x="484496" y="272120"/>
          <a:ext cx="7995966" cy="8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352">
                  <a:extLst>
                    <a:ext uri="{9D8B030D-6E8A-4147-A177-3AD203B41FA5}">
                      <a16:colId xmlns:a16="http://schemas.microsoft.com/office/drawing/2014/main" val="3410978925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2882341307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275666973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1517983034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1397908805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2879746269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8540208"/>
                    </a:ext>
                  </a:extLst>
                </a:gridCol>
                <a:gridCol w="824068">
                  <a:extLst>
                    <a:ext uri="{9D8B030D-6E8A-4147-A177-3AD203B41FA5}">
                      <a16:colId xmlns:a16="http://schemas.microsoft.com/office/drawing/2014/main" val="1916643115"/>
                    </a:ext>
                  </a:extLst>
                </a:gridCol>
              </a:tblGrid>
              <a:tr h="880579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Universidad</a:t>
                      </a: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Anáhuac</a:t>
                      </a:r>
                    </a:p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Mérida </a:t>
                      </a:r>
                      <a:endParaRPr lang="es-MX" sz="105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Proyección*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04 ene 2018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(previo selección)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1ª semana de clases)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 feb 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4ª semana de clases)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06 feb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 %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>
                        <a:tabLst>
                          <a:tab pos="714375" algn="l"/>
                        </a:tabLst>
                      </a:pP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06 feb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4650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B88D002-8F23-4A65-A798-1335D4DF4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86482"/>
              </p:ext>
            </p:extLst>
          </p:nvPr>
        </p:nvGraphicFramePr>
        <p:xfrm>
          <a:off x="484496" y="1185334"/>
          <a:ext cx="7995966" cy="7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41">
                  <a:extLst>
                    <a:ext uri="{9D8B030D-6E8A-4147-A177-3AD203B41FA5}">
                      <a16:colId xmlns:a16="http://schemas.microsoft.com/office/drawing/2014/main" val="2995031160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4143697020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1938553139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1409307336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2788657111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2423284407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2640233321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1322790506"/>
                    </a:ext>
                  </a:extLst>
                </a:gridCol>
                <a:gridCol w="824068">
                  <a:extLst>
                    <a:ext uri="{9D8B030D-6E8A-4147-A177-3AD203B41FA5}">
                      <a16:colId xmlns:a16="http://schemas.microsoft.com/office/drawing/2014/main" val="1147901006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Profesional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17,758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19,530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18,188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18,842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+1,084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683531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19810407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+9.9%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06426287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EDFE8BB-E565-4105-9B9F-20954D2FD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33444"/>
              </p:ext>
            </p:extLst>
          </p:nvPr>
        </p:nvGraphicFramePr>
        <p:xfrm>
          <a:off x="484496" y="1963076"/>
          <a:ext cx="7995966" cy="78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41">
                  <a:extLst>
                    <a:ext uri="{9D8B030D-6E8A-4147-A177-3AD203B41FA5}">
                      <a16:colId xmlns:a16="http://schemas.microsoft.com/office/drawing/2014/main" val="401716618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1158957857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2730378646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3178999789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2870958683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576006359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1035410388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4091786216"/>
                    </a:ext>
                  </a:extLst>
                </a:gridCol>
                <a:gridCol w="824068">
                  <a:extLst>
                    <a:ext uri="{9D8B030D-6E8A-4147-A177-3AD203B41FA5}">
                      <a16:colId xmlns:a16="http://schemas.microsoft.com/office/drawing/2014/main" val="317534168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obligatorio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+11.7%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56964377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99249382"/>
                  </a:ext>
                </a:extLst>
              </a:tr>
              <a:tr h="290831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+3.61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8219712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F0DE568F-2011-4031-B3F7-F222D29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66638"/>
              </p:ext>
            </p:extLst>
          </p:nvPr>
        </p:nvGraphicFramePr>
        <p:xfrm>
          <a:off x="484496" y="2783280"/>
          <a:ext cx="7995966" cy="7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41">
                  <a:extLst>
                    <a:ext uri="{9D8B030D-6E8A-4147-A177-3AD203B41FA5}">
                      <a16:colId xmlns:a16="http://schemas.microsoft.com/office/drawing/2014/main" val="3547933269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1571115916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2535538460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644124612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2484374353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4257578897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2953243052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2070938715"/>
                    </a:ext>
                  </a:extLst>
                </a:gridCol>
                <a:gridCol w="824068">
                  <a:extLst>
                    <a:ext uri="{9D8B030D-6E8A-4147-A177-3AD203B41FA5}">
                      <a16:colId xmlns:a16="http://schemas.microsoft.com/office/drawing/2014/main" val="618136695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asignaturas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3227619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0052929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28.48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+27.8%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716772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E0E0B60-696E-4DFD-BD6A-BC262AE95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72615"/>
              </p:ext>
            </p:extLst>
          </p:nvPr>
        </p:nvGraphicFramePr>
        <p:xfrm>
          <a:off x="484496" y="3593407"/>
          <a:ext cx="7995966" cy="78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41">
                  <a:extLst>
                    <a:ext uri="{9D8B030D-6E8A-4147-A177-3AD203B41FA5}">
                      <a16:colId xmlns:a16="http://schemas.microsoft.com/office/drawing/2014/main" val="3522294768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2481855652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1704491110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3244242478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3563303683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748509846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1070271257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2356333977"/>
                    </a:ext>
                  </a:extLst>
                </a:gridCol>
                <a:gridCol w="824068">
                  <a:extLst>
                    <a:ext uri="{9D8B030D-6E8A-4147-A177-3AD203B41FA5}">
                      <a16:colId xmlns:a16="http://schemas.microsoft.com/office/drawing/2014/main" val="737484753"/>
                    </a:ext>
                  </a:extLst>
                </a:gridCol>
              </a:tblGrid>
              <a:tr h="25612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talleres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+30.1%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0827048"/>
                  </a:ext>
                </a:extLst>
              </a:tr>
              <a:tr h="276676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78168926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+65.3%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1543680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7761537F-9329-446B-891E-89FF01794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76204"/>
              </p:ext>
            </p:extLst>
          </p:nvPr>
        </p:nvGraphicFramePr>
        <p:xfrm>
          <a:off x="484496" y="4397132"/>
          <a:ext cx="7995966" cy="7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41">
                  <a:extLst>
                    <a:ext uri="{9D8B030D-6E8A-4147-A177-3AD203B41FA5}">
                      <a16:colId xmlns:a16="http://schemas.microsoft.com/office/drawing/2014/main" val="2855671710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1016045379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2225410605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816853104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864325122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3060241255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353565585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244847679"/>
                    </a:ext>
                  </a:extLst>
                </a:gridCol>
                <a:gridCol w="824068">
                  <a:extLst>
                    <a:ext uri="{9D8B030D-6E8A-4147-A177-3AD203B41FA5}">
                      <a16:colId xmlns:a16="http://schemas.microsoft.com/office/drawing/2014/main" val="1125320811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Cursos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 curriculares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1,253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1,378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1,751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1,907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+52.2%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2947563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+47.4%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210200"/>
                  </a:ext>
                </a:extLst>
              </a:tr>
              <a:tr h="26254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22.70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8834476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C5C2762-7EF6-4FDD-89CF-40D93B1B2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24835"/>
              </p:ext>
            </p:extLst>
          </p:nvPr>
        </p:nvGraphicFramePr>
        <p:xfrm>
          <a:off x="484496" y="5178814"/>
          <a:ext cx="7995966" cy="8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41">
                  <a:extLst>
                    <a:ext uri="{9D8B030D-6E8A-4147-A177-3AD203B41FA5}">
                      <a16:colId xmlns:a16="http://schemas.microsoft.com/office/drawing/2014/main" val="175747800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3031076716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124094480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2677158859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3258053223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322261667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3569957185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901456819"/>
                    </a:ext>
                  </a:extLst>
                </a:gridCol>
                <a:gridCol w="824068">
                  <a:extLst>
                    <a:ext uri="{9D8B030D-6E8A-4147-A177-3AD203B41FA5}">
                      <a16:colId xmlns:a16="http://schemas.microsoft.com/office/drawing/2014/main" val="603592759"/>
                    </a:ext>
                  </a:extLst>
                </a:gridCol>
              </a:tblGrid>
              <a:tr h="274108">
                <a:tc rowSpan="3"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23,388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24,622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23,526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24,556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+2,168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+9.7%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5971947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1,116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1,094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70449904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9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</a:t>
                      </a:r>
                      <a:endParaRPr lang="es-MX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22.45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+11.9%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61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9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9D6F65FA-F5B6-4B9B-87EB-E0FBD55F1F2A}"/>
              </a:ext>
            </a:extLst>
          </p:cNvPr>
          <p:cNvSpPr/>
          <p:nvPr/>
        </p:nvSpPr>
        <p:spPr>
          <a:xfrm>
            <a:off x="929996" y="6155433"/>
            <a:ext cx="6516807" cy="26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Proyección considerando el 30.80%. Se obtuvo tomando en cuenta la matrícula total de licenciatura del periodo Enero – Junio 2017 (201710) y la meta esperada para Enero 2018 (201810).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681656C-507E-4946-9602-1B4EEF8C5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98203"/>
              </p:ext>
            </p:extLst>
          </p:nvPr>
        </p:nvGraphicFramePr>
        <p:xfrm>
          <a:off x="481794" y="258474"/>
          <a:ext cx="7995967" cy="8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817">
                  <a:extLst>
                    <a:ext uri="{9D8B030D-6E8A-4147-A177-3AD203B41FA5}">
                      <a16:colId xmlns:a16="http://schemas.microsoft.com/office/drawing/2014/main" val="3410978925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2882341307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75666973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1517983034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1397908805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128636079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8540208"/>
                    </a:ext>
                  </a:extLst>
                </a:gridCol>
                <a:gridCol w="837717">
                  <a:extLst>
                    <a:ext uri="{9D8B030D-6E8A-4147-A177-3AD203B41FA5}">
                      <a16:colId xmlns:a16="http://schemas.microsoft.com/office/drawing/2014/main" val="1916643115"/>
                    </a:ext>
                  </a:extLst>
                </a:gridCol>
              </a:tblGrid>
              <a:tr h="880579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Universidad</a:t>
                      </a: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Anáhuac </a:t>
                      </a:r>
                    </a:p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Xalapa</a:t>
                      </a:r>
                      <a:endParaRPr lang="es-MX" sz="105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Proyección*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03 ene 2018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(previo selección)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ene 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1ª semana de clases)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 feb 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4ª semana de clases)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06 feb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 %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>
                        <a:tabLst>
                          <a:tab pos="714375" algn="l"/>
                        </a:tabLst>
                      </a:pP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06 feb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4650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AB3A78B-0BD2-49E7-9414-47A45A7F9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25180"/>
              </p:ext>
            </p:extLst>
          </p:nvPr>
        </p:nvGraphicFramePr>
        <p:xfrm>
          <a:off x="481794" y="1179855"/>
          <a:ext cx="7995967" cy="7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89">
                  <a:extLst>
                    <a:ext uri="{9D8B030D-6E8A-4147-A177-3AD203B41FA5}">
                      <a16:colId xmlns:a16="http://schemas.microsoft.com/office/drawing/2014/main" val="677771233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408968847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1412177215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064001194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4011871216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3697723200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962456268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4090969095"/>
                    </a:ext>
                  </a:extLst>
                </a:gridCol>
                <a:gridCol w="837717">
                  <a:extLst>
                    <a:ext uri="{9D8B030D-6E8A-4147-A177-3AD203B41FA5}">
                      <a16:colId xmlns:a16="http://schemas.microsoft.com/office/drawing/2014/main" val="3105942248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Profesional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4,925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+1,095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+28.6%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7216424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+11.9%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7452326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14.53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+14.9%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79139455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E021D8D-C6B8-458E-8F3A-A94A1A37F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04869"/>
              </p:ext>
            </p:extLst>
          </p:nvPr>
        </p:nvGraphicFramePr>
        <p:xfrm>
          <a:off x="481794" y="1965764"/>
          <a:ext cx="7995967" cy="78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89">
                  <a:extLst>
                    <a:ext uri="{9D8B030D-6E8A-4147-A177-3AD203B41FA5}">
                      <a16:colId xmlns:a16="http://schemas.microsoft.com/office/drawing/2014/main" val="1273904204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3839636958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1096998975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421950769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3833075701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30131280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1471332797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2925096734"/>
                    </a:ext>
                  </a:extLst>
                </a:gridCol>
                <a:gridCol w="837717">
                  <a:extLst>
                    <a:ext uri="{9D8B030D-6E8A-4147-A177-3AD203B41FA5}">
                      <a16:colId xmlns:a16="http://schemas.microsoft.com/office/drawing/2014/main" val="4290246520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obligatorio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682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+23.8%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5002591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+7.7%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50248595"/>
                  </a:ext>
                </a:extLst>
              </a:tr>
              <a:tr h="290831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24.36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+14.9%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51157246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5595DC5-3DB1-4888-A0F1-E38CDA727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49898"/>
              </p:ext>
            </p:extLst>
          </p:nvPr>
        </p:nvGraphicFramePr>
        <p:xfrm>
          <a:off x="481794" y="2794135"/>
          <a:ext cx="7995967" cy="7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89">
                  <a:extLst>
                    <a:ext uri="{9D8B030D-6E8A-4147-A177-3AD203B41FA5}">
                      <a16:colId xmlns:a16="http://schemas.microsoft.com/office/drawing/2014/main" val="1984002828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3084328407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4217534211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974786793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834022315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3629385232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727473938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486431417"/>
                    </a:ext>
                  </a:extLst>
                </a:gridCol>
                <a:gridCol w="837717">
                  <a:extLst>
                    <a:ext uri="{9D8B030D-6E8A-4147-A177-3AD203B41FA5}">
                      <a16:colId xmlns:a16="http://schemas.microsoft.com/office/drawing/2014/main" val="807973120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asignaturas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27282162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-66.7%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0144320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21.50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+14.67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+214.6%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80280131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0DC79802-71E9-4CE4-A538-8DD3FFE33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76788"/>
              </p:ext>
            </p:extLst>
          </p:nvPr>
        </p:nvGraphicFramePr>
        <p:xfrm>
          <a:off x="481794" y="3617013"/>
          <a:ext cx="7995967" cy="78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89">
                  <a:extLst>
                    <a:ext uri="{9D8B030D-6E8A-4147-A177-3AD203B41FA5}">
                      <a16:colId xmlns:a16="http://schemas.microsoft.com/office/drawing/2014/main" val="1869755534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2789372520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3386235969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1754019209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3039424116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44755512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1203546609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1095024401"/>
                    </a:ext>
                  </a:extLst>
                </a:gridCol>
                <a:gridCol w="837717">
                  <a:extLst>
                    <a:ext uri="{9D8B030D-6E8A-4147-A177-3AD203B41FA5}">
                      <a16:colId xmlns:a16="http://schemas.microsoft.com/office/drawing/2014/main" val="865949588"/>
                    </a:ext>
                  </a:extLst>
                </a:gridCol>
              </a:tblGrid>
              <a:tr h="25612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talleres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+12.2%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3357585"/>
                  </a:ext>
                </a:extLst>
              </a:tr>
              <a:tr h="276676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-65.9%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49345747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22.73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+15.82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+229.0%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27927737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195299D2-3BCA-4554-A821-FD2B81E64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42344"/>
              </p:ext>
            </p:extLst>
          </p:nvPr>
        </p:nvGraphicFramePr>
        <p:xfrm>
          <a:off x="481794" y="4434480"/>
          <a:ext cx="7995967" cy="7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89">
                  <a:extLst>
                    <a:ext uri="{9D8B030D-6E8A-4147-A177-3AD203B41FA5}">
                      <a16:colId xmlns:a16="http://schemas.microsoft.com/office/drawing/2014/main" val="713058598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1081909766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3119322105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428974307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2821998470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3027892932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665905742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1668314308"/>
                    </a:ext>
                  </a:extLst>
                </a:gridCol>
                <a:gridCol w="837717">
                  <a:extLst>
                    <a:ext uri="{9D8B030D-6E8A-4147-A177-3AD203B41FA5}">
                      <a16:colId xmlns:a16="http://schemas.microsoft.com/office/drawing/2014/main" val="2096526891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Cursos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 curriculares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-29.3%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436963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-56.7%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8268074"/>
                  </a:ext>
                </a:extLst>
              </a:tr>
              <a:tr h="26254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20.46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+7.93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+63.3%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82756162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99BFD650-8C06-4D9B-BDD9-64BB3ED77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09586"/>
              </p:ext>
            </p:extLst>
          </p:nvPr>
        </p:nvGraphicFramePr>
        <p:xfrm>
          <a:off x="481794" y="5235109"/>
          <a:ext cx="7995967" cy="8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89">
                  <a:extLst>
                    <a:ext uri="{9D8B030D-6E8A-4147-A177-3AD203B41FA5}">
                      <a16:colId xmlns:a16="http://schemas.microsoft.com/office/drawing/2014/main" val="4029054221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3977641281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1927788464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233252538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297838675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2447564595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018178085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1536898239"/>
                    </a:ext>
                  </a:extLst>
                </a:gridCol>
                <a:gridCol w="837717">
                  <a:extLst>
                    <a:ext uri="{9D8B030D-6E8A-4147-A177-3AD203B41FA5}">
                      <a16:colId xmlns:a16="http://schemas.microsoft.com/office/drawing/2014/main" val="2094483897"/>
                    </a:ext>
                  </a:extLst>
                </a:gridCol>
              </a:tblGrid>
              <a:tr h="274108">
                <a:tc rowSpan="3"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6,675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5,718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6,257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+1,155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+22.6%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50096337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1625943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9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</a:t>
                      </a:r>
                      <a:endParaRPr lang="es-MX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15.76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+26.3%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242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6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887D79FA-9124-4CAF-9DD5-5CC0427E4A1A}"/>
              </a:ext>
            </a:extLst>
          </p:cNvPr>
          <p:cNvSpPr/>
          <p:nvPr/>
        </p:nvSpPr>
        <p:spPr>
          <a:xfrm>
            <a:off x="929996" y="6155433"/>
            <a:ext cx="6516807" cy="26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Proyección considerando el 26.45%. Se obtuvo tomando en cuenta la matrícula total de licenciatura del periodo Enero – Junio 2017 (201710) y la meta esperada para Enero 2018 (201810).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41CBF2B-DF84-40D6-9E10-A5112A2D8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1470"/>
              </p:ext>
            </p:extLst>
          </p:nvPr>
        </p:nvGraphicFramePr>
        <p:xfrm>
          <a:off x="479464" y="272120"/>
          <a:ext cx="8019862" cy="8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65">
                  <a:extLst>
                    <a:ext uri="{9D8B030D-6E8A-4147-A177-3AD203B41FA5}">
                      <a16:colId xmlns:a16="http://schemas.microsoft.com/office/drawing/2014/main" val="3410978925"/>
                    </a:ext>
                  </a:extLst>
                </a:gridCol>
                <a:gridCol w="711805">
                  <a:extLst>
                    <a:ext uri="{9D8B030D-6E8A-4147-A177-3AD203B41FA5}">
                      <a16:colId xmlns:a16="http://schemas.microsoft.com/office/drawing/2014/main" val="2882341307"/>
                    </a:ext>
                  </a:extLst>
                </a:gridCol>
                <a:gridCol w="821312">
                  <a:extLst>
                    <a:ext uri="{9D8B030D-6E8A-4147-A177-3AD203B41FA5}">
                      <a16:colId xmlns:a16="http://schemas.microsoft.com/office/drawing/2014/main" val="275666973"/>
                    </a:ext>
                  </a:extLst>
                </a:gridCol>
                <a:gridCol w="835002">
                  <a:extLst>
                    <a:ext uri="{9D8B030D-6E8A-4147-A177-3AD203B41FA5}">
                      <a16:colId xmlns:a16="http://schemas.microsoft.com/office/drawing/2014/main" val="1517983034"/>
                    </a:ext>
                  </a:extLst>
                </a:gridCol>
                <a:gridCol w="876067">
                  <a:extLst>
                    <a:ext uri="{9D8B030D-6E8A-4147-A177-3AD203B41FA5}">
                      <a16:colId xmlns:a16="http://schemas.microsoft.com/office/drawing/2014/main" val="1397908805"/>
                    </a:ext>
                  </a:extLst>
                </a:gridCol>
                <a:gridCol w="862379">
                  <a:extLst>
                    <a:ext uri="{9D8B030D-6E8A-4147-A177-3AD203B41FA5}">
                      <a16:colId xmlns:a16="http://schemas.microsoft.com/office/drawing/2014/main" val="1058055443"/>
                    </a:ext>
                  </a:extLst>
                </a:gridCol>
                <a:gridCol w="876066">
                  <a:extLst>
                    <a:ext uri="{9D8B030D-6E8A-4147-A177-3AD203B41FA5}">
                      <a16:colId xmlns:a16="http://schemas.microsoft.com/office/drawing/2014/main" val="8540208"/>
                    </a:ext>
                  </a:extLst>
                </a:gridCol>
                <a:gridCol w="785466">
                  <a:extLst>
                    <a:ext uri="{9D8B030D-6E8A-4147-A177-3AD203B41FA5}">
                      <a16:colId xmlns:a16="http://schemas.microsoft.com/office/drawing/2014/main" val="1916643115"/>
                    </a:ext>
                  </a:extLst>
                </a:gridCol>
              </a:tblGrid>
              <a:tr h="880579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Universidad</a:t>
                      </a: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Anáhuac </a:t>
                      </a:r>
                    </a:p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Cancún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Proyección*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22 dic 2017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(previo selección)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1ª semana de clases)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4ª semana de clases)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 %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>
                        <a:tabLst>
                          <a:tab pos="714375" algn="l"/>
                        </a:tabLst>
                      </a:pP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4650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12CBE7D-41E1-4E76-AF18-84E96E6BC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14650"/>
              </p:ext>
            </p:extLst>
          </p:nvPr>
        </p:nvGraphicFramePr>
        <p:xfrm>
          <a:off x="479464" y="1185151"/>
          <a:ext cx="8019863" cy="7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41">
                  <a:extLst>
                    <a:ext uri="{9D8B030D-6E8A-4147-A177-3AD203B41FA5}">
                      <a16:colId xmlns:a16="http://schemas.microsoft.com/office/drawing/2014/main" val="3578354512"/>
                    </a:ext>
                  </a:extLst>
                </a:gridCol>
                <a:gridCol w="1400695">
                  <a:extLst>
                    <a:ext uri="{9D8B030D-6E8A-4147-A177-3AD203B41FA5}">
                      <a16:colId xmlns:a16="http://schemas.microsoft.com/office/drawing/2014/main" val="582658497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387352009"/>
                    </a:ext>
                  </a:extLst>
                </a:gridCol>
                <a:gridCol w="818148">
                  <a:extLst>
                    <a:ext uri="{9D8B030D-6E8A-4147-A177-3AD203B41FA5}">
                      <a16:colId xmlns:a16="http://schemas.microsoft.com/office/drawing/2014/main" val="1610822585"/>
                    </a:ext>
                  </a:extLst>
                </a:gridCol>
                <a:gridCol w="830178">
                  <a:extLst>
                    <a:ext uri="{9D8B030D-6E8A-4147-A177-3AD203B41FA5}">
                      <a16:colId xmlns:a16="http://schemas.microsoft.com/office/drawing/2014/main" val="3652695092"/>
                    </a:ext>
                  </a:extLst>
                </a:gridCol>
                <a:gridCol w="884946">
                  <a:extLst>
                    <a:ext uri="{9D8B030D-6E8A-4147-A177-3AD203B41FA5}">
                      <a16:colId xmlns:a16="http://schemas.microsoft.com/office/drawing/2014/main" val="334148195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732370309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1314899585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104862398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Profesional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8,821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+1,679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+23.5%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01532345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+7.0%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9455809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16.01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+15.4%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53160856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BF971DD8-7204-4EFD-9F91-E23460170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38726"/>
              </p:ext>
            </p:extLst>
          </p:nvPr>
        </p:nvGraphicFramePr>
        <p:xfrm>
          <a:off x="482528" y="1972587"/>
          <a:ext cx="8013734" cy="78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80">
                  <a:extLst>
                    <a:ext uri="{9D8B030D-6E8A-4147-A177-3AD203B41FA5}">
                      <a16:colId xmlns:a16="http://schemas.microsoft.com/office/drawing/2014/main" val="693860288"/>
                    </a:ext>
                  </a:extLst>
                </a:gridCol>
                <a:gridCol w="1395164">
                  <a:extLst>
                    <a:ext uri="{9D8B030D-6E8A-4147-A177-3AD203B41FA5}">
                      <a16:colId xmlns:a16="http://schemas.microsoft.com/office/drawing/2014/main" val="1153986809"/>
                    </a:ext>
                  </a:extLst>
                </a:gridCol>
                <a:gridCol w="711261">
                  <a:extLst>
                    <a:ext uri="{9D8B030D-6E8A-4147-A177-3AD203B41FA5}">
                      <a16:colId xmlns:a16="http://schemas.microsoft.com/office/drawing/2014/main" val="1050248884"/>
                    </a:ext>
                  </a:extLst>
                </a:gridCol>
                <a:gridCol w="820685">
                  <a:extLst>
                    <a:ext uri="{9D8B030D-6E8A-4147-A177-3AD203B41FA5}">
                      <a16:colId xmlns:a16="http://schemas.microsoft.com/office/drawing/2014/main" val="1911806899"/>
                    </a:ext>
                  </a:extLst>
                </a:gridCol>
                <a:gridCol w="834364">
                  <a:extLst>
                    <a:ext uri="{9D8B030D-6E8A-4147-A177-3AD203B41FA5}">
                      <a16:colId xmlns:a16="http://schemas.microsoft.com/office/drawing/2014/main" val="1246253767"/>
                    </a:ext>
                  </a:extLst>
                </a:gridCol>
                <a:gridCol w="875398">
                  <a:extLst>
                    <a:ext uri="{9D8B030D-6E8A-4147-A177-3AD203B41FA5}">
                      <a16:colId xmlns:a16="http://schemas.microsoft.com/office/drawing/2014/main" val="932820476"/>
                    </a:ext>
                  </a:extLst>
                </a:gridCol>
                <a:gridCol w="861719">
                  <a:extLst>
                    <a:ext uri="{9D8B030D-6E8A-4147-A177-3AD203B41FA5}">
                      <a16:colId xmlns:a16="http://schemas.microsoft.com/office/drawing/2014/main" val="4288036491"/>
                    </a:ext>
                  </a:extLst>
                </a:gridCol>
                <a:gridCol w="875397">
                  <a:extLst>
                    <a:ext uri="{9D8B030D-6E8A-4147-A177-3AD203B41FA5}">
                      <a16:colId xmlns:a16="http://schemas.microsoft.com/office/drawing/2014/main" val="3290595409"/>
                    </a:ext>
                  </a:extLst>
                </a:gridCol>
                <a:gridCol w="784866">
                  <a:extLst>
                    <a:ext uri="{9D8B030D-6E8A-4147-A177-3AD203B41FA5}">
                      <a16:colId xmlns:a16="http://schemas.microsoft.com/office/drawing/2014/main" val="204217350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obligatorio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1,092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1,381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1,370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1,377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+26.1%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9946493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+21.1%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97353004"/>
                  </a:ext>
                </a:extLst>
              </a:tr>
              <a:tr h="290831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29.93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+1.20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09511314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568647E-C1F9-4A3E-A5D7-E4503A5D4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1087"/>
              </p:ext>
            </p:extLst>
          </p:nvPr>
        </p:nvGraphicFramePr>
        <p:xfrm>
          <a:off x="485228" y="2787118"/>
          <a:ext cx="8008334" cy="7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304">
                  <a:extLst>
                    <a:ext uri="{9D8B030D-6E8A-4147-A177-3AD203B41FA5}">
                      <a16:colId xmlns:a16="http://schemas.microsoft.com/office/drawing/2014/main" val="1654586036"/>
                    </a:ext>
                  </a:extLst>
                </a:gridCol>
                <a:gridCol w="1394224">
                  <a:extLst>
                    <a:ext uri="{9D8B030D-6E8A-4147-A177-3AD203B41FA5}">
                      <a16:colId xmlns:a16="http://schemas.microsoft.com/office/drawing/2014/main" val="1115935700"/>
                    </a:ext>
                  </a:extLst>
                </a:gridCol>
                <a:gridCol w="710782">
                  <a:extLst>
                    <a:ext uri="{9D8B030D-6E8A-4147-A177-3AD203B41FA5}">
                      <a16:colId xmlns:a16="http://schemas.microsoft.com/office/drawing/2014/main" val="2275546392"/>
                    </a:ext>
                  </a:extLst>
                </a:gridCol>
                <a:gridCol w="820131">
                  <a:extLst>
                    <a:ext uri="{9D8B030D-6E8A-4147-A177-3AD203B41FA5}">
                      <a16:colId xmlns:a16="http://schemas.microsoft.com/office/drawing/2014/main" val="2553700350"/>
                    </a:ext>
                  </a:extLst>
                </a:gridCol>
                <a:gridCol w="833802">
                  <a:extLst>
                    <a:ext uri="{9D8B030D-6E8A-4147-A177-3AD203B41FA5}">
                      <a16:colId xmlns:a16="http://schemas.microsoft.com/office/drawing/2014/main" val="540166559"/>
                    </a:ext>
                  </a:extLst>
                </a:gridCol>
                <a:gridCol w="874808">
                  <a:extLst>
                    <a:ext uri="{9D8B030D-6E8A-4147-A177-3AD203B41FA5}">
                      <a16:colId xmlns:a16="http://schemas.microsoft.com/office/drawing/2014/main" val="2821781715"/>
                    </a:ext>
                  </a:extLst>
                </a:gridCol>
                <a:gridCol w="861139">
                  <a:extLst>
                    <a:ext uri="{9D8B030D-6E8A-4147-A177-3AD203B41FA5}">
                      <a16:colId xmlns:a16="http://schemas.microsoft.com/office/drawing/2014/main" val="397011812"/>
                    </a:ext>
                  </a:extLst>
                </a:gridCol>
                <a:gridCol w="874807">
                  <a:extLst>
                    <a:ext uri="{9D8B030D-6E8A-4147-A177-3AD203B41FA5}">
                      <a16:colId xmlns:a16="http://schemas.microsoft.com/office/drawing/2014/main" val="447760943"/>
                    </a:ext>
                  </a:extLst>
                </a:gridCol>
                <a:gridCol w="784337">
                  <a:extLst>
                    <a:ext uri="{9D8B030D-6E8A-4147-A177-3AD203B41FA5}">
                      <a16:colId xmlns:a16="http://schemas.microsoft.com/office/drawing/2014/main" val="3323709740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asignaturas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+104.5%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72484922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+50.0%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00525917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7.50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+36.4%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90493649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2B1AB49-DBDB-413E-9EF3-22CDE314B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23188"/>
              </p:ext>
            </p:extLst>
          </p:nvPr>
        </p:nvGraphicFramePr>
        <p:xfrm>
          <a:off x="482528" y="3612238"/>
          <a:ext cx="8013734" cy="78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80">
                  <a:extLst>
                    <a:ext uri="{9D8B030D-6E8A-4147-A177-3AD203B41FA5}">
                      <a16:colId xmlns:a16="http://schemas.microsoft.com/office/drawing/2014/main" val="3061369097"/>
                    </a:ext>
                  </a:extLst>
                </a:gridCol>
                <a:gridCol w="1395164">
                  <a:extLst>
                    <a:ext uri="{9D8B030D-6E8A-4147-A177-3AD203B41FA5}">
                      <a16:colId xmlns:a16="http://schemas.microsoft.com/office/drawing/2014/main" val="435016097"/>
                    </a:ext>
                  </a:extLst>
                </a:gridCol>
                <a:gridCol w="711261">
                  <a:extLst>
                    <a:ext uri="{9D8B030D-6E8A-4147-A177-3AD203B41FA5}">
                      <a16:colId xmlns:a16="http://schemas.microsoft.com/office/drawing/2014/main" val="4002355395"/>
                    </a:ext>
                  </a:extLst>
                </a:gridCol>
                <a:gridCol w="820685">
                  <a:extLst>
                    <a:ext uri="{9D8B030D-6E8A-4147-A177-3AD203B41FA5}">
                      <a16:colId xmlns:a16="http://schemas.microsoft.com/office/drawing/2014/main" val="27453402"/>
                    </a:ext>
                  </a:extLst>
                </a:gridCol>
                <a:gridCol w="834364">
                  <a:extLst>
                    <a:ext uri="{9D8B030D-6E8A-4147-A177-3AD203B41FA5}">
                      <a16:colId xmlns:a16="http://schemas.microsoft.com/office/drawing/2014/main" val="3749861660"/>
                    </a:ext>
                  </a:extLst>
                </a:gridCol>
                <a:gridCol w="875398">
                  <a:extLst>
                    <a:ext uri="{9D8B030D-6E8A-4147-A177-3AD203B41FA5}">
                      <a16:colId xmlns:a16="http://schemas.microsoft.com/office/drawing/2014/main" val="525984063"/>
                    </a:ext>
                  </a:extLst>
                </a:gridCol>
                <a:gridCol w="861719">
                  <a:extLst>
                    <a:ext uri="{9D8B030D-6E8A-4147-A177-3AD203B41FA5}">
                      <a16:colId xmlns:a16="http://schemas.microsoft.com/office/drawing/2014/main" val="2768969605"/>
                    </a:ext>
                  </a:extLst>
                </a:gridCol>
                <a:gridCol w="875397">
                  <a:extLst>
                    <a:ext uri="{9D8B030D-6E8A-4147-A177-3AD203B41FA5}">
                      <a16:colId xmlns:a16="http://schemas.microsoft.com/office/drawing/2014/main" val="1879296825"/>
                    </a:ext>
                  </a:extLst>
                </a:gridCol>
                <a:gridCol w="784866">
                  <a:extLst>
                    <a:ext uri="{9D8B030D-6E8A-4147-A177-3AD203B41FA5}">
                      <a16:colId xmlns:a16="http://schemas.microsoft.com/office/drawing/2014/main" val="1943212280"/>
                    </a:ext>
                  </a:extLst>
                </a:gridCol>
              </a:tblGrid>
              <a:tr h="25612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talleres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658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7910358"/>
                  </a:ext>
                </a:extLst>
              </a:tr>
              <a:tr h="276676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-38.1%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5555434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25.31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+9.55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+60.6%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67544585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4AF3223-A922-4CE7-A5E3-23C64A800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63281"/>
              </p:ext>
            </p:extLst>
          </p:nvPr>
        </p:nvGraphicFramePr>
        <p:xfrm>
          <a:off x="482528" y="4437741"/>
          <a:ext cx="8013734" cy="7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80">
                  <a:extLst>
                    <a:ext uri="{9D8B030D-6E8A-4147-A177-3AD203B41FA5}">
                      <a16:colId xmlns:a16="http://schemas.microsoft.com/office/drawing/2014/main" val="1278817315"/>
                    </a:ext>
                  </a:extLst>
                </a:gridCol>
                <a:gridCol w="1395164">
                  <a:extLst>
                    <a:ext uri="{9D8B030D-6E8A-4147-A177-3AD203B41FA5}">
                      <a16:colId xmlns:a16="http://schemas.microsoft.com/office/drawing/2014/main" val="3972525214"/>
                    </a:ext>
                  </a:extLst>
                </a:gridCol>
                <a:gridCol w="711261">
                  <a:extLst>
                    <a:ext uri="{9D8B030D-6E8A-4147-A177-3AD203B41FA5}">
                      <a16:colId xmlns:a16="http://schemas.microsoft.com/office/drawing/2014/main" val="4254083369"/>
                    </a:ext>
                  </a:extLst>
                </a:gridCol>
                <a:gridCol w="820685">
                  <a:extLst>
                    <a:ext uri="{9D8B030D-6E8A-4147-A177-3AD203B41FA5}">
                      <a16:colId xmlns:a16="http://schemas.microsoft.com/office/drawing/2014/main" val="3292903006"/>
                    </a:ext>
                  </a:extLst>
                </a:gridCol>
                <a:gridCol w="834364">
                  <a:extLst>
                    <a:ext uri="{9D8B030D-6E8A-4147-A177-3AD203B41FA5}">
                      <a16:colId xmlns:a16="http://schemas.microsoft.com/office/drawing/2014/main" val="281326899"/>
                    </a:ext>
                  </a:extLst>
                </a:gridCol>
                <a:gridCol w="875398">
                  <a:extLst>
                    <a:ext uri="{9D8B030D-6E8A-4147-A177-3AD203B41FA5}">
                      <a16:colId xmlns:a16="http://schemas.microsoft.com/office/drawing/2014/main" val="1421709863"/>
                    </a:ext>
                  </a:extLst>
                </a:gridCol>
                <a:gridCol w="861719">
                  <a:extLst>
                    <a:ext uri="{9D8B030D-6E8A-4147-A177-3AD203B41FA5}">
                      <a16:colId xmlns:a16="http://schemas.microsoft.com/office/drawing/2014/main" val="350197960"/>
                    </a:ext>
                  </a:extLst>
                </a:gridCol>
                <a:gridCol w="875397">
                  <a:extLst>
                    <a:ext uri="{9D8B030D-6E8A-4147-A177-3AD203B41FA5}">
                      <a16:colId xmlns:a16="http://schemas.microsoft.com/office/drawing/2014/main" val="2328759906"/>
                    </a:ext>
                  </a:extLst>
                </a:gridCol>
                <a:gridCol w="784866">
                  <a:extLst>
                    <a:ext uri="{9D8B030D-6E8A-4147-A177-3AD203B41FA5}">
                      <a16:colId xmlns:a16="http://schemas.microsoft.com/office/drawing/2014/main" val="1019714364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Cursos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 curriculares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1,147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-35.6%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8873847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-37.3%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5152424"/>
                  </a:ext>
                </a:extLst>
              </a:tr>
              <a:tr h="26254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18.25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80242554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915BC04-D439-4E3E-B7EA-9A6A83236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11869"/>
              </p:ext>
            </p:extLst>
          </p:nvPr>
        </p:nvGraphicFramePr>
        <p:xfrm>
          <a:off x="485228" y="5231072"/>
          <a:ext cx="8008334" cy="8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304">
                  <a:extLst>
                    <a:ext uri="{9D8B030D-6E8A-4147-A177-3AD203B41FA5}">
                      <a16:colId xmlns:a16="http://schemas.microsoft.com/office/drawing/2014/main" val="1901594581"/>
                    </a:ext>
                  </a:extLst>
                </a:gridCol>
                <a:gridCol w="1394224">
                  <a:extLst>
                    <a:ext uri="{9D8B030D-6E8A-4147-A177-3AD203B41FA5}">
                      <a16:colId xmlns:a16="http://schemas.microsoft.com/office/drawing/2014/main" val="2036031414"/>
                    </a:ext>
                  </a:extLst>
                </a:gridCol>
                <a:gridCol w="710782">
                  <a:extLst>
                    <a:ext uri="{9D8B030D-6E8A-4147-A177-3AD203B41FA5}">
                      <a16:colId xmlns:a16="http://schemas.microsoft.com/office/drawing/2014/main" val="155939772"/>
                    </a:ext>
                  </a:extLst>
                </a:gridCol>
                <a:gridCol w="820131">
                  <a:extLst>
                    <a:ext uri="{9D8B030D-6E8A-4147-A177-3AD203B41FA5}">
                      <a16:colId xmlns:a16="http://schemas.microsoft.com/office/drawing/2014/main" val="1929605303"/>
                    </a:ext>
                  </a:extLst>
                </a:gridCol>
                <a:gridCol w="833802">
                  <a:extLst>
                    <a:ext uri="{9D8B030D-6E8A-4147-A177-3AD203B41FA5}">
                      <a16:colId xmlns:a16="http://schemas.microsoft.com/office/drawing/2014/main" val="225395634"/>
                    </a:ext>
                  </a:extLst>
                </a:gridCol>
                <a:gridCol w="874808">
                  <a:extLst>
                    <a:ext uri="{9D8B030D-6E8A-4147-A177-3AD203B41FA5}">
                      <a16:colId xmlns:a16="http://schemas.microsoft.com/office/drawing/2014/main" val="4253057588"/>
                    </a:ext>
                  </a:extLst>
                </a:gridCol>
                <a:gridCol w="861139">
                  <a:extLst>
                    <a:ext uri="{9D8B030D-6E8A-4147-A177-3AD203B41FA5}">
                      <a16:colId xmlns:a16="http://schemas.microsoft.com/office/drawing/2014/main" val="2011337239"/>
                    </a:ext>
                  </a:extLst>
                </a:gridCol>
                <a:gridCol w="874807">
                  <a:extLst>
                    <a:ext uri="{9D8B030D-6E8A-4147-A177-3AD203B41FA5}">
                      <a16:colId xmlns:a16="http://schemas.microsoft.com/office/drawing/2014/main" val="2725645686"/>
                    </a:ext>
                  </a:extLst>
                </a:gridCol>
                <a:gridCol w="784337">
                  <a:extLst>
                    <a:ext uri="{9D8B030D-6E8A-4147-A177-3AD203B41FA5}">
                      <a16:colId xmlns:a16="http://schemas.microsoft.com/office/drawing/2014/main" val="1597433239"/>
                    </a:ext>
                  </a:extLst>
                </a:gridCol>
              </a:tblGrid>
              <a:tr h="274108">
                <a:tc rowSpan="3"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9,825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12,424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11,483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11,485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+1,660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+16.9%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8349702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661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79668945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9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</a:t>
                      </a:r>
                      <a:endParaRPr lang="es-MX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17.38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+15.0%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5362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16F414AD-5B1E-4331-AB1D-F2F703120FA1}"/>
              </a:ext>
            </a:extLst>
          </p:cNvPr>
          <p:cNvSpPr/>
          <p:nvPr/>
        </p:nvSpPr>
        <p:spPr>
          <a:xfrm>
            <a:off x="929996" y="6155433"/>
            <a:ext cx="6516807" cy="26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Proyección considerando el 14.38%. Se obtuvo tomando en cuenta la matrícula total de licenciatura del periodo Enero – Junio 2017 (201710) y la meta esperada para Enero 2018 (201810).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E4DB332-EB4A-4E5A-9DFE-75563E63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30427"/>
              </p:ext>
            </p:extLst>
          </p:nvPr>
        </p:nvGraphicFramePr>
        <p:xfrm>
          <a:off x="483855" y="285768"/>
          <a:ext cx="7995967" cy="8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174">
                  <a:extLst>
                    <a:ext uri="{9D8B030D-6E8A-4147-A177-3AD203B41FA5}">
                      <a16:colId xmlns:a16="http://schemas.microsoft.com/office/drawing/2014/main" val="3410978925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val="2882341307"/>
                    </a:ext>
                  </a:extLst>
                </a:gridCol>
                <a:gridCol w="850605">
                  <a:extLst>
                    <a:ext uri="{9D8B030D-6E8A-4147-A177-3AD203B41FA5}">
                      <a16:colId xmlns:a16="http://schemas.microsoft.com/office/drawing/2014/main" val="275666973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1517983034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1397908805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569352563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8540208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1916643115"/>
                    </a:ext>
                  </a:extLst>
                </a:gridCol>
              </a:tblGrid>
              <a:tr h="880579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Universidad</a:t>
                      </a: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Anáhuac </a:t>
                      </a:r>
                    </a:p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Oaxaca </a:t>
                      </a:r>
                      <a:endParaRPr lang="es-MX" sz="105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Proyección*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03 ene 2018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(previo selección)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1ª semana de clases)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 feb 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4ª semana de clases)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06 feb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 %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>
                        <a:tabLst>
                          <a:tab pos="714375" algn="l"/>
                        </a:tabLst>
                      </a:pP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06 feb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4650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7870011F-B6D7-403C-B4C9-DAE60649A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78936"/>
              </p:ext>
            </p:extLst>
          </p:nvPr>
        </p:nvGraphicFramePr>
        <p:xfrm>
          <a:off x="483855" y="1196913"/>
          <a:ext cx="7995967" cy="7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09">
                  <a:extLst>
                    <a:ext uri="{9D8B030D-6E8A-4147-A177-3AD203B41FA5}">
                      <a16:colId xmlns:a16="http://schemas.microsoft.com/office/drawing/2014/main" val="276140830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2060956163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val="4237512909"/>
                    </a:ext>
                  </a:extLst>
                </a:gridCol>
                <a:gridCol w="850605">
                  <a:extLst>
                    <a:ext uri="{9D8B030D-6E8A-4147-A177-3AD203B41FA5}">
                      <a16:colId xmlns:a16="http://schemas.microsoft.com/office/drawing/2014/main" val="2808307543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4001805650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391844484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2411009526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2726184293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4092034156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Profesional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4,076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0194759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7516480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15.56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+1.55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+11.1%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9044666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48A7651B-9DFB-4FF0-B081-2B7EEC84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61312"/>
              </p:ext>
            </p:extLst>
          </p:nvPr>
        </p:nvGraphicFramePr>
        <p:xfrm>
          <a:off x="483855" y="1972586"/>
          <a:ext cx="7995967" cy="78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09">
                  <a:extLst>
                    <a:ext uri="{9D8B030D-6E8A-4147-A177-3AD203B41FA5}">
                      <a16:colId xmlns:a16="http://schemas.microsoft.com/office/drawing/2014/main" val="2055434618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806103450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val="401323580"/>
                    </a:ext>
                  </a:extLst>
                </a:gridCol>
                <a:gridCol w="850605">
                  <a:extLst>
                    <a:ext uri="{9D8B030D-6E8A-4147-A177-3AD203B41FA5}">
                      <a16:colId xmlns:a16="http://schemas.microsoft.com/office/drawing/2014/main" val="3279911187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59929596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134542367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726226782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2682623662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1347948009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obligatorio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+10.5%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6581481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15133027"/>
                  </a:ext>
                </a:extLst>
              </a:tr>
              <a:tr h="290831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29.09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+20.6%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05465947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A4F0626B-8559-49FD-9D18-9777E29E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7873"/>
              </p:ext>
            </p:extLst>
          </p:nvPr>
        </p:nvGraphicFramePr>
        <p:xfrm>
          <a:off x="483855" y="2790721"/>
          <a:ext cx="7995967" cy="7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09">
                  <a:extLst>
                    <a:ext uri="{9D8B030D-6E8A-4147-A177-3AD203B41FA5}">
                      <a16:colId xmlns:a16="http://schemas.microsoft.com/office/drawing/2014/main" val="1096469181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169011586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val="4142023440"/>
                    </a:ext>
                  </a:extLst>
                </a:gridCol>
                <a:gridCol w="850605">
                  <a:extLst>
                    <a:ext uri="{9D8B030D-6E8A-4147-A177-3AD203B41FA5}">
                      <a16:colId xmlns:a16="http://schemas.microsoft.com/office/drawing/2014/main" val="2637652399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675636140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3381874337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263633312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739709270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1660897308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asignaturas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-41.7%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90555992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54.6%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7033979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24.60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26297446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8A2D91D5-2C2B-43B7-AB8E-1AF8EA7A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72451"/>
              </p:ext>
            </p:extLst>
          </p:nvPr>
        </p:nvGraphicFramePr>
        <p:xfrm>
          <a:off x="483855" y="3624528"/>
          <a:ext cx="7995967" cy="78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09">
                  <a:extLst>
                    <a:ext uri="{9D8B030D-6E8A-4147-A177-3AD203B41FA5}">
                      <a16:colId xmlns:a16="http://schemas.microsoft.com/office/drawing/2014/main" val="3533673327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2122341330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val="44311330"/>
                    </a:ext>
                  </a:extLst>
                </a:gridCol>
                <a:gridCol w="850605">
                  <a:extLst>
                    <a:ext uri="{9D8B030D-6E8A-4147-A177-3AD203B41FA5}">
                      <a16:colId xmlns:a16="http://schemas.microsoft.com/office/drawing/2014/main" val="4104804547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938851659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4138383740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149466917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804637386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3672103605"/>
                    </a:ext>
                  </a:extLst>
                </a:gridCol>
              </a:tblGrid>
              <a:tr h="25612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talleres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5910266"/>
                  </a:ext>
                </a:extLst>
              </a:tr>
              <a:tr h="276676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-31.8%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4678031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21.60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+5.74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+36.2%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12521612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F7850EED-DBB6-49FD-815F-19C9DCC67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38721"/>
              </p:ext>
            </p:extLst>
          </p:nvPr>
        </p:nvGraphicFramePr>
        <p:xfrm>
          <a:off x="483855" y="4439743"/>
          <a:ext cx="7995967" cy="7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09">
                  <a:extLst>
                    <a:ext uri="{9D8B030D-6E8A-4147-A177-3AD203B41FA5}">
                      <a16:colId xmlns:a16="http://schemas.microsoft.com/office/drawing/2014/main" val="868016608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429340506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val="737414833"/>
                    </a:ext>
                  </a:extLst>
                </a:gridCol>
                <a:gridCol w="850605">
                  <a:extLst>
                    <a:ext uri="{9D8B030D-6E8A-4147-A177-3AD203B41FA5}">
                      <a16:colId xmlns:a16="http://schemas.microsoft.com/office/drawing/2014/main" val="1947606297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2263796732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3376232196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1335706392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2727688837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2572783939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Cursos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 curriculares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-26.2%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6420447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-59.2%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07522225"/>
                  </a:ext>
                </a:extLst>
              </a:tr>
              <a:tr h="26254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26.30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+11.75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+80.7%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10145010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662E302D-03D7-42A2-9D21-840698ED8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06215"/>
              </p:ext>
            </p:extLst>
          </p:nvPr>
        </p:nvGraphicFramePr>
        <p:xfrm>
          <a:off x="483855" y="5239169"/>
          <a:ext cx="7995967" cy="8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09">
                  <a:extLst>
                    <a:ext uri="{9D8B030D-6E8A-4147-A177-3AD203B41FA5}">
                      <a16:colId xmlns:a16="http://schemas.microsoft.com/office/drawing/2014/main" val="1983252352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1262971938"/>
                    </a:ext>
                  </a:extLst>
                </a:gridCol>
                <a:gridCol w="733646">
                  <a:extLst>
                    <a:ext uri="{9D8B030D-6E8A-4147-A177-3AD203B41FA5}">
                      <a16:colId xmlns:a16="http://schemas.microsoft.com/office/drawing/2014/main" val="377356736"/>
                    </a:ext>
                  </a:extLst>
                </a:gridCol>
                <a:gridCol w="850605">
                  <a:extLst>
                    <a:ext uri="{9D8B030D-6E8A-4147-A177-3AD203B41FA5}">
                      <a16:colId xmlns:a16="http://schemas.microsoft.com/office/drawing/2014/main" val="3368064661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2303782723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3749159954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2244787810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2298010302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3046324911"/>
                    </a:ext>
                  </a:extLst>
                </a:gridCol>
              </a:tblGrid>
              <a:tr h="274108">
                <a:tc rowSpan="3"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5,676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6,492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5,689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42953213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4983617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9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</a:t>
                      </a:r>
                      <a:endParaRPr lang="es-MX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17.56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+17.2%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475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B0AAA18-516E-47D6-B9F6-C14C6208042A}"/>
              </a:ext>
            </a:extLst>
          </p:cNvPr>
          <p:cNvSpPr/>
          <p:nvPr/>
        </p:nvSpPr>
        <p:spPr>
          <a:xfrm>
            <a:off x="929996" y="6155433"/>
            <a:ext cx="6516807" cy="26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Proyección considerando el 26.24%. Se obtuvo tomando en cuenta la matrícula total de licenciatura del periodo Enero – Junio 2017 (201710) y la meta esperada para Enero 2018 (201810).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EE3E804-28BB-4B1E-B431-B80A2A21C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95584"/>
              </p:ext>
            </p:extLst>
          </p:nvPr>
        </p:nvGraphicFramePr>
        <p:xfrm>
          <a:off x="481796" y="272120"/>
          <a:ext cx="7995967" cy="8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65">
                  <a:extLst>
                    <a:ext uri="{9D8B030D-6E8A-4147-A177-3AD203B41FA5}">
                      <a16:colId xmlns:a16="http://schemas.microsoft.com/office/drawing/2014/main" val="3410978925"/>
                    </a:ext>
                  </a:extLst>
                </a:gridCol>
                <a:gridCol w="723332">
                  <a:extLst>
                    <a:ext uri="{9D8B030D-6E8A-4147-A177-3AD203B41FA5}">
                      <a16:colId xmlns:a16="http://schemas.microsoft.com/office/drawing/2014/main" val="2882341307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75666973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1517983034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1397908805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634472563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8540208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1916643115"/>
                    </a:ext>
                  </a:extLst>
                </a:gridCol>
              </a:tblGrid>
              <a:tr h="880579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Universidad</a:t>
                      </a: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Anáhuac </a:t>
                      </a:r>
                    </a:p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Puebla </a:t>
                      </a:r>
                      <a:endParaRPr lang="es-MX" sz="105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Proyección*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21 dic 2017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(previo selección)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1ª semana de clases)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4ª semana de clases)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 %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>
                        <a:tabLst>
                          <a:tab pos="714375" algn="l"/>
                        </a:tabLst>
                      </a:pP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4650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14D8D4BE-119F-43D8-A0E6-A46A1463E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82928"/>
              </p:ext>
            </p:extLst>
          </p:nvPr>
        </p:nvGraphicFramePr>
        <p:xfrm>
          <a:off x="481796" y="1190890"/>
          <a:ext cx="7995967" cy="7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2513059781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1948813683"/>
                    </a:ext>
                  </a:extLst>
                </a:gridCol>
                <a:gridCol w="723332">
                  <a:extLst>
                    <a:ext uri="{9D8B030D-6E8A-4147-A177-3AD203B41FA5}">
                      <a16:colId xmlns:a16="http://schemas.microsoft.com/office/drawing/2014/main" val="80452317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423215609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1298928533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1432851160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1420354510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3985371656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3165444459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Profesional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5,648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7,179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+1,531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+27.1%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6660233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82689135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15.92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+25.4%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7549537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9A9085C-3CE6-4D93-BE1A-974E0C72D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82265"/>
              </p:ext>
            </p:extLst>
          </p:nvPr>
        </p:nvGraphicFramePr>
        <p:xfrm>
          <a:off x="481796" y="1968234"/>
          <a:ext cx="7995967" cy="78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4006891122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1794476423"/>
                    </a:ext>
                  </a:extLst>
                </a:gridCol>
                <a:gridCol w="723332">
                  <a:extLst>
                    <a:ext uri="{9D8B030D-6E8A-4147-A177-3AD203B41FA5}">
                      <a16:colId xmlns:a16="http://schemas.microsoft.com/office/drawing/2014/main" val="2443256573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3364534299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1938687197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148306895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225590950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1437460406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2681013177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obligatorio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1,074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998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+147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+17.3%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3681785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993211"/>
                  </a:ext>
                </a:extLst>
              </a:tr>
              <a:tr h="290831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23.00</a:t>
                      </a:r>
                      <a:endParaRPr kumimoji="0" lang="es-MX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30.24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+7.24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+31.5%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68124370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C314B1E-916C-4B46-ACE5-B8F5FD88B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27150"/>
              </p:ext>
            </p:extLst>
          </p:nvPr>
        </p:nvGraphicFramePr>
        <p:xfrm>
          <a:off x="481796" y="2785899"/>
          <a:ext cx="7995967" cy="7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981920519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4023084870"/>
                    </a:ext>
                  </a:extLst>
                </a:gridCol>
                <a:gridCol w="723332">
                  <a:extLst>
                    <a:ext uri="{9D8B030D-6E8A-4147-A177-3AD203B41FA5}">
                      <a16:colId xmlns:a16="http://schemas.microsoft.com/office/drawing/2014/main" val="527002611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3793014769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3159329754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465811094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768457689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1889669645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214356745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asignaturas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-43.2%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28227926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-55.6%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77142247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26.25</a:t>
                      </a:r>
                      <a:endParaRPr lang="es-MX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+27.7%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91425395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0A9CB605-ED1C-4BC4-9A4C-003D6726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38550"/>
              </p:ext>
            </p:extLst>
          </p:nvPr>
        </p:nvGraphicFramePr>
        <p:xfrm>
          <a:off x="481796" y="3600151"/>
          <a:ext cx="7995967" cy="78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3437160490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1943028798"/>
                    </a:ext>
                  </a:extLst>
                </a:gridCol>
                <a:gridCol w="723332">
                  <a:extLst>
                    <a:ext uri="{9D8B030D-6E8A-4147-A177-3AD203B41FA5}">
                      <a16:colId xmlns:a16="http://schemas.microsoft.com/office/drawing/2014/main" val="2284422536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4248432409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1100911172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451771505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627694551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212965372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3774643216"/>
                    </a:ext>
                  </a:extLst>
                </a:gridCol>
              </a:tblGrid>
              <a:tr h="25612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talleres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9554634"/>
                  </a:ext>
                </a:extLst>
              </a:tr>
              <a:tr h="276676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-42.4%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36798236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17.21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+ 51.5%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21942631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5EB806A-40C9-43C3-855C-FAE1B5397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26380"/>
              </p:ext>
            </p:extLst>
          </p:nvPr>
        </p:nvGraphicFramePr>
        <p:xfrm>
          <a:off x="481796" y="4408001"/>
          <a:ext cx="7995967" cy="7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2140751684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790710959"/>
                    </a:ext>
                  </a:extLst>
                </a:gridCol>
                <a:gridCol w="723332">
                  <a:extLst>
                    <a:ext uri="{9D8B030D-6E8A-4147-A177-3AD203B41FA5}">
                      <a16:colId xmlns:a16="http://schemas.microsoft.com/office/drawing/2014/main" val="33349621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173218979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334610382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631468668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51847469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2769869517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3589955841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Cursos</a:t>
                      </a:r>
                      <a:r>
                        <a:rPr lang="es-MX" sz="9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 curriculares</a:t>
                      </a:r>
                      <a:endParaRPr lang="es-MX" sz="9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2291874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-23.3%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3814371"/>
                  </a:ext>
                </a:extLst>
              </a:tr>
              <a:tr h="26254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+30.4%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7940405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2C65573-A016-4322-AB42-44CDC9347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2114"/>
              </p:ext>
            </p:extLst>
          </p:nvPr>
        </p:nvGraphicFramePr>
        <p:xfrm>
          <a:off x="481796" y="5199520"/>
          <a:ext cx="7995967" cy="8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3689066903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3860763461"/>
                    </a:ext>
                  </a:extLst>
                </a:gridCol>
                <a:gridCol w="723332">
                  <a:extLst>
                    <a:ext uri="{9D8B030D-6E8A-4147-A177-3AD203B41FA5}">
                      <a16:colId xmlns:a16="http://schemas.microsoft.com/office/drawing/2014/main" val="1178956317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3457903677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64709679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311923709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3370710108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3680310975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1261856458"/>
                    </a:ext>
                  </a:extLst>
                </a:gridCol>
              </a:tblGrid>
              <a:tr h="274108">
                <a:tc rowSpan="3"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7,524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9,498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8,377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9,074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+1,550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+20.6%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44023214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29717016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9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</a:t>
                      </a:r>
                      <a:endParaRPr lang="es-MX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17.12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+3.54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+26.1%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193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9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B3C2684-F4A5-4744-8813-5CCF0CA190CC}"/>
              </a:ext>
            </a:extLst>
          </p:cNvPr>
          <p:cNvSpPr/>
          <p:nvPr/>
        </p:nvSpPr>
        <p:spPr>
          <a:xfrm>
            <a:off x="929996" y="6155433"/>
            <a:ext cx="6516807" cy="26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Proyección considerando el 15.73%. Se obtuvo tomando en cuenta la matrícula total de licenciatura del periodo Enero – Junio 2017 (201710) y la meta esperada para Enero 2018 (201810).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D565C51-E483-48D7-B987-487DA6AF7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5152"/>
              </p:ext>
            </p:extLst>
          </p:nvPr>
        </p:nvGraphicFramePr>
        <p:xfrm>
          <a:off x="477672" y="272120"/>
          <a:ext cx="7995967" cy="8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10978925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2882341307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75666973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15179830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97908805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310554049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8540208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1916643115"/>
                    </a:ext>
                  </a:extLst>
                </a:gridCol>
              </a:tblGrid>
              <a:tr h="880579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Universidad</a:t>
                      </a: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Anáhuac </a:t>
                      </a:r>
                    </a:p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Querétaro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Proyección*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21 dic 2017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(previo selección)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1ª semana de clases)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4ª semana de clases)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 %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>
                        <a:tabLst>
                          <a:tab pos="714375" algn="l"/>
                        </a:tabLst>
                      </a:pP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4650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E0457EAD-0D2F-4F48-B735-777C64B6A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10678"/>
              </p:ext>
            </p:extLst>
          </p:nvPr>
        </p:nvGraphicFramePr>
        <p:xfrm>
          <a:off x="477672" y="1179854"/>
          <a:ext cx="7995967" cy="7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844323647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3434813481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3436508174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352203045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8804972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48054415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136897324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30691654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1334463058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Profesional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15,542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16,985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19,095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+3,553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+22.9%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13353105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955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33785118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19.99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783146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005F6EF0-E394-42ED-9D9E-AD5815C08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10502"/>
              </p:ext>
            </p:extLst>
          </p:nvPr>
        </p:nvGraphicFramePr>
        <p:xfrm>
          <a:off x="477672" y="1965764"/>
          <a:ext cx="7995967" cy="78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3914160209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142793585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1126246727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353129706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3622849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64259651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1770668387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3728588449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3109712681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obligatorio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1,761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2,038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1,973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2,260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+28.3%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52031162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+22.5%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30518062"/>
                  </a:ext>
                </a:extLst>
              </a:tr>
              <a:tr h="290831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25.98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58347526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038457A-EEBE-4504-8BA9-E150A6E6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42067"/>
              </p:ext>
            </p:extLst>
          </p:nvPr>
        </p:nvGraphicFramePr>
        <p:xfrm>
          <a:off x="477672" y="2785345"/>
          <a:ext cx="7995967" cy="7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3886448522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1653055121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4288742045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818906881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7988043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6594166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1307545680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779631850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734104254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asignaturas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+87.6%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41070203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+40.0%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8287661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21.57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+5.47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+34.0%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0292579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DB9EA051-E291-458F-9E64-69B681D52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80056"/>
              </p:ext>
            </p:extLst>
          </p:nvPr>
        </p:nvGraphicFramePr>
        <p:xfrm>
          <a:off x="477672" y="3612272"/>
          <a:ext cx="7995967" cy="78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2285628664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3806876923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877742011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261891415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150645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54243509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1383899695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4188659371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3068711342"/>
                    </a:ext>
                  </a:extLst>
                </a:gridCol>
              </a:tblGrid>
              <a:tr h="25612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talleres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864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7189581"/>
                  </a:ext>
                </a:extLst>
              </a:tr>
              <a:tr h="276676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-35.2%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12388627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24.69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+8.82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55.6%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31872206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6DF5704B-7FB8-42A3-8708-A9D0AC02D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85816"/>
              </p:ext>
            </p:extLst>
          </p:nvPr>
        </p:nvGraphicFramePr>
        <p:xfrm>
          <a:off x="477672" y="4431852"/>
          <a:ext cx="7995967" cy="7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1976434992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4089011308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2817542610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639294969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34619681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709132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72548914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655908868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3855102890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Cursos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 curriculares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1,018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5117993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endParaRPr lang="es-MX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5090378"/>
                  </a:ext>
                </a:extLst>
              </a:tr>
              <a:tr h="26254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21.21</a:t>
                      </a:r>
                      <a:endParaRPr lang="es-MX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3.16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+17.5%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73349756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C824BA18-DD01-4A13-81C9-0C1935578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08725"/>
              </p:ext>
            </p:extLst>
          </p:nvPr>
        </p:nvGraphicFramePr>
        <p:xfrm>
          <a:off x="477672" y="5215964"/>
          <a:ext cx="7995967" cy="8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2513343762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102068687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4139194922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3815261181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3260541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069771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77827814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913739493"/>
                    </a:ext>
                  </a:extLst>
                </a:gridCol>
                <a:gridCol w="783126">
                  <a:extLst>
                    <a:ext uri="{9D8B030D-6E8A-4147-A177-3AD203B41FA5}">
                      <a16:colId xmlns:a16="http://schemas.microsoft.com/office/drawing/2014/main" val="1384657354"/>
                    </a:ext>
                  </a:extLst>
                </a:gridCol>
              </a:tblGrid>
              <a:tr h="274108">
                <a:tc rowSpan="3"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19,368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22,415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20,808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23,539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+4,171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+21.5%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8337079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1,183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84133542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9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</a:t>
                      </a:r>
                      <a:endParaRPr lang="es-MX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+25.1%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477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EB959AF-593F-41D6-A610-9E4D9313E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04574"/>
              </p:ext>
            </p:extLst>
          </p:nvPr>
        </p:nvGraphicFramePr>
        <p:xfrm>
          <a:off x="781370" y="280200"/>
          <a:ext cx="6984404" cy="8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954">
                  <a:extLst>
                    <a:ext uri="{9D8B030D-6E8A-4147-A177-3AD203B41FA5}">
                      <a16:colId xmlns:a16="http://schemas.microsoft.com/office/drawing/2014/main" val="3410978925"/>
                    </a:ext>
                  </a:extLst>
                </a:gridCol>
                <a:gridCol w="802206">
                  <a:extLst>
                    <a:ext uri="{9D8B030D-6E8A-4147-A177-3AD203B41FA5}">
                      <a16:colId xmlns:a16="http://schemas.microsoft.com/office/drawing/2014/main" val="2882341307"/>
                    </a:ext>
                  </a:extLst>
                </a:gridCol>
                <a:gridCol w="959783">
                  <a:extLst>
                    <a:ext uri="{9D8B030D-6E8A-4147-A177-3AD203B41FA5}">
                      <a16:colId xmlns:a16="http://schemas.microsoft.com/office/drawing/2014/main" val="1397908805"/>
                    </a:ext>
                  </a:extLst>
                </a:gridCol>
                <a:gridCol w="888159">
                  <a:extLst>
                    <a:ext uri="{9D8B030D-6E8A-4147-A177-3AD203B41FA5}">
                      <a16:colId xmlns:a16="http://schemas.microsoft.com/office/drawing/2014/main" val="1829517030"/>
                    </a:ext>
                  </a:extLst>
                </a:gridCol>
                <a:gridCol w="988433">
                  <a:extLst>
                    <a:ext uri="{9D8B030D-6E8A-4147-A177-3AD203B41FA5}">
                      <a16:colId xmlns:a16="http://schemas.microsoft.com/office/drawing/2014/main" val="8540208"/>
                    </a:ext>
                  </a:extLst>
                </a:gridCol>
                <a:gridCol w="856869">
                  <a:extLst>
                    <a:ext uri="{9D8B030D-6E8A-4147-A177-3AD203B41FA5}">
                      <a16:colId xmlns:a16="http://schemas.microsoft.com/office/drawing/2014/main" val="1916643115"/>
                    </a:ext>
                  </a:extLst>
                </a:gridCol>
              </a:tblGrid>
              <a:tr h="880579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de Universidades Anáhuac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9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inicio 1ª semana de clases</a:t>
                      </a:r>
                      <a:endParaRPr lang="es-MX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90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inicio 4ª semana de clases</a:t>
                      </a:r>
                      <a:endParaRPr lang="es-MX" sz="9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inicio 4</a:t>
                      </a:r>
                      <a:r>
                        <a:rPr lang="es-MX" sz="850" b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semana de clases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 %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inicio 4</a:t>
                      </a:r>
                      <a:r>
                        <a:rPr lang="es-MX" sz="850" b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semana de clases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4650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327CAD8C-9824-4748-B040-FD0163FA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7403"/>
              </p:ext>
            </p:extLst>
          </p:nvPr>
        </p:nvGraphicFramePr>
        <p:xfrm>
          <a:off x="781371" y="1200350"/>
          <a:ext cx="6984403" cy="7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89">
                  <a:extLst>
                    <a:ext uri="{9D8B030D-6E8A-4147-A177-3AD203B41FA5}">
                      <a16:colId xmlns:a16="http://schemas.microsoft.com/office/drawing/2014/main" val="1054953450"/>
                    </a:ext>
                  </a:extLst>
                </a:gridCol>
                <a:gridCol w="1575764">
                  <a:extLst>
                    <a:ext uri="{9D8B030D-6E8A-4147-A177-3AD203B41FA5}">
                      <a16:colId xmlns:a16="http://schemas.microsoft.com/office/drawing/2014/main" val="1272118414"/>
                    </a:ext>
                  </a:extLst>
                </a:gridCol>
                <a:gridCol w="802206">
                  <a:extLst>
                    <a:ext uri="{9D8B030D-6E8A-4147-A177-3AD203B41FA5}">
                      <a16:colId xmlns:a16="http://schemas.microsoft.com/office/drawing/2014/main" val="2237230095"/>
                    </a:ext>
                  </a:extLst>
                </a:gridCol>
                <a:gridCol w="959783">
                  <a:extLst>
                    <a:ext uri="{9D8B030D-6E8A-4147-A177-3AD203B41FA5}">
                      <a16:colId xmlns:a16="http://schemas.microsoft.com/office/drawing/2014/main" val="2119517780"/>
                    </a:ext>
                  </a:extLst>
                </a:gridCol>
                <a:gridCol w="888159">
                  <a:extLst>
                    <a:ext uri="{9D8B030D-6E8A-4147-A177-3AD203B41FA5}">
                      <a16:colId xmlns:a16="http://schemas.microsoft.com/office/drawing/2014/main" val="1386676397"/>
                    </a:ext>
                  </a:extLst>
                </a:gridCol>
                <a:gridCol w="988433">
                  <a:extLst>
                    <a:ext uri="{9D8B030D-6E8A-4147-A177-3AD203B41FA5}">
                      <a16:colId xmlns:a16="http://schemas.microsoft.com/office/drawing/2014/main" val="3676383634"/>
                    </a:ext>
                  </a:extLst>
                </a:gridCol>
                <a:gridCol w="856869">
                  <a:extLst>
                    <a:ext uri="{9D8B030D-6E8A-4147-A177-3AD203B41FA5}">
                      <a16:colId xmlns:a16="http://schemas.microsoft.com/office/drawing/2014/main" val="162624258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Profesional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116,302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117,187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127,585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+11,283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+9.7%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2917732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7,369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7049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9831278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18.10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+1.60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+9.7%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13477498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6D1846D0-4BBD-4899-AAF8-364CD684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72521"/>
              </p:ext>
            </p:extLst>
          </p:nvPr>
        </p:nvGraphicFramePr>
        <p:xfrm>
          <a:off x="781371" y="1993984"/>
          <a:ext cx="6984403" cy="78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89">
                  <a:extLst>
                    <a:ext uri="{9D8B030D-6E8A-4147-A177-3AD203B41FA5}">
                      <a16:colId xmlns:a16="http://schemas.microsoft.com/office/drawing/2014/main" val="2069475649"/>
                    </a:ext>
                  </a:extLst>
                </a:gridCol>
                <a:gridCol w="1575764">
                  <a:extLst>
                    <a:ext uri="{9D8B030D-6E8A-4147-A177-3AD203B41FA5}">
                      <a16:colId xmlns:a16="http://schemas.microsoft.com/office/drawing/2014/main" val="3795255604"/>
                    </a:ext>
                  </a:extLst>
                </a:gridCol>
                <a:gridCol w="802206">
                  <a:extLst>
                    <a:ext uri="{9D8B030D-6E8A-4147-A177-3AD203B41FA5}">
                      <a16:colId xmlns:a16="http://schemas.microsoft.com/office/drawing/2014/main" val="773562589"/>
                    </a:ext>
                  </a:extLst>
                </a:gridCol>
                <a:gridCol w="959783">
                  <a:extLst>
                    <a:ext uri="{9D8B030D-6E8A-4147-A177-3AD203B41FA5}">
                      <a16:colId xmlns:a16="http://schemas.microsoft.com/office/drawing/2014/main" val="941638601"/>
                    </a:ext>
                  </a:extLst>
                </a:gridCol>
                <a:gridCol w="888159">
                  <a:extLst>
                    <a:ext uri="{9D8B030D-6E8A-4147-A177-3AD203B41FA5}">
                      <a16:colId xmlns:a16="http://schemas.microsoft.com/office/drawing/2014/main" val="2586863594"/>
                    </a:ext>
                  </a:extLst>
                </a:gridCol>
                <a:gridCol w="988433">
                  <a:extLst>
                    <a:ext uri="{9D8B030D-6E8A-4147-A177-3AD203B41FA5}">
                      <a16:colId xmlns:a16="http://schemas.microsoft.com/office/drawing/2014/main" val="306346431"/>
                    </a:ext>
                  </a:extLst>
                </a:gridCol>
                <a:gridCol w="856869">
                  <a:extLst>
                    <a:ext uri="{9D8B030D-6E8A-4147-A177-3AD203B41FA5}">
                      <a16:colId xmlns:a16="http://schemas.microsoft.com/office/drawing/2014/main" val="2884153791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obligatorio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14,197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14,432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15,296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+1,099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+7.7%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2970379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87757172"/>
                  </a:ext>
                </a:extLst>
              </a:tr>
              <a:tr h="290831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28.43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1262267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421920CE-6E7E-4995-91F6-5AAC3A101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07327"/>
              </p:ext>
            </p:extLst>
          </p:nvPr>
        </p:nvGraphicFramePr>
        <p:xfrm>
          <a:off x="781371" y="2808849"/>
          <a:ext cx="6984403" cy="7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89">
                  <a:extLst>
                    <a:ext uri="{9D8B030D-6E8A-4147-A177-3AD203B41FA5}">
                      <a16:colId xmlns:a16="http://schemas.microsoft.com/office/drawing/2014/main" val="1517218682"/>
                    </a:ext>
                  </a:extLst>
                </a:gridCol>
                <a:gridCol w="1575764">
                  <a:extLst>
                    <a:ext uri="{9D8B030D-6E8A-4147-A177-3AD203B41FA5}">
                      <a16:colId xmlns:a16="http://schemas.microsoft.com/office/drawing/2014/main" val="1004931243"/>
                    </a:ext>
                  </a:extLst>
                </a:gridCol>
                <a:gridCol w="802206">
                  <a:extLst>
                    <a:ext uri="{9D8B030D-6E8A-4147-A177-3AD203B41FA5}">
                      <a16:colId xmlns:a16="http://schemas.microsoft.com/office/drawing/2014/main" val="241744132"/>
                    </a:ext>
                  </a:extLst>
                </a:gridCol>
                <a:gridCol w="959783">
                  <a:extLst>
                    <a:ext uri="{9D8B030D-6E8A-4147-A177-3AD203B41FA5}">
                      <a16:colId xmlns:a16="http://schemas.microsoft.com/office/drawing/2014/main" val="4282586177"/>
                    </a:ext>
                  </a:extLst>
                </a:gridCol>
                <a:gridCol w="888159">
                  <a:extLst>
                    <a:ext uri="{9D8B030D-6E8A-4147-A177-3AD203B41FA5}">
                      <a16:colId xmlns:a16="http://schemas.microsoft.com/office/drawing/2014/main" val="1557000636"/>
                    </a:ext>
                  </a:extLst>
                </a:gridCol>
                <a:gridCol w="988433">
                  <a:extLst>
                    <a:ext uri="{9D8B030D-6E8A-4147-A177-3AD203B41FA5}">
                      <a16:colId xmlns:a16="http://schemas.microsoft.com/office/drawing/2014/main" val="1450145374"/>
                    </a:ext>
                  </a:extLst>
                </a:gridCol>
                <a:gridCol w="856869">
                  <a:extLst>
                    <a:ext uri="{9D8B030D-6E8A-4147-A177-3AD203B41FA5}">
                      <a16:colId xmlns:a16="http://schemas.microsoft.com/office/drawing/2014/main" val="3652203430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asignaturas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3,150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+8.0%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40156262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11699192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21.14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+29.8%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19597962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D98040-01C8-42E2-9CC1-02420CFC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8273"/>
              </p:ext>
            </p:extLst>
          </p:nvPr>
        </p:nvGraphicFramePr>
        <p:xfrm>
          <a:off x="781371" y="3623713"/>
          <a:ext cx="6984403" cy="78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89">
                  <a:extLst>
                    <a:ext uri="{9D8B030D-6E8A-4147-A177-3AD203B41FA5}">
                      <a16:colId xmlns:a16="http://schemas.microsoft.com/office/drawing/2014/main" val="3081358036"/>
                    </a:ext>
                  </a:extLst>
                </a:gridCol>
                <a:gridCol w="1575764">
                  <a:extLst>
                    <a:ext uri="{9D8B030D-6E8A-4147-A177-3AD203B41FA5}">
                      <a16:colId xmlns:a16="http://schemas.microsoft.com/office/drawing/2014/main" val="2023136733"/>
                    </a:ext>
                  </a:extLst>
                </a:gridCol>
                <a:gridCol w="802206">
                  <a:extLst>
                    <a:ext uri="{9D8B030D-6E8A-4147-A177-3AD203B41FA5}">
                      <a16:colId xmlns:a16="http://schemas.microsoft.com/office/drawing/2014/main" val="2151893724"/>
                    </a:ext>
                  </a:extLst>
                </a:gridCol>
                <a:gridCol w="959783">
                  <a:extLst>
                    <a:ext uri="{9D8B030D-6E8A-4147-A177-3AD203B41FA5}">
                      <a16:colId xmlns:a16="http://schemas.microsoft.com/office/drawing/2014/main" val="1380314090"/>
                    </a:ext>
                  </a:extLst>
                </a:gridCol>
                <a:gridCol w="888159">
                  <a:extLst>
                    <a:ext uri="{9D8B030D-6E8A-4147-A177-3AD203B41FA5}">
                      <a16:colId xmlns:a16="http://schemas.microsoft.com/office/drawing/2014/main" val="2434163527"/>
                    </a:ext>
                  </a:extLst>
                </a:gridCol>
                <a:gridCol w="988433">
                  <a:extLst>
                    <a:ext uri="{9D8B030D-6E8A-4147-A177-3AD203B41FA5}">
                      <a16:colId xmlns:a16="http://schemas.microsoft.com/office/drawing/2014/main" val="726309980"/>
                    </a:ext>
                  </a:extLst>
                </a:gridCol>
                <a:gridCol w="856869">
                  <a:extLst>
                    <a:ext uri="{9D8B030D-6E8A-4147-A177-3AD203B41FA5}">
                      <a16:colId xmlns:a16="http://schemas.microsoft.com/office/drawing/2014/main" val="2543315570"/>
                    </a:ext>
                  </a:extLst>
                </a:gridCol>
              </a:tblGrid>
              <a:tr h="25612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talleres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5,277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6,070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+8.5%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5844678"/>
                  </a:ext>
                </a:extLst>
              </a:tr>
              <a:tr h="276676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-33.5%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4892303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20.93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+8.10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+63.2%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52412801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ABDFA9EB-86AB-41A0-8763-4587F7D46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32748"/>
              </p:ext>
            </p:extLst>
          </p:nvPr>
        </p:nvGraphicFramePr>
        <p:xfrm>
          <a:off x="781371" y="4435586"/>
          <a:ext cx="6984403" cy="7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89">
                  <a:extLst>
                    <a:ext uri="{9D8B030D-6E8A-4147-A177-3AD203B41FA5}">
                      <a16:colId xmlns:a16="http://schemas.microsoft.com/office/drawing/2014/main" val="4012213361"/>
                    </a:ext>
                  </a:extLst>
                </a:gridCol>
                <a:gridCol w="1575764">
                  <a:extLst>
                    <a:ext uri="{9D8B030D-6E8A-4147-A177-3AD203B41FA5}">
                      <a16:colId xmlns:a16="http://schemas.microsoft.com/office/drawing/2014/main" val="3702820238"/>
                    </a:ext>
                  </a:extLst>
                </a:gridCol>
                <a:gridCol w="802206">
                  <a:extLst>
                    <a:ext uri="{9D8B030D-6E8A-4147-A177-3AD203B41FA5}">
                      <a16:colId xmlns:a16="http://schemas.microsoft.com/office/drawing/2014/main" val="1803740444"/>
                    </a:ext>
                  </a:extLst>
                </a:gridCol>
                <a:gridCol w="959783">
                  <a:extLst>
                    <a:ext uri="{9D8B030D-6E8A-4147-A177-3AD203B41FA5}">
                      <a16:colId xmlns:a16="http://schemas.microsoft.com/office/drawing/2014/main" val="3598783234"/>
                    </a:ext>
                  </a:extLst>
                </a:gridCol>
                <a:gridCol w="888159">
                  <a:extLst>
                    <a:ext uri="{9D8B030D-6E8A-4147-A177-3AD203B41FA5}">
                      <a16:colId xmlns:a16="http://schemas.microsoft.com/office/drawing/2014/main" val="1176217667"/>
                    </a:ext>
                  </a:extLst>
                </a:gridCol>
                <a:gridCol w="988433">
                  <a:extLst>
                    <a:ext uri="{9D8B030D-6E8A-4147-A177-3AD203B41FA5}">
                      <a16:colId xmlns:a16="http://schemas.microsoft.com/office/drawing/2014/main" val="2155005488"/>
                    </a:ext>
                  </a:extLst>
                </a:gridCol>
                <a:gridCol w="856869">
                  <a:extLst>
                    <a:ext uri="{9D8B030D-6E8A-4147-A177-3AD203B41FA5}">
                      <a16:colId xmlns:a16="http://schemas.microsoft.com/office/drawing/2014/main" val="2457582662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Cursos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 curriculares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7,178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5,791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6,593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9098189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-28.0%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71130506"/>
                  </a:ext>
                </a:extLst>
              </a:tr>
              <a:tr h="26254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21.90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+27.6%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20765600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0ED965D9-EA2A-410E-9EAA-26B4EA59B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66978"/>
              </p:ext>
            </p:extLst>
          </p:nvPr>
        </p:nvGraphicFramePr>
        <p:xfrm>
          <a:off x="781371" y="5225575"/>
          <a:ext cx="6984403" cy="8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89">
                  <a:extLst>
                    <a:ext uri="{9D8B030D-6E8A-4147-A177-3AD203B41FA5}">
                      <a16:colId xmlns:a16="http://schemas.microsoft.com/office/drawing/2014/main" val="1075504702"/>
                    </a:ext>
                  </a:extLst>
                </a:gridCol>
                <a:gridCol w="1575764">
                  <a:extLst>
                    <a:ext uri="{9D8B030D-6E8A-4147-A177-3AD203B41FA5}">
                      <a16:colId xmlns:a16="http://schemas.microsoft.com/office/drawing/2014/main" val="4126762489"/>
                    </a:ext>
                  </a:extLst>
                </a:gridCol>
                <a:gridCol w="802206">
                  <a:extLst>
                    <a:ext uri="{9D8B030D-6E8A-4147-A177-3AD203B41FA5}">
                      <a16:colId xmlns:a16="http://schemas.microsoft.com/office/drawing/2014/main" val="1521485129"/>
                    </a:ext>
                  </a:extLst>
                </a:gridCol>
                <a:gridCol w="959783">
                  <a:extLst>
                    <a:ext uri="{9D8B030D-6E8A-4147-A177-3AD203B41FA5}">
                      <a16:colId xmlns:a16="http://schemas.microsoft.com/office/drawing/2014/main" val="298260377"/>
                    </a:ext>
                  </a:extLst>
                </a:gridCol>
                <a:gridCol w="888159">
                  <a:extLst>
                    <a:ext uri="{9D8B030D-6E8A-4147-A177-3AD203B41FA5}">
                      <a16:colId xmlns:a16="http://schemas.microsoft.com/office/drawing/2014/main" val="1072254083"/>
                    </a:ext>
                  </a:extLst>
                </a:gridCol>
                <a:gridCol w="988433">
                  <a:extLst>
                    <a:ext uri="{9D8B030D-6E8A-4147-A177-3AD203B41FA5}">
                      <a16:colId xmlns:a16="http://schemas.microsoft.com/office/drawing/2014/main" val="1709611609"/>
                    </a:ext>
                  </a:extLst>
                </a:gridCol>
                <a:gridCol w="856869">
                  <a:extLst>
                    <a:ext uri="{9D8B030D-6E8A-4147-A177-3AD203B41FA5}">
                      <a16:colId xmlns:a16="http://schemas.microsoft.com/office/drawing/2014/main" val="3680983753"/>
                    </a:ext>
                  </a:extLst>
                </a:gridCol>
              </a:tblGrid>
              <a:tr h="274108">
                <a:tc rowSpan="3"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146,186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145,419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158,694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+12,508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+8.6%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6780626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8,634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8,327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7864622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9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</a:t>
                      </a:r>
                      <a:endParaRPr lang="es-MX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19.06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+12.6%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657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932372763"/>
              </p:ext>
            </p:extLst>
          </p:nvPr>
        </p:nvGraphicFramePr>
        <p:xfrm>
          <a:off x="0" y="516835"/>
          <a:ext cx="9144000" cy="5473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97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475812180"/>
              </p:ext>
            </p:extLst>
          </p:nvPr>
        </p:nvGraphicFramePr>
        <p:xfrm>
          <a:off x="0" y="518616"/>
          <a:ext cx="9144000" cy="524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4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8159"/>
            <a:ext cx="8229600" cy="762592"/>
          </a:xfrm>
        </p:spPr>
        <p:txBody>
          <a:bodyPr>
            <a:normAutofit/>
          </a:bodyPr>
          <a:lstStyle/>
          <a:p>
            <a:r>
              <a:rPr lang="es-MX" sz="20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Indicador: Promedio de alumnos por grupo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0032" y="793294"/>
            <a:ext cx="7799696" cy="5743981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indicador de alumnos por grupo a nivel licenciatura se ha generado desde hace aproximadamente 8 años, a nivel de la RUA.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Históricamente se ha calculado como un dato de “cierre”, una vez finalizada la etapa de selección de cursos y ajustes, cada semestre.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raíz del protocolo del Consejo Superior de la RUA, del 6 abril de 2017, se retoma la iniciativa del 2013 para elevar el indicador de Red a 25 alumnos por grupo en un lapso de 2 años.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 la SERUA: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Diferencias de criterios para el cálculo del indicador entre el área de Efectividad de la SERUA y las Universidades.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Reuniones con algunas Universidades para afinar criterios y consideraciones para el cálculo.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cálculo del indicador o de sus componentes durante las etapas de programación académica, de selección de cursos y semana de ajustes.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información a las Universidades con cortes en momentos clave, para ayudar en la toma de decisiones (cierre de grupos, ajustes).</a:t>
            </a:r>
          </a:p>
        </p:txBody>
      </p:sp>
    </p:spTree>
    <p:extLst>
      <p:ext uri="{BB962C8B-B14F-4D97-AF65-F5344CB8AC3E}">
        <p14:creationId xmlns:p14="http://schemas.microsoft.com/office/powerpoint/2010/main" val="10678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024885698"/>
              </p:ext>
            </p:extLst>
          </p:nvPr>
        </p:nvGraphicFramePr>
        <p:xfrm>
          <a:off x="0" y="518616"/>
          <a:ext cx="9144000" cy="524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6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686944934"/>
              </p:ext>
            </p:extLst>
          </p:nvPr>
        </p:nvGraphicFramePr>
        <p:xfrm>
          <a:off x="0" y="518616"/>
          <a:ext cx="9144000" cy="524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5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113835780"/>
              </p:ext>
            </p:extLst>
          </p:nvPr>
        </p:nvGraphicFramePr>
        <p:xfrm>
          <a:off x="1" y="518616"/>
          <a:ext cx="9144000" cy="524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5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1807"/>
            <a:ext cx="8229600" cy="762592"/>
          </a:xfrm>
        </p:spPr>
        <p:txBody>
          <a:bodyPr>
            <a:normAutofit/>
          </a:bodyPr>
          <a:lstStyle/>
          <a:p>
            <a:r>
              <a:rPr lang="es-MX" sz="20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/ Bloques / Etapas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3680" y="1011659"/>
            <a:ext cx="7799696" cy="5743981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Aunque se trata de un indicador global, para efectos del acompañamiento a las Universidades durante sus etapas de programación académica, selección de cursos y semana de ajustes, se identificaron 5 grandes bloques de asignaturas/talleres para realizar el cálculo: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Profesional (obligatorio y electivo).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Anáhuac obligatorio.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Anáhuac electivo – asignaturas.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Anáhuac electivo – talleres.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 no curriculares.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consideraron los parámetros específicos señalados en el protocolo del CSRUA.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identificaron los momentos clave para realizar los cortes y generar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9309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 Imagen" descr="Ecurricular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4" y="903959"/>
            <a:ext cx="6193865" cy="48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6428095" y="1096672"/>
            <a:ext cx="2402005" cy="736671"/>
          </a:xfrm>
          <a:prstGeom prst="roundRect">
            <a:avLst/>
          </a:prstGeom>
          <a:gradFill flip="none" rotWithShape="1"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Anáhuac obligatorio</a:t>
            </a:r>
          </a:p>
          <a:p>
            <a:pPr algn="ctr"/>
            <a:r>
              <a:rPr lang="es-MX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(ponderación del 9% al 12%)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6428097" y="1877086"/>
            <a:ext cx="2402004" cy="378618"/>
          </a:xfrm>
          <a:prstGeom prst="roundRect">
            <a:avLst/>
          </a:prstGeom>
          <a:gradFill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Anáhuac electivo –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talleres (ponderación del 2% al 9%)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428097" y="2296787"/>
            <a:ext cx="2402004" cy="468448"/>
          </a:xfrm>
          <a:prstGeom prst="roundRect">
            <a:avLst/>
          </a:prstGeom>
          <a:gradFill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Anáhuac electivo – </a:t>
            </a:r>
            <a:r>
              <a:rPr lang="es-MX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asignaturas </a:t>
            </a:r>
            <a:r>
              <a:rPr lang="es-MX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(ponderación del 0% al 3%)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400796" y="2765235"/>
            <a:ext cx="2429304" cy="2503380"/>
          </a:xfrm>
          <a:prstGeom prst="roundRect">
            <a:avLst/>
          </a:prstGeom>
          <a:gradFill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Profesional</a:t>
            </a:r>
          </a:p>
          <a:p>
            <a:pPr algn="ctr"/>
            <a:r>
              <a:rPr lang="es-MX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(ponderación del 70% al 83%)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6509983" y="5429719"/>
            <a:ext cx="2320118" cy="686567"/>
          </a:xfrm>
          <a:prstGeom prst="roundRect">
            <a:avLst/>
          </a:prstGeom>
          <a:gradFill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 no curriculares</a:t>
            </a:r>
          </a:p>
          <a:p>
            <a:pPr algn="ctr"/>
            <a:r>
              <a:rPr lang="es-MX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(ponderación del 2% al 13%)</a:t>
            </a: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2456595" y="1096672"/>
            <a:ext cx="4053387" cy="519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671248" y="2054506"/>
            <a:ext cx="221093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759955" y="2601461"/>
            <a:ext cx="1958456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248465" y="5268615"/>
            <a:ext cx="4469645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183637" y="5268615"/>
            <a:ext cx="0" cy="59801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183637" y="5866627"/>
            <a:ext cx="4326345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5882185" y="1877086"/>
            <a:ext cx="627797" cy="17742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5718411" y="2611998"/>
            <a:ext cx="791572" cy="15323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921225" y="393158"/>
            <a:ext cx="1535370" cy="3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BLOQUES </a:t>
            </a:r>
          </a:p>
          <a:p>
            <a:pPr algn="ctr"/>
            <a:r>
              <a:rPr lang="es-MX" sz="12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2010</a:t>
            </a:r>
          </a:p>
        </p:txBody>
      </p:sp>
    </p:spTree>
    <p:extLst>
      <p:ext uri="{BB962C8B-B14F-4D97-AF65-F5344CB8AC3E}">
        <p14:creationId xmlns:p14="http://schemas.microsoft.com/office/powerpoint/2010/main" val="41333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6428095" y="1096672"/>
            <a:ext cx="2402005" cy="671727"/>
          </a:xfrm>
          <a:prstGeom prst="roundRect">
            <a:avLst/>
          </a:prstGeom>
          <a:gradFill flip="none" rotWithShape="1"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Anáhuac obligatorio</a:t>
            </a:r>
          </a:p>
          <a:p>
            <a:pPr algn="ctr"/>
            <a:r>
              <a:rPr lang="es-MX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(ponderación del 9% al 12%)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428097" y="1795198"/>
            <a:ext cx="2402004" cy="378618"/>
          </a:xfrm>
          <a:prstGeom prst="roundRect">
            <a:avLst/>
          </a:prstGeom>
          <a:gradFill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Anáhuac electivo –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talleres (ponderación del 2% al 9%)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428097" y="2214899"/>
            <a:ext cx="2402004" cy="441152"/>
          </a:xfrm>
          <a:prstGeom prst="roundRect">
            <a:avLst/>
          </a:prstGeom>
          <a:gradFill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Anáhuac electivo – </a:t>
            </a:r>
            <a:r>
              <a:rPr lang="es-MX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asignaturas </a:t>
            </a:r>
            <a:r>
              <a:rPr lang="es-MX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(ponderación del 0% al 3%)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6400796" y="2669837"/>
            <a:ext cx="2429304" cy="2601054"/>
          </a:xfrm>
          <a:prstGeom prst="roundRect">
            <a:avLst/>
          </a:prstGeom>
          <a:gradFill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 Profesional</a:t>
            </a:r>
          </a:p>
          <a:p>
            <a:pPr algn="ctr"/>
            <a:r>
              <a:rPr lang="es-MX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(ponderación del 70% al 83%)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509983" y="5429719"/>
            <a:ext cx="2320118" cy="686567"/>
          </a:xfrm>
          <a:prstGeom prst="roundRect">
            <a:avLst/>
          </a:prstGeom>
          <a:gradFill>
            <a:gsLst>
              <a:gs pos="0">
                <a:srgbClr val="FF9966">
                  <a:tint val="66000"/>
                  <a:satMod val="160000"/>
                </a:srgbClr>
              </a:gs>
              <a:gs pos="50000">
                <a:srgbClr val="FF9966">
                  <a:tint val="44500"/>
                  <a:satMod val="160000"/>
                </a:srgbClr>
              </a:gs>
              <a:gs pos="100000">
                <a:srgbClr val="FF996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 no curriculares</a:t>
            </a:r>
          </a:p>
          <a:p>
            <a:pPr algn="ctr"/>
            <a:r>
              <a:rPr lang="es-MX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(ponderación del 2% al 13%)</a:t>
            </a:r>
          </a:p>
        </p:txBody>
      </p:sp>
      <p:pic>
        <p:nvPicPr>
          <p:cNvPr id="19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" y="813420"/>
            <a:ext cx="6373505" cy="4891343"/>
          </a:xfrm>
          <a:prstGeom prst="rect">
            <a:avLst/>
          </a:prstGeom>
        </p:spPr>
      </p:pic>
      <p:cxnSp>
        <p:nvCxnSpPr>
          <p:cNvPr id="23" name="Conector recto 22"/>
          <p:cNvCxnSpPr/>
          <p:nvPr/>
        </p:nvCxnSpPr>
        <p:spPr>
          <a:xfrm flipV="1">
            <a:off x="2456595" y="1096672"/>
            <a:ext cx="4053387" cy="519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684894" y="2201112"/>
            <a:ext cx="282508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3493827" y="1795198"/>
            <a:ext cx="301615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59955" y="2656051"/>
            <a:ext cx="275002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217758" y="5270891"/>
            <a:ext cx="4469645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2183637" y="5268615"/>
            <a:ext cx="0" cy="59801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83637" y="5866627"/>
            <a:ext cx="4326345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921225" y="393158"/>
            <a:ext cx="1535370" cy="36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BLOQUES </a:t>
            </a:r>
          </a:p>
          <a:p>
            <a:pPr algn="ctr"/>
            <a:r>
              <a:rPr lang="es-MX" sz="12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2016</a:t>
            </a:r>
          </a:p>
        </p:txBody>
      </p:sp>
    </p:spTree>
    <p:extLst>
      <p:ext uri="{BB962C8B-B14F-4D97-AF65-F5344CB8AC3E}">
        <p14:creationId xmlns:p14="http://schemas.microsoft.com/office/powerpoint/2010/main" val="886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899890440"/>
              </p:ext>
            </p:extLst>
          </p:nvPr>
        </p:nvGraphicFramePr>
        <p:xfrm>
          <a:off x="300251" y="573130"/>
          <a:ext cx="8488906" cy="566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3582538" y="236388"/>
            <a:ext cx="1535370" cy="25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BLOQUES</a:t>
            </a:r>
          </a:p>
        </p:txBody>
      </p:sp>
    </p:spTree>
    <p:extLst>
      <p:ext uri="{BB962C8B-B14F-4D97-AF65-F5344CB8AC3E}">
        <p14:creationId xmlns:p14="http://schemas.microsoft.com/office/powerpoint/2010/main" val="259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7424"/>
              </p:ext>
            </p:extLst>
          </p:nvPr>
        </p:nvGraphicFramePr>
        <p:xfrm>
          <a:off x="-586854" y="395785"/>
          <a:ext cx="10317708" cy="601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689213" y="268357"/>
            <a:ext cx="1535370" cy="25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</a:p>
        </p:txBody>
      </p:sp>
    </p:spTree>
    <p:extLst>
      <p:ext uri="{BB962C8B-B14F-4D97-AF65-F5344CB8AC3E}">
        <p14:creationId xmlns:p14="http://schemas.microsoft.com/office/powerpoint/2010/main" val="42754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720759207"/>
              </p:ext>
            </p:extLst>
          </p:nvPr>
        </p:nvGraphicFramePr>
        <p:xfrm>
          <a:off x="0" y="198784"/>
          <a:ext cx="9143999" cy="580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03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C373D648-87D7-49E1-9387-FA442BC8E0A5}"/>
              </a:ext>
            </a:extLst>
          </p:cNvPr>
          <p:cNvSpPr/>
          <p:nvPr/>
        </p:nvSpPr>
        <p:spPr>
          <a:xfrm>
            <a:off x="929996" y="6155433"/>
            <a:ext cx="6516807" cy="26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Proyección considerando el 4.37%. Se obtuvo tomando en cuenta la matrícula total de licenciatura del periodo Enero – Junio 2017 (201710) y la meta esperada para Enero 2018 (201810).</a:t>
            </a: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30A1C184-3E03-4060-BFC0-7F40E2881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37093"/>
              </p:ext>
            </p:extLst>
          </p:nvPr>
        </p:nvGraphicFramePr>
        <p:xfrm>
          <a:off x="487908" y="258472"/>
          <a:ext cx="7982092" cy="8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3410978925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2882341307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275666973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1517983034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1397908805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3076907117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8540208"/>
                    </a:ext>
                  </a:extLst>
                </a:gridCol>
                <a:gridCol w="762426">
                  <a:extLst>
                    <a:ext uri="{9D8B030D-6E8A-4147-A177-3AD203B41FA5}">
                      <a16:colId xmlns:a16="http://schemas.microsoft.com/office/drawing/2014/main" val="1916643115"/>
                    </a:ext>
                  </a:extLst>
                </a:gridCol>
              </a:tblGrid>
              <a:tr h="880579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Universidad Anáhuac México</a:t>
                      </a:r>
                    </a:p>
                    <a:p>
                      <a:pPr marL="0" indent="0" algn="ctr" defTabSz="457200" rtl="0" eaLnBrk="1" latinLnBrk="0" hangingPunct="1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s-MX" sz="105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Campus</a:t>
                      </a:r>
                      <a:r>
                        <a:rPr lang="es-MX" sz="105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Proyección*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21 dic 2017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(previo selección)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1ª semana de clases)</a:t>
                      </a:r>
                      <a:endParaRPr lang="es-MX" sz="8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850" b="1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</a:t>
                      </a:r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 2018 </a:t>
                      </a:r>
                    </a:p>
                    <a:p>
                      <a:pPr algn="ctr"/>
                      <a:r>
                        <a:rPr lang="es-MX" sz="85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(inicio 4ª semana de clases)</a:t>
                      </a:r>
                      <a:endParaRPr lang="es-MX" sz="85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˄ ˅ %</a:t>
                      </a:r>
                    </a:p>
                    <a:p>
                      <a:pPr algn="ctr"/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201710 vs. 201810</a:t>
                      </a:r>
                    </a:p>
                    <a:p>
                      <a:pPr algn="ctr">
                        <a:tabLst>
                          <a:tab pos="714375" algn="l"/>
                        </a:tabLst>
                      </a:pPr>
                      <a:r>
                        <a:rPr lang="es-MX" sz="8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31 ene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46509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0939ABF-EAA7-4D87-AEE9-FD2F75BC6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4296"/>
              </p:ext>
            </p:extLst>
          </p:nvPr>
        </p:nvGraphicFramePr>
        <p:xfrm>
          <a:off x="487908" y="1177112"/>
          <a:ext cx="7982092" cy="74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72">
                  <a:extLst>
                    <a:ext uri="{9D8B030D-6E8A-4147-A177-3AD203B41FA5}">
                      <a16:colId xmlns:a16="http://schemas.microsoft.com/office/drawing/2014/main" val="2168960322"/>
                    </a:ext>
                  </a:extLst>
                </a:gridCol>
                <a:gridCol w="1359722">
                  <a:extLst>
                    <a:ext uri="{9D8B030D-6E8A-4147-A177-3AD203B41FA5}">
                      <a16:colId xmlns:a16="http://schemas.microsoft.com/office/drawing/2014/main" val="814105048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553269937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960320580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3983846245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885694415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869817792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1717258504"/>
                    </a:ext>
                  </a:extLst>
                </a:gridCol>
                <a:gridCol w="762426">
                  <a:extLst>
                    <a:ext uri="{9D8B030D-6E8A-4147-A177-3AD203B41FA5}">
                      <a16:colId xmlns:a16="http://schemas.microsoft.com/office/drawing/2014/main" val="3533418771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Profesional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52,495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53,823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+1,328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2407227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2,869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74438295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endParaRPr lang="es-MX" sz="1050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18.76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5676572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E9D1C354-67E2-4AE6-821F-89F198CDC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26533"/>
              </p:ext>
            </p:extLst>
          </p:nvPr>
        </p:nvGraphicFramePr>
        <p:xfrm>
          <a:off x="487908" y="1955045"/>
          <a:ext cx="7982092" cy="78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72">
                  <a:extLst>
                    <a:ext uri="{9D8B030D-6E8A-4147-A177-3AD203B41FA5}">
                      <a16:colId xmlns:a16="http://schemas.microsoft.com/office/drawing/2014/main" val="2395905813"/>
                    </a:ext>
                  </a:extLst>
                </a:gridCol>
                <a:gridCol w="1359722">
                  <a:extLst>
                    <a:ext uri="{9D8B030D-6E8A-4147-A177-3AD203B41FA5}">
                      <a16:colId xmlns:a16="http://schemas.microsoft.com/office/drawing/2014/main" val="1374297144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2906039698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3431209232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906025770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709283339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109522749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777482261"/>
                    </a:ext>
                  </a:extLst>
                </a:gridCol>
                <a:gridCol w="762426">
                  <a:extLst>
                    <a:ext uri="{9D8B030D-6E8A-4147-A177-3AD203B41FA5}">
                      <a16:colId xmlns:a16="http://schemas.microsoft.com/office/drawing/2014/main" val="195472389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obligatorio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5,912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6,170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5,410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5,663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5452379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9259446"/>
                  </a:ext>
                </a:extLst>
              </a:tr>
              <a:tr h="290831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+11.1%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8778406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9F815740-6658-43F3-993A-7EDFA2B6D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67587"/>
              </p:ext>
            </p:extLst>
          </p:nvPr>
        </p:nvGraphicFramePr>
        <p:xfrm>
          <a:off x="487908" y="2775440"/>
          <a:ext cx="7982092" cy="78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72">
                  <a:extLst>
                    <a:ext uri="{9D8B030D-6E8A-4147-A177-3AD203B41FA5}">
                      <a16:colId xmlns:a16="http://schemas.microsoft.com/office/drawing/2014/main" val="4095624128"/>
                    </a:ext>
                  </a:extLst>
                </a:gridCol>
                <a:gridCol w="1359722">
                  <a:extLst>
                    <a:ext uri="{9D8B030D-6E8A-4147-A177-3AD203B41FA5}">
                      <a16:colId xmlns:a16="http://schemas.microsoft.com/office/drawing/2014/main" val="3380526368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2047206255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120041453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781943409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687259769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33057584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359999037"/>
                    </a:ext>
                  </a:extLst>
                </a:gridCol>
                <a:gridCol w="762426">
                  <a:extLst>
                    <a:ext uri="{9D8B030D-6E8A-4147-A177-3AD203B41FA5}">
                      <a16:colId xmlns:a16="http://schemas.microsoft.com/office/drawing/2014/main" val="1559351421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asignaturas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1,740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1,485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1,674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+0.4%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7029007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9490784"/>
                  </a:ext>
                </a:extLst>
              </a:tr>
              <a:tr h="29083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+5.26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+34.7%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6226755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EA2B13DC-F2FE-46B4-8292-3AAC2AEA4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28560"/>
              </p:ext>
            </p:extLst>
          </p:nvPr>
        </p:nvGraphicFramePr>
        <p:xfrm>
          <a:off x="487908" y="3593390"/>
          <a:ext cx="7982092" cy="78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72">
                  <a:extLst>
                    <a:ext uri="{9D8B030D-6E8A-4147-A177-3AD203B41FA5}">
                      <a16:colId xmlns:a16="http://schemas.microsoft.com/office/drawing/2014/main" val="3541895122"/>
                    </a:ext>
                  </a:extLst>
                </a:gridCol>
                <a:gridCol w="1359722">
                  <a:extLst>
                    <a:ext uri="{9D8B030D-6E8A-4147-A177-3AD203B41FA5}">
                      <a16:colId xmlns:a16="http://schemas.microsoft.com/office/drawing/2014/main" val="3724862929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2379961404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3773903951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3831354914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353232414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3676361684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2843660562"/>
                    </a:ext>
                  </a:extLst>
                </a:gridCol>
                <a:gridCol w="762426">
                  <a:extLst>
                    <a:ext uri="{9D8B030D-6E8A-4147-A177-3AD203B41FA5}">
                      <a16:colId xmlns:a16="http://schemas.microsoft.com/office/drawing/2014/main" val="2591198493"/>
                    </a:ext>
                  </a:extLst>
                </a:gridCol>
              </a:tblGrid>
              <a:tr h="25612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 Anáhuac electivo - talleres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1,451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1,514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1,878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+29.4%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41477337"/>
                  </a:ext>
                </a:extLst>
              </a:tr>
              <a:tr h="276676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064602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+8.52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+71.6%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159261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F00F6C6B-AE43-4EBD-AA49-457C6EAC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41201"/>
              </p:ext>
            </p:extLst>
          </p:nvPr>
        </p:nvGraphicFramePr>
        <p:xfrm>
          <a:off x="487908" y="4411782"/>
          <a:ext cx="7982092" cy="7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72">
                  <a:extLst>
                    <a:ext uri="{9D8B030D-6E8A-4147-A177-3AD203B41FA5}">
                      <a16:colId xmlns:a16="http://schemas.microsoft.com/office/drawing/2014/main" val="2770822240"/>
                    </a:ext>
                  </a:extLst>
                </a:gridCol>
                <a:gridCol w="1359722">
                  <a:extLst>
                    <a:ext uri="{9D8B030D-6E8A-4147-A177-3AD203B41FA5}">
                      <a16:colId xmlns:a16="http://schemas.microsoft.com/office/drawing/2014/main" val="2306510266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1467879798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1447250087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256303035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53844172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1163633954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1454829974"/>
                    </a:ext>
                  </a:extLst>
                </a:gridCol>
                <a:gridCol w="762426">
                  <a:extLst>
                    <a:ext uri="{9D8B030D-6E8A-4147-A177-3AD203B41FA5}">
                      <a16:colId xmlns:a16="http://schemas.microsoft.com/office/drawing/2014/main" val="2774932950"/>
                    </a:ext>
                  </a:extLst>
                </a:gridCol>
              </a:tblGrid>
              <a:tr h="248369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Cursos</a:t>
                      </a:r>
                      <a:r>
                        <a:rPr lang="es-MX" sz="900" b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 curriculares</a:t>
                      </a:r>
                      <a:endParaRPr lang="es-MX" sz="9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1,679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1,752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1,196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1,357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-19.2%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4994046"/>
                  </a:ext>
                </a:extLst>
              </a:tr>
              <a:tr h="2483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-40.5%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FAF6"/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11592163"/>
                  </a:ext>
                </a:extLst>
              </a:tr>
              <a:tr h="26254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kern="1200" dirty="0">
                        <a:solidFill>
                          <a:schemeClr val="dk1"/>
                        </a:solidFill>
                        <a:latin typeface="Avenir LT Std 45 Book" panose="020B0502020203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+6.74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+35.7%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2228313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B5B6ECDB-3D10-4F51-9052-4BB8E1E81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7862"/>
              </p:ext>
            </p:extLst>
          </p:nvPr>
        </p:nvGraphicFramePr>
        <p:xfrm>
          <a:off x="487908" y="5205927"/>
          <a:ext cx="7982092" cy="8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72">
                  <a:extLst>
                    <a:ext uri="{9D8B030D-6E8A-4147-A177-3AD203B41FA5}">
                      <a16:colId xmlns:a16="http://schemas.microsoft.com/office/drawing/2014/main" val="4282602061"/>
                    </a:ext>
                  </a:extLst>
                </a:gridCol>
                <a:gridCol w="1359722">
                  <a:extLst>
                    <a:ext uri="{9D8B030D-6E8A-4147-A177-3AD203B41FA5}">
                      <a16:colId xmlns:a16="http://schemas.microsoft.com/office/drawing/2014/main" val="3777103384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3051496948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1071859485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214270689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1616251394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593302963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3228019858"/>
                    </a:ext>
                  </a:extLst>
                </a:gridCol>
                <a:gridCol w="762426">
                  <a:extLst>
                    <a:ext uri="{9D8B030D-6E8A-4147-A177-3AD203B41FA5}">
                      <a16:colId xmlns:a16="http://schemas.microsoft.com/office/drawing/2014/main" val="4210710332"/>
                    </a:ext>
                  </a:extLst>
                </a:gridCol>
              </a:tblGrid>
              <a:tr h="274108">
                <a:tc rowSpan="3">
                  <a:txBody>
                    <a:bodyPr/>
                    <a:lstStyle/>
                    <a:p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inscritos 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63,204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65,964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58,275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64,395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+1,191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5794756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de grupos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3,504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3,290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0993565"/>
                  </a:ext>
                </a:extLst>
              </a:tr>
              <a:tr h="274108">
                <a:tc vMerge="1">
                  <a:txBody>
                    <a:bodyPr/>
                    <a:lstStyle/>
                    <a:p>
                      <a:endParaRPr lang="es-MX" sz="1050" b="1" dirty="0">
                        <a:latin typeface="Avenir LT Std 45 Book" panose="020B05020202030202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por</a:t>
                      </a:r>
                      <a:r>
                        <a:rPr lang="es-MX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9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</a:t>
                      </a:r>
                      <a:endParaRPr lang="es-MX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19.57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+1.15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+6.3%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2462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2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4017</Words>
  <Application>Microsoft Office PowerPoint</Application>
  <PresentationFormat>Presentación en pantalla (4:3)</PresentationFormat>
  <Paragraphs>1654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Helvetica</vt:lpstr>
      <vt:lpstr>Helvetica Light</vt:lpstr>
      <vt:lpstr>Wingdings</vt:lpstr>
      <vt:lpstr>Tema de Office</vt:lpstr>
      <vt:lpstr>Eficiencia Académica</vt:lpstr>
      <vt:lpstr>Indicador: Promedio de alumnos por grupo </vt:lpstr>
      <vt:lpstr>Propuesta / Bloques / Etapas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Moye López</dc:creator>
  <cp:lastModifiedBy>SERUA</cp:lastModifiedBy>
  <cp:revision>515</cp:revision>
  <dcterms:created xsi:type="dcterms:W3CDTF">2016-07-12T16:56:17Z</dcterms:created>
  <dcterms:modified xsi:type="dcterms:W3CDTF">2018-02-16T02:47:43Z</dcterms:modified>
</cp:coreProperties>
</file>