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09" r:id="rId2"/>
    <p:sldId id="420" r:id="rId3"/>
    <p:sldId id="422" r:id="rId4"/>
    <p:sldId id="423" r:id="rId5"/>
    <p:sldId id="424" r:id="rId6"/>
    <p:sldId id="408" r:id="rId7"/>
    <p:sldId id="412" r:id="rId8"/>
    <p:sldId id="417" r:id="rId9"/>
    <p:sldId id="416" r:id="rId10"/>
    <p:sldId id="419" r:id="rId11"/>
    <p:sldId id="411" r:id="rId12"/>
    <p:sldId id="415" r:id="rId13"/>
    <p:sldId id="413"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117" autoAdjust="0"/>
  </p:normalViewPr>
  <p:slideViewPr>
    <p:cSldViewPr snapToGrid="0">
      <p:cViewPr varScale="1">
        <p:scale>
          <a:sx n="81" d="100"/>
          <a:sy n="81"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MX"/>
        </a:p>
      </c:txPr>
    </c:title>
    <c:autoTitleDeleted val="0"/>
    <c:plotArea>
      <c:layout/>
      <c:lineChart>
        <c:grouping val="stacked"/>
        <c:varyColors val="0"/>
        <c:ser>
          <c:idx val="0"/>
          <c:order val="0"/>
          <c:tx>
            <c:strRef>
              <c:f>Hoja1!$B$21</c:f>
              <c:strCache>
                <c:ptCount val="1"/>
                <c:pt idx="0">
                  <c:v>Revista Generación Anáhuac.</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MX"/>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Hoja1!$C$20:$D$20</c:f>
              <c:strCache>
                <c:ptCount val="2"/>
                <c:pt idx="0">
                  <c:v>4to Trimestre 2017</c:v>
                </c:pt>
                <c:pt idx="1">
                  <c:v>1er Trismestre 2018</c:v>
                </c:pt>
              </c:strCache>
            </c:strRef>
          </c:cat>
          <c:val>
            <c:numRef>
              <c:f>Hoja1!$C$21:$D$21</c:f>
              <c:numCache>
                <c:formatCode>General</c:formatCode>
                <c:ptCount val="2"/>
                <c:pt idx="0">
                  <c:v>120</c:v>
                </c:pt>
                <c:pt idx="1">
                  <c:v>286</c:v>
                </c:pt>
              </c:numCache>
            </c:numRef>
          </c:val>
          <c:smooth val="0"/>
          <c:extLst>
            <c:ext xmlns:c16="http://schemas.microsoft.com/office/drawing/2014/chart" uri="{C3380CC4-5D6E-409C-BE32-E72D297353CC}">
              <c16:uniqueId val="{00000000-DB2B-40AA-A87C-9C0956E44692}"/>
            </c:ext>
          </c:extLst>
        </c:ser>
        <c:dLbls>
          <c:dLblPos val="ctr"/>
          <c:showLegendKey val="0"/>
          <c:showVal val="1"/>
          <c:showCatName val="0"/>
          <c:showSerName val="0"/>
          <c:showPercent val="0"/>
          <c:showBubbleSize val="0"/>
        </c:dLbls>
        <c:marker val="1"/>
        <c:smooth val="0"/>
        <c:axId val="236416111"/>
        <c:axId val="236414031"/>
      </c:lineChart>
      <c:catAx>
        <c:axId val="236416111"/>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s-MX"/>
                  <a:t>Avance en Trimestres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s-MX"/>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s-MX"/>
          </a:p>
        </c:txPr>
        <c:crossAx val="236414031"/>
        <c:crosses val="autoZero"/>
        <c:auto val="1"/>
        <c:lblAlgn val="ctr"/>
        <c:lblOffset val="100"/>
        <c:noMultiLvlLbl val="0"/>
      </c:catAx>
      <c:valAx>
        <c:axId val="23641403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s-MX"/>
                  <a:t> NÚMERO DE EGRESADOS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s-MX"/>
            </a:p>
          </c:txPr>
        </c:title>
        <c:numFmt formatCode="General" sourceLinked="1"/>
        <c:majorTickMark val="none"/>
        <c:minorTickMark val="none"/>
        <c:tickLblPos val="nextTo"/>
        <c:crossAx val="236416111"/>
        <c:crosses val="autoZero"/>
        <c:crossBetween val="between"/>
      </c:valAx>
      <c:spPr>
        <a:noFill/>
        <a:ln>
          <a:noFill/>
        </a:ln>
        <a:effectLst/>
      </c:spPr>
    </c:plotArea>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s-MX"/>
              <a:t>ACTUALIZACION DE DATOS DE EGRESADOS</a:t>
            </a:r>
          </a:p>
        </c:rich>
      </c:tx>
      <c:layout>
        <c:manualLayout>
          <c:xMode val="edge"/>
          <c:yMode val="edge"/>
          <c:x val="0.17790266841644795"/>
          <c:y val="2.777777777777777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MX"/>
        </a:p>
      </c:txPr>
    </c:title>
    <c:autoTitleDeleted val="0"/>
    <c:plotArea>
      <c:layout/>
      <c:lineChart>
        <c:grouping val="stacked"/>
        <c:varyColors val="0"/>
        <c:ser>
          <c:idx val="0"/>
          <c:order val="0"/>
          <c:tx>
            <c:strRef>
              <c:f>Hoja1!$B$11</c:f>
              <c:strCache>
                <c:ptCount val="1"/>
                <c:pt idx="0">
                  <c:v>Actualizados</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MX"/>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Hoja1!$C$10:$D$10</c:f>
              <c:numCache>
                <c:formatCode>General</c:formatCode>
                <c:ptCount val="2"/>
                <c:pt idx="0">
                  <c:v>2017</c:v>
                </c:pt>
                <c:pt idx="1">
                  <c:v>2018</c:v>
                </c:pt>
              </c:numCache>
            </c:numRef>
          </c:cat>
          <c:val>
            <c:numRef>
              <c:f>Hoja1!$C$11:$D$11</c:f>
              <c:numCache>
                <c:formatCode>0%</c:formatCode>
                <c:ptCount val="2"/>
                <c:pt idx="0">
                  <c:v>0.1</c:v>
                </c:pt>
                <c:pt idx="1">
                  <c:v>0.4</c:v>
                </c:pt>
              </c:numCache>
            </c:numRef>
          </c:val>
          <c:smooth val="0"/>
          <c:extLst>
            <c:ext xmlns:c16="http://schemas.microsoft.com/office/drawing/2014/chart" uri="{C3380CC4-5D6E-409C-BE32-E72D297353CC}">
              <c16:uniqueId val="{00000000-BDFC-4EBB-AF5D-9A215F308AF5}"/>
            </c:ext>
          </c:extLst>
        </c:ser>
        <c:ser>
          <c:idx val="1"/>
          <c:order val="1"/>
          <c:tx>
            <c:strRef>
              <c:f>Hoja1!$B$12</c:f>
              <c:strCache>
                <c:ptCount val="1"/>
                <c:pt idx="0">
                  <c:v>Datos en Banner</c:v>
                </c:pt>
              </c:strCache>
            </c:strRef>
          </c:tx>
          <c:spPr>
            <a:ln w="31750" cap="rnd">
              <a:solidFill>
                <a:schemeClr val="accent2"/>
              </a:solidFill>
              <a:round/>
            </a:ln>
            <a:effectLst/>
          </c:spPr>
          <c:marker>
            <c:symbol val="circle"/>
            <c:size val="17"/>
            <c:spPr>
              <a:solidFill>
                <a:schemeClr val="accent2"/>
              </a:solidFill>
              <a:ln>
                <a:noFill/>
              </a:ln>
              <a:effectLst/>
            </c:spPr>
          </c:marker>
          <c:dLbls>
            <c:dLbl>
              <c:idx val="0"/>
              <c:layout>
                <c:manualLayout>
                  <c:x val="-8.0417760279965517E-3"/>
                  <c:y val="4.6296296296296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DFC-4EBB-AF5D-9A215F308AF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MX"/>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Hoja1!$C$10:$D$10</c:f>
              <c:numCache>
                <c:formatCode>General</c:formatCode>
                <c:ptCount val="2"/>
                <c:pt idx="0">
                  <c:v>2017</c:v>
                </c:pt>
                <c:pt idx="1">
                  <c:v>2018</c:v>
                </c:pt>
              </c:numCache>
            </c:numRef>
          </c:cat>
          <c:val>
            <c:numRef>
              <c:f>Hoja1!$C$12:$D$12</c:f>
              <c:numCache>
                <c:formatCode>0%</c:formatCode>
                <c:ptCount val="2"/>
                <c:pt idx="0">
                  <c:v>0</c:v>
                </c:pt>
                <c:pt idx="1">
                  <c:v>0.15</c:v>
                </c:pt>
              </c:numCache>
            </c:numRef>
          </c:val>
          <c:smooth val="0"/>
          <c:extLst>
            <c:ext xmlns:c16="http://schemas.microsoft.com/office/drawing/2014/chart" uri="{C3380CC4-5D6E-409C-BE32-E72D297353CC}">
              <c16:uniqueId val="{00000001-BDFC-4EBB-AF5D-9A215F308AF5}"/>
            </c:ext>
          </c:extLst>
        </c:ser>
        <c:dLbls>
          <c:dLblPos val="ctr"/>
          <c:showLegendKey val="0"/>
          <c:showVal val="1"/>
          <c:showCatName val="0"/>
          <c:showSerName val="0"/>
          <c:showPercent val="0"/>
          <c:showBubbleSize val="0"/>
        </c:dLbls>
        <c:marker val="1"/>
        <c:smooth val="0"/>
        <c:axId val="30571407"/>
        <c:axId val="30571823"/>
      </c:lineChart>
      <c:catAx>
        <c:axId val="305714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s-MX"/>
          </a:p>
        </c:txPr>
        <c:crossAx val="30571823"/>
        <c:crosses val="autoZero"/>
        <c:auto val="1"/>
        <c:lblAlgn val="ctr"/>
        <c:lblOffset val="100"/>
        <c:noMultiLvlLbl val="0"/>
      </c:catAx>
      <c:valAx>
        <c:axId val="305718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305714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MX"/>
        </a:p>
      </c:txPr>
    </c:legend>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20060-AFEE-460D-A8F1-819861A41F5C}" type="datetimeFigureOut">
              <a:rPr lang="es-MX" smtClean="0"/>
              <a:t>16/04/2018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747C7-CE73-4B8F-8BF3-630C6F23C888}" type="slidenum">
              <a:rPr lang="es-MX" smtClean="0"/>
              <a:t>‹Nº›</a:t>
            </a:fld>
            <a:endParaRPr lang="es-MX"/>
          </a:p>
        </p:txBody>
      </p:sp>
    </p:spTree>
    <p:extLst>
      <p:ext uri="{BB962C8B-B14F-4D97-AF65-F5344CB8AC3E}">
        <p14:creationId xmlns:p14="http://schemas.microsoft.com/office/powerpoint/2010/main" val="120479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u="none" strike="noStrike" kern="1200" baseline="0" dirty="0" smtClean="0">
              <a:solidFill>
                <a:schemeClr val="tx1"/>
              </a:solidFill>
              <a:latin typeface="+mn-lt"/>
              <a:ea typeface="+mn-ea"/>
              <a:cs typeface="+mn-cs"/>
            </a:endParaRPr>
          </a:p>
          <a:p>
            <a:r>
              <a:rPr lang="es-MX" sz="1200" b="0" i="0" u="none" strike="noStrike" kern="1200" baseline="0" dirty="0" smtClean="0">
                <a:solidFill>
                  <a:schemeClr val="tx1"/>
                </a:solidFill>
                <a:latin typeface="+mn-lt"/>
                <a:ea typeface="+mn-ea"/>
                <a:cs typeface="+mn-cs"/>
              </a:rPr>
              <a:t> Liderazgo: Hábitos de directivos </a:t>
            </a:r>
          </a:p>
          <a:p>
            <a:endParaRPr lang="es-MX" sz="1200" b="0" i="0" u="none" strike="noStrike" kern="1200" baseline="0" dirty="0" smtClean="0">
              <a:solidFill>
                <a:schemeClr val="tx1"/>
              </a:solidFill>
              <a:latin typeface="+mn-lt"/>
              <a:ea typeface="+mn-ea"/>
              <a:cs typeface="+mn-cs"/>
            </a:endParaRPr>
          </a:p>
          <a:p>
            <a:endParaRPr lang="es-MX" sz="1200" b="0" i="0" u="none" strike="noStrike" kern="1200" baseline="0" dirty="0" smtClean="0">
              <a:solidFill>
                <a:schemeClr val="tx1"/>
              </a:solidFill>
              <a:latin typeface="+mn-lt"/>
              <a:ea typeface="+mn-ea"/>
              <a:cs typeface="+mn-cs"/>
            </a:endParaRPr>
          </a:p>
          <a:p>
            <a:r>
              <a:rPr lang="es-MX" sz="1200" b="0" i="0" u="none" strike="noStrike" kern="1200" baseline="0" dirty="0" smtClean="0">
                <a:solidFill>
                  <a:schemeClr val="tx1"/>
                </a:solidFill>
                <a:latin typeface="+mn-lt"/>
                <a:ea typeface="+mn-ea"/>
                <a:cs typeface="+mn-cs"/>
              </a:rPr>
              <a:t> </a:t>
            </a:r>
          </a:p>
          <a:p>
            <a:r>
              <a:rPr lang="es-MX" sz="1200" b="0" i="0" u="none" strike="noStrike" kern="1200" baseline="0" dirty="0" smtClean="0">
                <a:solidFill>
                  <a:schemeClr val="tx1"/>
                </a:solidFill>
                <a:latin typeface="+mn-lt"/>
                <a:ea typeface="+mn-ea"/>
                <a:cs typeface="+mn-cs"/>
              </a:rPr>
              <a:t>Módulo I Principios fundamentales del liderazgo. </a:t>
            </a:r>
          </a:p>
          <a:p>
            <a:endParaRPr lang="es-MX" sz="1200" b="0" i="0" u="none" strike="noStrike" kern="1200" baseline="0" dirty="0" smtClean="0">
              <a:solidFill>
                <a:schemeClr val="tx1"/>
              </a:solidFill>
              <a:latin typeface="+mn-lt"/>
              <a:ea typeface="+mn-ea"/>
              <a:cs typeface="+mn-cs"/>
            </a:endParaRPr>
          </a:p>
          <a:p>
            <a:r>
              <a:rPr lang="es-MX" sz="1200" b="0" i="0" u="none" strike="noStrike" kern="1200" baseline="0" dirty="0" smtClean="0">
                <a:solidFill>
                  <a:schemeClr val="tx1"/>
                </a:solidFill>
                <a:latin typeface="+mn-lt"/>
                <a:ea typeface="+mn-ea"/>
                <a:cs typeface="+mn-cs"/>
              </a:rPr>
              <a:t> Módulo II De la dependencia a la independencia </a:t>
            </a:r>
          </a:p>
          <a:p>
            <a:endParaRPr lang="es-MX" sz="1200" b="0" i="0" u="none" strike="noStrike" kern="1200" baseline="0" dirty="0" smtClean="0">
              <a:solidFill>
                <a:schemeClr val="tx1"/>
              </a:solidFill>
              <a:latin typeface="+mn-lt"/>
              <a:ea typeface="+mn-ea"/>
              <a:cs typeface="+mn-cs"/>
            </a:endParaRPr>
          </a:p>
          <a:p>
            <a:r>
              <a:rPr lang="es-MX" sz="1200" b="0" i="0" u="none" strike="noStrike" kern="1200" baseline="0" dirty="0" smtClean="0">
                <a:solidFill>
                  <a:schemeClr val="tx1"/>
                </a:solidFill>
                <a:latin typeface="+mn-lt"/>
                <a:ea typeface="+mn-ea"/>
                <a:cs typeface="+mn-cs"/>
              </a:rPr>
              <a:t> Módulo III De la independencia a la interdependencia </a:t>
            </a:r>
          </a:p>
          <a:p>
            <a:endParaRPr lang="es-MX" dirty="0"/>
          </a:p>
        </p:txBody>
      </p:sp>
      <p:sp>
        <p:nvSpPr>
          <p:cNvPr id="4" name="Marcador de número de diapositiva 3"/>
          <p:cNvSpPr>
            <a:spLocks noGrp="1"/>
          </p:cNvSpPr>
          <p:nvPr>
            <p:ph type="sldNum" sz="quarter" idx="10"/>
          </p:nvPr>
        </p:nvSpPr>
        <p:spPr/>
        <p:txBody>
          <a:bodyPr/>
          <a:lstStyle/>
          <a:p>
            <a:fld id="{297747C7-CE73-4B8F-8BF3-630C6F23C888}" type="slidenum">
              <a:rPr lang="es-MX" smtClean="0"/>
              <a:t>5</a:t>
            </a:fld>
            <a:endParaRPr lang="es-MX"/>
          </a:p>
        </p:txBody>
      </p:sp>
    </p:spTree>
    <p:extLst>
      <p:ext uri="{BB962C8B-B14F-4D97-AF65-F5344CB8AC3E}">
        <p14:creationId xmlns:p14="http://schemas.microsoft.com/office/powerpoint/2010/main" val="198879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9A359A4E-6A5A-46B1-9668-529A12BCB145}" type="datetimeFigureOut">
              <a:rPr lang="es-MX" smtClean="0"/>
              <a:t>16/04/2018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116234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A359A4E-6A5A-46B1-9668-529A12BCB145}" type="datetimeFigureOut">
              <a:rPr lang="es-MX" smtClean="0"/>
              <a:t>16/04/2018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359376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A359A4E-6A5A-46B1-9668-529A12BCB145}" type="datetimeFigureOut">
              <a:rPr lang="es-MX" smtClean="0"/>
              <a:t>16/04/2018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282001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A359A4E-6A5A-46B1-9668-529A12BCB145}" type="datetimeFigureOut">
              <a:rPr lang="es-MX" smtClean="0"/>
              <a:t>16/04/2018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254565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A359A4E-6A5A-46B1-9668-529A12BCB145}" type="datetimeFigureOut">
              <a:rPr lang="es-MX" smtClean="0"/>
              <a:t>16/04/2018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248633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9A359A4E-6A5A-46B1-9668-529A12BCB145}" type="datetimeFigureOut">
              <a:rPr lang="es-MX" smtClean="0"/>
              <a:t>16/04/2018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311645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9A359A4E-6A5A-46B1-9668-529A12BCB145}" type="datetimeFigureOut">
              <a:rPr lang="es-MX" smtClean="0"/>
              <a:t>16/04/2018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125719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9A359A4E-6A5A-46B1-9668-529A12BCB145}" type="datetimeFigureOut">
              <a:rPr lang="es-MX" smtClean="0"/>
              <a:t>16/04/2018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210256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A359A4E-6A5A-46B1-9668-529A12BCB145}" type="datetimeFigureOut">
              <a:rPr lang="es-MX" smtClean="0"/>
              <a:t>16/04/2018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79262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A359A4E-6A5A-46B1-9668-529A12BCB145}" type="datetimeFigureOut">
              <a:rPr lang="es-MX" smtClean="0"/>
              <a:t>16/04/2018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370017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A359A4E-6A5A-46B1-9668-529A12BCB145}" type="datetimeFigureOut">
              <a:rPr lang="es-MX" smtClean="0"/>
              <a:t>16/04/2018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535B6EB-3AB3-436C-8F99-D2E094AA8EC2}" type="slidenum">
              <a:rPr lang="es-MX" smtClean="0"/>
              <a:t>‹Nº›</a:t>
            </a:fld>
            <a:endParaRPr lang="es-MX"/>
          </a:p>
        </p:txBody>
      </p:sp>
    </p:spTree>
    <p:extLst>
      <p:ext uri="{BB962C8B-B14F-4D97-AF65-F5344CB8AC3E}">
        <p14:creationId xmlns:p14="http://schemas.microsoft.com/office/powerpoint/2010/main" val="231411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59A4E-6A5A-46B1-9668-529A12BCB145}" type="datetimeFigureOut">
              <a:rPr lang="es-MX" smtClean="0"/>
              <a:t>16/04/2018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5B6EB-3AB3-436C-8F99-D2E094AA8EC2}" type="slidenum">
              <a:rPr lang="es-MX" smtClean="0"/>
              <a:t>‹Nº›</a:t>
            </a:fld>
            <a:endParaRPr lang="es-MX"/>
          </a:p>
        </p:txBody>
      </p:sp>
    </p:spTree>
    <p:extLst>
      <p:ext uri="{BB962C8B-B14F-4D97-AF65-F5344CB8AC3E}">
        <p14:creationId xmlns:p14="http://schemas.microsoft.com/office/powerpoint/2010/main" val="3471757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latin typeface="Adobe Caslon Pro Bold" panose="0205070206050A020403" pitchFamily="18" charset="0"/>
              </a:rPr>
              <a:t>Desarrollo Institucional</a:t>
            </a:r>
            <a:endParaRPr lang="es-MX" dirty="0">
              <a:latin typeface="Adobe Caslon Pro Bold" panose="0205070206050A020403" pitchFamily="18" charset="0"/>
            </a:endParaRPr>
          </a:p>
        </p:txBody>
      </p:sp>
      <p:sp>
        <p:nvSpPr>
          <p:cNvPr id="3" name="Subtítulo 2"/>
          <p:cNvSpPr>
            <a:spLocks noGrp="1"/>
          </p:cNvSpPr>
          <p:nvPr>
            <p:ph type="subTitle" idx="1"/>
          </p:nvPr>
        </p:nvSpPr>
        <p:spPr>
          <a:xfrm>
            <a:off x="1690255" y="3509963"/>
            <a:ext cx="9144000" cy="1655762"/>
          </a:xfrm>
        </p:spPr>
        <p:txBody>
          <a:bodyPr/>
          <a:lstStyle/>
          <a:p>
            <a:r>
              <a:rPr lang="es-MX" dirty="0" smtClean="0">
                <a:solidFill>
                  <a:schemeClr val="bg1">
                    <a:lumMod val="50000"/>
                  </a:schemeClr>
                </a:solidFill>
                <a:latin typeface="Adobe Caslon Pro Bold" panose="0205070206050A020403" pitchFamily="18" charset="0"/>
              </a:rPr>
              <a:t>Reporte Trimestral</a:t>
            </a:r>
            <a:endParaRPr lang="es-MX" dirty="0">
              <a:solidFill>
                <a:schemeClr val="bg1">
                  <a:lumMod val="50000"/>
                </a:schemeClr>
              </a:solidFill>
              <a:latin typeface="Adobe Caslon Pro Bold" panose="0205070206050A020403" pitchFamily="18" charset="0"/>
            </a:endParaRPr>
          </a:p>
        </p:txBody>
      </p:sp>
    </p:spTree>
    <p:extLst>
      <p:ext uri="{BB962C8B-B14F-4D97-AF65-F5344CB8AC3E}">
        <p14:creationId xmlns:p14="http://schemas.microsoft.com/office/powerpoint/2010/main" val="3433180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latin typeface="Adobe Caslon Pro Bold" panose="0205070206050A020403" pitchFamily="18" charset="0"/>
              </a:rPr>
              <a:t>Desarrollo Institucional </a:t>
            </a:r>
            <a:br>
              <a:rPr lang="es-MX" dirty="0" smtClean="0">
                <a:latin typeface="Adobe Caslon Pro Bold" panose="0205070206050A020403" pitchFamily="18" charset="0"/>
              </a:rPr>
            </a:br>
            <a:r>
              <a:rPr lang="es-MX" sz="2800" dirty="0" smtClean="0">
                <a:latin typeface="Adobe Caslon Pro Bold" panose="0205070206050A020403" pitchFamily="18" charset="0"/>
              </a:rPr>
              <a:t>Luces y sombras</a:t>
            </a:r>
            <a:endParaRPr lang="es-MX" sz="2800" dirty="0">
              <a:latin typeface="Adobe Caslon Pro Bold" panose="0205070206050A020403" pitchFamily="18" charset="0"/>
            </a:endParaRPr>
          </a:p>
        </p:txBody>
      </p:sp>
      <p:sp>
        <p:nvSpPr>
          <p:cNvPr id="3" name="Marcador de contenido 2"/>
          <p:cNvSpPr>
            <a:spLocks noGrp="1"/>
          </p:cNvSpPr>
          <p:nvPr>
            <p:ph idx="1"/>
          </p:nvPr>
        </p:nvSpPr>
        <p:spPr/>
        <p:txBody>
          <a:bodyPr>
            <a:normAutofit/>
          </a:bodyPr>
          <a:lstStyle/>
          <a:p>
            <a:r>
              <a:rPr lang="es-MX" dirty="0" smtClean="0">
                <a:latin typeface="Calisto MT" panose="02040603050505030304" pitchFamily="18" charset="0"/>
              </a:rPr>
              <a:t>Egresados:</a:t>
            </a:r>
          </a:p>
          <a:p>
            <a:pPr lvl="1"/>
            <a:r>
              <a:rPr lang="es-MX" dirty="0" smtClean="0">
                <a:solidFill>
                  <a:schemeClr val="accent2"/>
                </a:solidFill>
                <a:latin typeface="Calisto MT" panose="02040603050505030304" pitchFamily="18" charset="0"/>
              </a:rPr>
              <a:t>Luces: </a:t>
            </a:r>
          </a:p>
          <a:p>
            <a:pPr lvl="2"/>
            <a:r>
              <a:rPr lang="es-MX" dirty="0" smtClean="0">
                <a:solidFill>
                  <a:schemeClr val="bg1">
                    <a:lumMod val="50000"/>
                  </a:schemeClr>
                </a:solidFill>
                <a:latin typeface="Calisto MT" panose="02040603050505030304" pitchFamily="18" charset="0"/>
              </a:rPr>
              <a:t>Seguimiento a egresados.</a:t>
            </a:r>
          </a:p>
          <a:p>
            <a:pPr lvl="2"/>
            <a:r>
              <a:rPr lang="es-MX" dirty="0" smtClean="0">
                <a:solidFill>
                  <a:schemeClr val="bg1">
                    <a:lumMod val="50000"/>
                  </a:schemeClr>
                </a:solidFill>
                <a:latin typeface="Calisto MT" panose="02040603050505030304" pitchFamily="18" charset="0"/>
              </a:rPr>
              <a:t>Revista Generación </a:t>
            </a:r>
            <a:r>
              <a:rPr lang="es-MX" dirty="0">
                <a:solidFill>
                  <a:schemeClr val="bg1">
                    <a:lumMod val="50000"/>
                  </a:schemeClr>
                </a:solidFill>
                <a:latin typeface="Calisto MT" panose="02040603050505030304" pitchFamily="18" charset="0"/>
              </a:rPr>
              <a:t>A</a:t>
            </a:r>
            <a:r>
              <a:rPr lang="es-MX" dirty="0" smtClean="0">
                <a:solidFill>
                  <a:schemeClr val="bg1">
                    <a:lumMod val="50000"/>
                  </a:schemeClr>
                </a:solidFill>
                <a:latin typeface="Calisto MT" panose="02040603050505030304" pitchFamily="18" charset="0"/>
              </a:rPr>
              <a:t>náhuac</a:t>
            </a:r>
          </a:p>
          <a:p>
            <a:pPr lvl="1"/>
            <a:r>
              <a:rPr lang="es-MX" dirty="0" smtClean="0">
                <a:solidFill>
                  <a:schemeClr val="accent2"/>
                </a:solidFill>
                <a:latin typeface="Calisto MT" panose="02040603050505030304" pitchFamily="18" charset="0"/>
              </a:rPr>
              <a:t>Sombras:</a:t>
            </a:r>
          </a:p>
          <a:p>
            <a:pPr lvl="2"/>
            <a:r>
              <a:rPr lang="es-MX" dirty="0" smtClean="0">
                <a:solidFill>
                  <a:schemeClr val="bg1">
                    <a:lumMod val="50000"/>
                  </a:schemeClr>
                </a:solidFill>
                <a:latin typeface="Calisto MT" panose="02040603050505030304" pitchFamily="18" charset="0"/>
              </a:rPr>
              <a:t>No hemos activado el comité de egresados.</a:t>
            </a:r>
          </a:p>
          <a:p>
            <a:pPr lvl="2"/>
            <a:endParaRPr lang="es-MX" dirty="0" smtClean="0">
              <a:solidFill>
                <a:schemeClr val="bg1">
                  <a:lumMod val="50000"/>
                </a:schemeClr>
              </a:solidFill>
              <a:latin typeface="Calisto MT" panose="02040603050505030304" pitchFamily="18" charset="0"/>
            </a:endParaRPr>
          </a:p>
          <a:p>
            <a:pPr marL="457200" lvl="1" indent="0" algn="ctr">
              <a:buNone/>
            </a:pPr>
            <a:r>
              <a:rPr lang="es-MX" dirty="0" smtClean="0">
                <a:latin typeface="Calisto MT" panose="02040603050505030304" pitchFamily="18" charset="0"/>
              </a:rPr>
              <a:t>Prioridad</a:t>
            </a:r>
          </a:p>
          <a:p>
            <a:pPr marL="457200" lvl="1" indent="0" algn="ctr">
              <a:buNone/>
            </a:pPr>
            <a:r>
              <a:rPr lang="es-MX" dirty="0" smtClean="0">
                <a:solidFill>
                  <a:schemeClr val="bg1">
                    <a:lumMod val="50000"/>
                  </a:schemeClr>
                </a:solidFill>
                <a:latin typeface="Calisto MT" panose="02040603050505030304" pitchFamily="18" charset="0"/>
              </a:rPr>
              <a:t>Centro de Empleabilidad. </a:t>
            </a:r>
          </a:p>
          <a:p>
            <a:pPr marL="457200" lvl="1" indent="0" algn="ctr">
              <a:buNone/>
            </a:pPr>
            <a:r>
              <a:rPr lang="es-MX" dirty="0" smtClean="0">
                <a:solidFill>
                  <a:schemeClr val="bg1">
                    <a:lumMod val="50000"/>
                  </a:schemeClr>
                </a:solidFill>
                <a:latin typeface="Calisto MT" panose="02040603050505030304" pitchFamily="18" charset="0"/>
              </a:rPr>
              <a:t>Reuniones Generales de Egresados.</a:t>
            </a:r>
          </a:p>
          <a:p>
            <a:pPr marL="457200" lvl="1" indent="0" algn="ctr">
              <a:buNone/>
            </a:pPr>
            <a:r>
              <a:rPr lang="es-MX" dirty="0" smtClean="0">
                <a:solidFill>
                  <a:schemeClr val="bg1">
                    <a:lumMod val="50000"/>
                  </a:schemeClr>
                </a:solidFill>
                <a:latin typeface="Calisto MT" panose="02040603050505030304" pitchFamily="18" charset="0"/>
              </a:rPr>
              <a:t>Activación Comité de Egresados.</a:t>
            </a:r>
          </a:p>
          <a:p>
            <a:pPr marL="914400" lvl="1" indent="-457200" algn="ctr">
              <a:buFont typeface="+mj-lt"/>
              <a:buAutoNum type="arabicPeriod"/>
            </a:pPr>
            <a:endParaRPr lang="es-MX" dirty="0" smtClean="0">
              <a:latin typeface="Calisto MT" panose="02040603050505030304" pitchFamily="18" charset="0"/>
            </a:endParaRPr>
          </a:p>
          <a:p>
            <a:pPr lvl="2"/>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p:txBody>
      </p:sp>
    </p:spTree>
    <p:extLst>
      <p:ext uri="{BB962C8B-B14F-4D97-AF65-F5344CB8AC3E}">
        <p14:creationId xmlns:p14="http://schemas.microsoft.com/office/powerpoint/2010/main" val="686177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latin typeface="Adobe Caslon Pro Bold" panose="0205070206050A020403" pitchFamily="18" charset="0"/>
              </a:rPr>
              <a:t>Desarrollo Institucional </a:t>
            </a:r>
            <a:br>
              <a:rPr lang="es-MX" dirty="0" smtClean="0">
                <a:latin typeface="Adobe Caslon Pro Bold" panose="0205070206050A020403" pitchFamily="18" charset="0"/>
              </a:rPr>
            </a:br>
            <a:r>
              <a:rPr lang="es-MX" sz="2800" dirty="0" smtClean="0">
                <a:latin typeface="Adobe Caslon Pro Bold" panose="0205070206050A020403" pitchFamily="18" charset="0"/>
              </a:rPr>
              <a:t>¡Gracias!</a:t>
            </a:r>
            <a:endParaRPr lang="es-MX" sz="2800" dirty="0">
              <a:latin typeface="Adobe Caslon Pro Bold" panose="0205070206050A020403" pitchFamily="18" charset="0"/>
            </a:endParaRPr>
          </a:p>
        </p:txBody>
      </p:sp>
      <p:sp>
        <p:nvSpPr>
          <p:cNvPr id="3" name="Marcador de contenido 2"/>
          <p:cNvSpPr>
            <a:spLocks noGrp="1"/>
          </p:cNvSpPr>
          <p:nvPr>
            <p:ph idx="1"/>
          </p:nvPr>
        </p:nvSpPr>
        <p:spPr/>
        <p:txBody>
          <a:bodyPr>
            <a:normAutofit/>
          </a:bodyPr>
          <a:lstStyle/>
          <a:p>
            <a:r>
              <a:rPr lang="es-MX" dirty="0" smtClean="0">
                <a:latin typeface="Calisto MT" panose="02040603050505030304" pitchFamily="18" charset="0"/>
              </a:rPr>
              <a:t>Capacitación:</a:t>
            </a:r>
          </a:p>
          <a:p>
            <a:pPr lvl="1"/>
            <a:r>
              <a:rPr lang="es-MX" dirty="0" smtClean="0">
                <a:solidFill>
                  <a:schemeClr val="bg1">
                    <a:lumMod val="50000"/>
                  </a:schemeClr>
                </a:solidFill>
                <a:latin typeface="Calisto MT" panose="02040603050505030304" pitchFamily="18" charset="0"/>
              </a:rPr>
              <a:t>Doctorado</a:t>
            </a:r>
          </a:p>
          <a:p>
            <a:r>
              <a:rPr lang="es-MX" dirty="0" smtClean="0">
                <a:latin typeface="Calisto MT" panose="02040603050505030304" pitchFamily="18" charset="0"/>
              </a:rPr>
              <a:t>Permisos</a:t>
            </a:r>
          </a:p>
          <a:p>
            <a:pPr lvl="1"/>
            <a:r>
              <a:rPr lang="es-MX" dirty="0" smtClean="0">
                <a:solidFill>
                  <a:schemeClr val="bg1">
                    <a:lumMod val="50000"/>
                  </a:schemeClr>
                </a:solidFill>
                <a:latin typeface="Calisto MT" panose="02040603050505030304" pitchFamily="18" charset="0"/>
              </a:rPr>
              <a:t>Consejero electoral </a:t>
            </a:r>
          </a:p>
          <a:p>
            <a:r>
              <a:rPr lang="es-MX" dirty="0" smtClean="0">
                <a:latin typeface="Calisto MT" panose="02040603050505030304" pitchFamily="18" charset="0"/>
              </a:rPr>
              <a:t>Apoyo</a:t>
            </a:r>
          </a:p>
          <a:p>
            <a:pPr lvl="1"/>
            <a:r>
              <a:rPr lang="es-MX" dirty="0" smtClean="0">
                <a:solidFill>
                  <a:schemeClr val="bg1">
                    <a:lumMod val="50000"/>
                  </a:schemeClr>
                </a:solidFill>
                <a:latin typeface="Calisto MT" panose="02040603050505030304" pitchFamily="18" charset="0"/>
              </a:rPr>
              <a:t>Recuperación de Erwin.</a:t>
            </a:r>
          </a:p>
          <a:p>
            <a:pPr lvl="1"/>
            <a:r>
              <a:rPr lang="es-MX" dirty="0">
                <a:solidFill>
                  <a:schemeClr val="bg1">
                    <a:lumMod val="50000"/>
                  </a:schemeClr>
                </a:solidFill>
                <a:latin typeface="Calisto MT" panose="02040603050505030304" pitchFamily="18" charset="0"/>
              </a:rPr>
              <a:t>Salida de </a:t>
            </a:r>
            <a:r>
              <a:rPr lang="es-MX" dirty="0" err="1">
                <a:solidFill>
                  <a:schemeClr val="bg1">
                    <a:lumMod val="50000"/>
                  </a:schemeClr>
                </a:solidFill>
                <a:latin typeface="Calisto MT" panose="02040603050505030304" pitchFamily="18" charset="0"/>
              </a:rPr>
              <a:t>Nadx</a:t>
            </a:r>
            <a:r>
              <a:rPr lang="es-MX" dirty="0">
                <a:solidFill>
                  <a:schemeClr val="bg1">
                    <a:lumMod val="50000"/>
                  </a:schemeClr>
                </a:solidFill>
                <a:latin typeface="Calisto MT" panose="02040603050505030304" pitchFamily="18" charset="0"/>
              </a:rPr>
              <a:t>.</a:t>
            </a:r>
          </a:p>
          <a:p>
            <a:pPr lvl="1"/>
            <a:r>
              <a:rPr lang="es-MX" dirty="0" smtClean="0">
                <a:solidFill>
                  <a:schemeClr val="bg1">
                    <a:lumMod val="50000"/>
                  </a:schemeClr>
                </a:solidFill>
                <a:latin typeface="Calisto MT" panose="02040603050505030304" pitchFamily="18" charset="0"/>
              </a:rPr>
              <a:t>Clase maestría.</a:t>
            </a:r>
          </a:p>
          <a:p>
            <a:pPr lvl="1"/>
            <a:r>
              <a:rPr lang="es-MX" dirty="0" smtClean="0">
                <a:solidFill>
                  <a:schemeClr val="bg1">
                    <a:lumMod val="50000"/>
                  </a:schemeClr>
                </a:solidFill>
                <a:latin typeface="Calisto MT" panose="02040603050505030304" pitchFamily="18" charset="0"/>
              </a:rPr>
              <a:t>Curso Vértice.</a:t>
            </a:r>
            <a:r>
              <a:rPr lang="es-MX" dirty="0">
                <a:solidFill>
                  <a:schemeClr val="bg1">
                    <a:lumMod val="50000"/>
                  </a:schemeClr>
                </a:solidFill>
                <a:latin typeface="Calisto MT" panose="02040603050505030304" pitchFamily="18" charset="0"/>
              </a:rPr>
              <a:t/>
            </a:r>
            <a:br>
              <a:rPr lang="es-MX" dirty="0">
                <a:solidFill>
                  <a:schemeClr val="bg1">
                    <a:lumMod val="50000"/>
                  </a:schemeClr>
                </a:solidFill>
                <a:latin typeface="Calisto MT" panose="02040603050505030304" pitchFamily="18" charset="0"/>
              </a:rPr>
            </a:br>
            <a:endParaRPr lang="es-MX" dirty="0">
              <a:solidFill>
                <a:schemeClr val="bg1">
                  <a:lumMod val="50000"/>
                </a:schemeClr>
              </a:solidFill>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p:txBody>
      </p:sp>
    </p:spTree>
    <p:extLst>
      <p:ext uri="{BB962C8B-B14F-4D97-AF65-F5344CB8AC3E}">
        <p14:creationId xmlns:p14="http://schemas.microsoft.com/office/powerpoint/2010/main" val="260728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latin typeface="Adobe Caslon Pro Bold" panose="0205070206050A020403" pitchFamily="18" charset="0"/>
              </a:rPr>
              <a:t>Desarrollo Institucional </a:t>
            </a:r>
            <a:br>
              <a:rPr lang="es-MX" dirty="0" smtClean="0">
                <a:latin typeface="Adobe Caslon Pro Bold" panose="0205070206050A020403" pitchFamily="18" charset="0"/>
              </a:rPr>
            </a:br>
            <a:r>
              <a:rPr lang="es-MX" sz="2800" dirty="0" smtClean="0">
                <a:latin typeface="Adobe Caslon Pro Bold" panose="0205070206050A020403" pitchFamily="18" charset="0"/>
              </a:rPr>
              <a:t>Peticiones a Rectoría</a:t>
            </a:r>
            <a:endParaRPr lang="es-MX" sz="2800" dirty="0">
              <a:latin typeface="Adobe Caslon Pro Bold" panose="0205070206050A020403" pitchFamily="18" charset="0"/>
            </a:endParaRP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s-MX" dirty="0" smtClean="0">
                <a:latin typeface="Calisto MT" panose="02040603050505030304" pitchFamily="18" charset="0"/>
              </a:rPr>
              <a:t>Reactivación de uso de recursos de cafetería para creación de pérgola.</a:t>
            </a:r>
          </a:p>
          <a:p>
            <a:pPr marL="514350" indent="-514350">
              <a:buFont typeface="+mj-lt"/>
              <a:buAutoNum type="arabicPeriod"/>
            </a:pPr>
            <a:r>
              <a:rPr lang="es-MX" dirty="0" smtClean="0">
                <a:latin typeface="Calisto MT" panose="02040603050505030304" pitchFamily="18" charset="0"/>
              </a:rPr>
              <a:t>Renovar exclusividad con </a:t>
            </a:r>
            <a:r>
              <a:rPr lang="es-MX" dirty="0" err="1" smtClean="0">
                <a:latin typeface="Calisto MT" panose="02040603050505030304" pitchFamily="18" charset="0"/>
              </a:rPr>
              <a:t>Select</a:t>
            </a:r>
            <a:r>
              <a:rPr lang="es-MX" dirty="0">
                <a:latin typeface="Calisto MT" panose="02040603050505030304" pitchFamily="18" charset="0"/>
              </a:rPr>
              <a:t> </a:t>
            </a:r>
            <a:r>
              <a:rPr lang="es-MX" dirty="0" smtClean="0">
                <a:latin typeface="Calisto MT" panose="02040603050505030304" pitchFamily="18" charset="0"/>
              </a:rPr>
              <a:t>$30,000.</a:t>
            </a:r>
          </a:p>
          <a:p>
            <a:pPr marL="514350" indent="-514350">
              <a:buFont typeface="+mj-lt"/>
              <a:buAutoNum type="arabicPeriod"/>
            </a:pPr>
            <a:endParaRPr lang="es-MX" dirty="0" smtClean="0">
              <a:latin typeface="Calisto MT" panose="02040603050505030304" pitchFamily="18" charset="0"/>
            </a:endParaRPr>
          </a:p>
          <a:p>
            <a:pPr marL="514350" indent="-514350">
              <a:buFont typeface="+mj-lt"/>
              <a:buAutoNum type="arabicPeriod"/>
            </a:pPr>
            <a:endParaRPr lang="es-MX" dirty="0" smtClean="0">
              <a:latin typeface="Calisto MT" panose="02040603050505030304" pitchFamily="18" charset="0"/>
            </a:endParaRPr>
          </a:p>
          <a:p>
            <a:pPr marL="514350" indent="-514350">
              <a:buFont typeface="+mj-lt"/>
              <a:buAutoNum type="arabicPeriod"/>
            </a:pPr>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p:txBody>
      </p:sp>
    </p:spTree>
    <p:extLst>
      <p:ext uri="{BB962C8B-B14F-4D97-AF65-F5344CB8AC3E}">
        <p14:creationId xmlns:p14="http://schemas.microsoft.com/office/powerpoint/2010/main" val="794197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latin typeface="Adobe Caslon Pro Bold" panose="0205070206050A020403" pitchFamily="18" charset="0"/>
              </a:rPr>
              <a:t>Desarrollo Institucional </a:t>
            </a:r>
            <a:br>
              <a:rPr lang="es-MX" dirty="0" smtClean="0">
                <a:latin typeface="Adobe Caslon Pro Bold" panose="0205070206050A020403" pitchFamily="18" charset="0"/>
              </a:rPr>
            </a:br>
            <a:r>
              <a:rPr lang="es-MX" sz="2800" dirty="0" smtClean="0">
                <a:latin typeface="Adobe Caslon Pro Bold" panose="0205070206050A020403" pitchFamily="18" charset="0"/>
              </a:rPr>
              <a:t>Una pizca de sal</a:t>
            </a:r>
            <a:endParaRPr lang="es-MX" sz="2800" dirty="0">
              <a:latin typeface="Adobe Caslon Pro Bold" panose="0205070206050A020403" pitchFamily="18" charset="0"/>
            </a:endParaRPr>
          </a:p>
        </p:txBody>
      </p:sp>
      <p:sp>
        <p:nvSpPr>
          <p:cNvPr id="3" name="Marcador de contenido 2"/>
          <p:cNvSpPr>
            <a:spLocks noGrp="1"/>
          </p:cNvSpPr>
          <p:nvPr>
            <p:ph idx="1"/>
          </p:nvPr>
        </p:nvSpPr>
        <p:spPr/>
        <p:txBody>
          <a:bodyPr>
            <a:normAutofit/>
          </a:bodyPr>
          <a:lstStyle/>
          <a:p>
            <a:pPr marL="514350" indent="-514350" algn="just">
              <a:buFont typeface="+mj-lt"/>
              <a:buAutoNum type="arabicPeriod"/>
            </a:pPr>
            <a:r>
              <a:rPr lang="es-MX" b="1" dirty="0" smtClean="0">
                <a:solidFill>
                  <a:schemeClr val="accent2"/>
                </a:solidFill>
                <a:latin typeface="Adobe Caslon Pro" panose="0205050205050A020403" pitchFamily="18" charset="0"/>
              </a:rPr>
              <a:t>Sobrevivir </a:t>
            </a:r>
            <a:r>
              <a:rPr lang="es-MX" b="1" dirty="0" smtClean="0">
                <a:solidFill>
                  <a:schemeClr val="bg1">
                    <a:lumMod val="50000"/>
                  </a:schemeClr>
                </a:solidFill>
                <a:latin typeface="Adobe Caslon Pro" panose="0205050205050A020403" pitchFamily="18" charset="0"/>
              </a:rPr>
              <a:t>a la transición de </a:t>
            </a:r>
            <a:r>
              <a:rPr lang="es-MX" b="1" dirty="0" smtClean="0">
                <a:solidFill>
                  <a:schemeClr val="accent2"/>
                </a:solidFill>
                <a:latin typeface="Adobe Caslon Pro" panose="0205050205050A020403" pitchFamily="18" charset="0"/>
              </a:rPr>
              <a:t>2 embarazos </a:t>
            </a:r>
            <a:r>
              <a:rPr lang="es-MX" b="1" dirty="0" smtClean="0">
                <a:solidFill>
                  <a:schemeClr val="bg1">
                    <a:lumMod val="50000"/>
                  </a:schemeClr>
                </a:solidFill>
                <a:latin typeface="Adobe Caslon Pro" panose="0205050205050A020403" pitchFamily="18" charset="0"/>
              </a:rPr>
              <a:t>=), sin perder la operación en el campus.</a:t>
            </a:r>
          </a:p>
          <a:p>
            <a:pPr marL="514350" indent="-514350" algn="just">
              <a:buFont typeface="+mj-lt"/>
              <a:buAutoNum type="arabicPeriod"/>
            </a:pPr>
            <a:r>
              <a:rPr lang="es-MX" b="1" dirty="0" smtClean="0">
                <a:solidFill>
                  <a:schemeClr val="accent2"/>
                </a:solidFill>
                <a:latin typeface="Adobe Caslon Pro" panose="0205050205050A020403" pitchFamily="18" charset="0"/>
              </a:rPr>
              <a:t>Disposición</a:t>
            </a:r>
            <a:r>
              <a:rPr lang="es-MX" b="1" dirty="0" smtClean="0">
                <a:solidFill>
                  <a:schemeClr val="bg1">
                    <a:lumMod val="50000"/>
                  </a:schemeClr>
                </a:solidFill>
                <a:latin typeface="Adobe Caslon Pro" panose="0205050205050A020403" pitchFamily="18" charset="0"/>
              </a:rPr>
              <a:t> de colaborar con el área académica para los convenios generados por </a:t>
            </a:r>
            <a:r>
              <a:rPr lang="es-MX" b="1" dirty="0" smtClean="0">
                <a:solidFill>
                  <a:schemeClr val="accent2"/>
                </a:solidFill>
                <a:latin typeface="Adobe Caslon Pro" panose="0205050205050A020403" pitchFamily="18" charset="0"/>
              </a:rPr>
              <a:t>vinculación</a:t>
            </a:r>
            <a:r>
              <a:rPr lang="es-MX" b="1" dirty="0" smtClean="0">
                <a:solidFill>
                  <a:schemeClr val="bg1">
                    <a:lumMod val="50000"/>
                  </a:schemeClr>
                </a:solidFill>
                <a:latin typeface="Adobe Caslon Pro" panose="0205050205050A020403" pitchFamily="18" charset="0"/>
              </a:rPr>
              <a:t>.</a:t>
            </a:r>
          </a:p>
          <a:p>
            <a:pPr marL="514350" indent="-514350" algn="just">
              <a:buFont typeface="+mj-lt"/>
              <a:buAutoNum type="arabicPeriod"/>
            </a:pPr>
            <a:r>
              <a:rPr lang="es-MX" b="1" dirty="0" smtClean="0">
                <a:solidFill>
                  <a:schemeClr val="accent2"/>
                </a:solidFill>
                <a:latin typeface="Adobe Caslon Pro" panose="0205050205050A020403" pitchFamily="18" charset="0"/>
              </a:rPr>
              <a:t>Disposición</a:t>
            </a:r>
            <a:r>
              <a:rPr lang="es-MX" b="1" dirty="0" smtClean="0">
                <a:solidFill>
                  <a:schemeClr val="bg1">
                    <a:lumMod val="50000"/>
                  </a:schemeClr>
                </a:solidFill>
                <a:latin typeface="Adobe Caslon Pro" panose="0205050205050A020403" pitchFamily="18" charset="0"/>
              </a:rPr>
              <a:t>, </a:t>
            </a:r>
            <a:r>
              <a:rPr lang="es-MX" b="1" dirty="0" smtClean="0">
                <a:solidFill>
                  <a:schemeClr val="accent2"/>
                </a:solidFill>
                <a:latin typeface="Adobe Caslon Pro" panose="0205050205050A020403" pitchFamily="18" charset="0"/>
              </a:rPr>
              <a:t>obediencia </a:t>
            </a:r>
            <a:r>
              <a:rPr lang="es-MX" b="1" dirty="0" smtClean="0">
                <a:solidFill>
                  <a:schemeClr val="bg1">
                    <a:lumMod val="50000"/>
                  </a:schemeClr>
                </a:solidFill>
                <a:latin typeface="Adobe Caslon Pro" panose="0205050205050A020403" pitchFamily="18" charset="0"/>
              </a:rPr>
              <a:t>y tratar de generar el </a:t>
            </a:r>
            <a:r>
              <a:rPr lang="es-MX" b="1" dirty="0" smtClean="0">
                <a:solidFill>
                  <a:schemeClr val="accent2"/>
                </a:solidFill>
                <a:latin typeface="Adobe Caslon Pro" panose="0205050205050A020403" pitchFamily="18" charset="0"/>
              </a:rPr>
              <a:t>menor</a:t>
            </a:r>
            <a:r>
              <a:rPr lang="es-MX" b="1" dirty="0" smtClean="0">
                <a:solidFill>
                  <a:schemeClr val="bg1">
                    <a:lumMod val="50000"/>
                  </a:schemeClr>
                </a:solidFill>
                <a:latin typeface="Adobe Caslon Pro" panose="0205050205050A020403" pitchFamily="18" charset="0"/>
              </a:rPr>
              <a:t> número de </a:t>
            </a:r>
            <a:r>
              <a:rPr lang="es-MX" b="1" dirty="0" smtClean="0">
                <a:solidFill>
                  <a:schemeClr val="accent2"/>
                </a:solidFill>
                <a:latin typeface="Adobe Caslon Pro" panose="0205050205050A020403" pitchFamily="18" charset="0"/>
              </a:rPr>
              <a:t>dolores</a:t>
            </a:r>
            <a:r>
              <a:rPr lang="es-MX" b="1" dirty="0" smtClean="0">
                <a:solidFill>
                  <a:schemeClr val="bg1">
                    <a:lumMod val="50000"/>
                  </a:schemeClr>
                </a:solidFill>
                <a:latin typeface="Adobe Caslon Pro" panose="0205050205050A020403" pitchFamily="18" charset="0"/>
              </a:rPr>
              <a:t> de cabeza.</a:t>
            </a:r>
          </a:p>
          <a:p>
            <a:pPr marL="514350" indent="-514350">
              <a:buFont typeface="+mj-lt"/>
              <a:buAutoNum type="arabicPeriod"/>
            </a:pPr>
            <a:endParaRPr lang="es-MX" dirty="0" smtClean="0">
              <a:latin typeface="Adobe Caslon Pro" panose="0205050205050A020403" pitchFamily="18" charset="0"/>
            </a:endParaRPr>
          </a:p>
          <a:p>
            <a:pPr lvl="1"/>
            <a:endParaRPr lang="es-MX" dirty="0" smtClean="0">
              <a:latin typeface="Adobe Caslon Pro" panose="0205050205050A020403" pitchFamily="18" charset="0"/>
            </a:endParaRPr>
          </a:p>
          <a:p>
            <a:pPr lvl="1"/>
            <a:endParaRPr lang="es-MX" dirty="0" smtClean="0">
              <a:latin typeface="Adobe Caslon Pro" panose="0205050205050A020403" pitchFamily="18" charset="0"/>
            </a:endParaRPr>
          </a:p>
          <a:p>
            <a:pPr lvl="1"/>
            <a:endParaRPr lang="es-MX" dirty="0" smtClean="0">
              <a:latin typeface="Adobe Caslon Pro" panose="0205050205050A020403" pitchFamily="18" charset="0"/>
            </a:endParaRPr>
          </a:p>
        </p:txBody>
      </p:sp>
    </p:spTree>
    <p:extLst>
      <p:ext uri="{BB962C8B-B14F-4D97-AF65-F5344CB8AC3E}">
        <p14:creationId xmlns:p14="http://schemas.microsoft.com/office/powerpoint/2010/main" val="3510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MX" dirty="0" smtClean="0">
                <a:latin typeface="Adobe Caslon Pro Bold" panose="0205070206050A020403" pitchFamily="18" charset="0"/>
              </a:rPr>
              <a:t>VINCULACIÓN Y EGRESADOS</a:t>
            </a:r>
            <a:endParaRPr lang="es-MX" dirty="0">
              <a:latin typeface="Adobe Caslon Pro Bold" panose="0205070206050A020403" pitchFamily="18" charset="0"/>
            </a:endParaRPr>
          </a:p>
        </p:txBody>
      </p:sp>
      <p:graphicFrame>
        <p:nvGraphicFramePr>
          <p:cNvPr id="2" name="Marcador de contenido 1"/>
          <p:cNvGraphicFramePr>
            <a:graphicFrameLocks noGrp="1"/>
          </p:cNvGraphicFramePr>
          <p:nvPr>
            <p:ph idx="1"/>
            <p:extLst/>
          </p:nvPr>
        </p:nvGraphicFramePr>
        <p:xfrm>
          <a:off x="1136785" y="1322554"/>
          <a:ext cx="9729138" cy="4696454"/>
        </p:xfrm>
        <a:graphic>
          <a:graphicData uri="http://schemas.openxmlformats.org/drawingml/2006/table">
            <a:tbl>
              <a:tblPr firstRow="1" bandRow="1">
                <a:tableStyleId>{85BE263C-DBD7-4A20-BB59-AAB30ACAA65A}</a:tableStyleId>
              </a:tblPr>
              <a:tblGrid>
                <a:gridCol w="3387714">
                  <a:extLst>
                    <a:ext uri="{9D8B030D-6E8A-4147-A177-3AD203B41FA5}">
                      <a16:colId xmlns:a16="http://schemas.microsoft.com/office/drawing/2014/main" val="378680440"/>
                    </a:ext>
                  </a:extLst>
                </a:gridCol>
                <a:gridCol w="3098378">
                  <a:extLst>
                    <a:ext uri="{9D8B030D-6E8A-4147-A177-3AD203B41FA5}">
                      <a16:colId xmlns:a16="http://schemas.microsoft.com/office/drawing/2014/main" val="521771590"/>
                    </a:ext>
                  </a:extLst>
                </a:gridCol>
                <a:gridCol w="3243046">
                  <a:extLst>
                    <a:ext uri="{9D8B030D-6E8A-4147-A177-3AD203B41FA5}">
                      <a16:colId xmlns:a16="http://schemas.microsoft.com/office/drawing/2014/main" val="3566916490"/>
                    </a:ext>
                  </a:extLst>
                </a:gridCol>
              </a:tblGrid>
              <a:tr h="791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600" b="1" i="0" kern="1200" dirty="0" smtClean="0">
                          <a:solidFill>
                            <a:schemeClr val="lt1"/>
                          </a:solidFill>
                          <a:effectLst/>
                          <a:latin typeface="+mn-lt"/>
                          <a:ea typeface="+mn-ea"/>
                          <a:cs typeface="+mn-cs"/>
                        </a:rPr>
                        <a:t>Objetivo Estratégico 6.1: </a:t>
                      </a:r>
                      <a:r>
                        <a:rPr lang="es-MX" sz="1600" b="0" i="0" kern="1200" dirty="0" smtClean="0">
                          <a:solidFill>
                            <a:schemeClr val="lt1"/>
                          </a:solidFill>
                          <a:effectLst/>
                          <a:latin typeface="+mn-lt"/>
                          <a:ea typeface="+mn-ea"/>
                          <a:cs typeface="+mn-cs"/>
                        </a:rPr>
                        <a:t>Incrementar la eficiencia terminal.</a:t>
                      </a:r>
                    </a:p>
                    <a:p>
                      <a:pPr algn="l"/>
                      <a:endParaRPr lang="es-MX" sz="1600" dirty="0"/>
                    </a:p>
                  </a:txBody>
                  <a:tcPr/>
                </a:tc>
                <a:tc>
                  <a:txBody>
                    <a:bodyPr/>
                    <a:lstStyle/>
                    <a:p>
                      <a:pPr algn="l"/>
                      <a:r>
                        <a:rPr lang="es-MX" sz="1600" dirty="0" smtClean="0"/>
                        <a:t>Resultados</a:t>
                      </a:r>
                      <a:r>
                        <a:rPr lang="es-MX" sz="1600" baseline="0" dirty="0" smtClean="0"/>
                        <a:t> Positivos</a:t>
                      </a:r>
                      <a:endParaRPr lang="es-MX" sz="1600" dirty="0"/>
                    </a:p>
                  </a:txBody>
                  <a:tcPr/>
                </a:tc>
                <a:tc>
                  <a:txBody>
                    <a:bodyPr/>
                    <a:lstStyle/>
                    <a:p>
                      <a:pPr algn="l"/>
                      <a:r>
                        <a:rPr lang="es-MX" sz="1600" dirty="0" smtClean="0"/>
                        <a:t>Desaciertos</a:t>
                      </a:r>
                      <a:endParaRPr lang="es-MX" sz="1600" dirty="0"/>
                    </a:p>
                  </a:txBody>
                  <a:tcPr/>
                </a:tc>
                <a:extLst>
                  <a:ext uri="{0D108BD9-81ED-4DB2-BD59-A6C34878D82A}">
                    <a16:rowId xmlns:a16="http://schemas.microsoft.com/office/drawing/2014/main" val="3820344773"/>
                  </a:ext>
                </a:extLst>
              </a:tr>
              <a:tr h="629536">
                <a:tc>
                  <a:txBody>
                    <a:bodyPr/>
                    <a:lstStyle/>
                    <a:p>
                      <a:pPr algn="l"/>
                      <a:r>
                        <a:rPr lang="es-MX" sz="1400" dirty="0" smtClean="0"/>
                        <a:t>Cumplir</a:t>
                      </a:r>
                      <a:r>
                        <a:rPr lang="es-MX" sz="1400" baseline="0" dirty="0" smtClean="0"/>
                        <a:t> con el 90% del programa de egresados 2018</a:t>
                      </a:r>
                      <a:endParaRPr lang="es-MX" sz="1400" dirty="0"/>
                    </a:p>
                  </a:txBody>
                  <a:tcPr/>
                </a:tc>
                <a:tc>
                  <a:txBody>
                    <a:bodyPr/>
                    <a:lstStyle/>
                    <a:p>
                      <a:pPr algn="l"/>
                      <a:r>
                        <a:rPr lang="es-MX" sz="1400" dirty="0" smtClean="0"/>
                        <a:t>Actualización</a:t>
                      </a:r>
                      <a:r>
                        <a:rPr lang="es-MX" sz="1400" baseline="0" dirty="0" smtClean="0"/>
                        <a:t> de datos de egresados en un 40% en base de datos del área.</a:t>
                      </a:r>
                    </a:p>
                    <a:p>
                      <a:pPr algn="l"/>
                      <a:r>
                        <a:rPr lang="es-MX" sz="1400" baseline="0" dirty="0" smtClean="0"/>
                        <a:t>Datos registrados en banner 15% </a:t>
                      </a:r>
                      <a:endParaRPr lang="es-MX" sz="1400" dirty="0"/>
                    </a:p>
                  </a:txBody>
                  <a:tcPr/>
                </a:tc>
                <a:tc>
                  <a:txBody>
                    <a:bodyPr/>
                    <a:lstStyle/>
                    <a:p>
                      <a:pPr algn="l"/>
                      <a:r>
                        <a:rPr lang="es-MX" sz="1400" dirty="0" smtClean="0"/>
                        <a:t>Se</a:t>
                      </a:r>
                      <a:r>
                        <a:rPr lang="es-MX" sz="1400" baseline="0" dirty="0" smtClean="0"/>
                        <a:t> ha complicado la actualización de datos, porque el 22% de números de los Egresados está equivocado o no existe. </a:t>
                      </a:r>
                      <a:endParaRPr lang="es-MX" sz="1400" dirty="0"/>
                    </a:p>
                  </a:txBody>
                  <a:tcPr/>
                </a:tc>
                <a:extLst>
                  <a:ext uri="{0D108BD9-81ED-4DB2-BD59-A6C34878D82A}">
                    <a16:rowId xmlns:a16="http://schemas.microsoft.com/office/drawing/2014/main" val="558990040"/>
                  </a:ext>
                </a:extLst>
              </a:tr>
              <a:tr h="920091">
                <a:tc>
                  <a:txBody>
                    <a:bodyPr/>
                    <a:lstStyle/>
                    <a:p>
                      <a:pPr algn="l"/>
                      <a:r>
                        <a:rPr lang="es-MX" sz="1400" dirty="0" smtClean="0"/>
                        <a:t>Distribución</a:t>
                      </a:r>
                      <a:r>
                        <a:rPr lang="es-MX" sz="1400" baseline="0" dirty="0" smtClean="0"/>
                        <a:t> de 400 revistas Generación Anáhuac a Egresados</a:t>
                      </a:r>
                      <a:endParaRPr lang="es-MX" sz="1400" dirty="0"/>
                    </a:p>
                  </a:txBody>
                  <a:tcPr/>
                </a:tc>
                <a:tc>
                  <a:txBody>
                    <a:bodyPr/>
                    <a:lstStyle/>
                    <a:p>
                      <a:pPr algn="l"/>
                      <a:r>
                        <a:rPr lang="es-MX" sz="1400" dirty="0" smtClean="0"/>
                        <a:t>En</a:t>
                      </a:r>
                      <a:r>
                        <a:rPr lang="es-MX" sz="1400" baseline="0" dirty="0" smtClean="0"/>
                        <a:t> el último envío de revistas del 2 de febrero, hubo un alcance a egresados de 286 envíos. </a:t>
                      </a:r>
                    </a:p>
                    <a:p>
                      <a:pPr algn="l"/>
                      <a:r>
                        <a:rPr lang="es-MX" sz="1400" baseline="0" dirty="0" smtClean="0"/>
                        <a:t>Se han actualizado direcciones para lograr la meta de envío a 486 egresados el 4 de mayo. </a:t>
                      </a:r>
                      <a:endParaRPr lang="es-MX" sz="1400" dirty="0"/>
                    </a:p>
                  </a:txBody>
                  <a:tcPr/>
                </a:tc>
                <a:tc>
                  <a:txBody>
                    <a:bodyPr/>
                    <a:lstStyle/>
                    <a:p>
                      <a:pPr algn="l"/>
                      <a:r>
                        <a:rPr lang="es-MX" sz="1400" baseline="0" dirty="0" smtClean="0"/>
                        <a:t>El 3% de las revistas son regresadas a la Universidad, por direcciones erróneas. </a:t>
                      </a:r>
                      <a:endParaRPr lang="es-MX" sz="1400" dirty="0"/>
                    </a:p>
                  </a:txBody>
                  <a:tcPr/>
                </a:tc>
                <a:extLst>
                  <a:ext uri="{0D108BD9-81ED-4DB2-BD59-A6C34878D82A}">
                    <a16:rowId xmlns:a16="http://schemas.microsoft.com/office/drawing/2014/main" val="4161336065"/>
                  </a:ext>
                </a:extLst>
              </a:tr>
              <a:tr h="519427">
                <a:tc>
                  <a:txBody>
                    <a:bodyPr/>
                    <a:lstStyle/>
                    <a:p>
                      <a:pPr algn="l"/>
                      <a:r>
                        <a:rPr lang="es-MX" sz="1400" dirty="0" smtClean="0"/>
                        <a:t>Difusión de</a:t>
                      </a:r>
                      <a:r>
                        <a:rPr lang="es-MX" sz="1400" baseline="0" dirty="0" smtClean="0"/>
                        <a:t> 25 egresados élite.</a:t>
                      </a:r>
                      <a:endParaRPr lang="es-MX" sz="1400" dirty="0"/>
                    </a:p>
                  </a:txBody>
                  <a:tcPr/>
                </a:tc>
                <a:tc>
                  <a:txBody>
                    <a:bodyPr/>
                    <a:lstStyle/>
                    <a:p>
                      <a:pPr algn="l"/>
                      <a:r>
                        <a:rPr lang="es-MX" sz="1400" dirty="0" smtClean="0"/>
                        <a:t>Participación de egresados en campaña de Pendones. </a:t>
                      </a:r>
                      <a:endParaRPr lang="es-MX" sz="1400" dirty="0"/>
                    </a:p>
                  </a:txBody>
                  <a:tcPr/>
                </a:tc>
                <a:tc>
                  <a:txBody>
                    <a:bodyPr/>
                    <a:lstStyle/>
                    <a:p>
                      <a:pPr algn="l"/>
                      <a:r>
                        <a:rPr lang="es-MX" sz="1400" dirty="0" smtClean="0"/>
                        <a:t>Seguir actualizando datos para</a:t>
                      </a:r>
                      <a:r>
                        <a:rPr lang="es-MX" sz="1400" baseline="0" dirty="0" smtClean="0"/>
                        <a:t> ingresar a más egresados élite. </a:t>
                      </a:r>
                      <a:endParaRPr lang="es-MX" sz="1400" dirty="0"/>
                    </a:p>
                  </a:txBody>
                  <a:tcPr/>
                </a:tc>
                <a:extLst>
                  <a:ext uri="{0D108BD9-81ED-4DB2-BD59-A6C34878D82A}">
                    <a16:rowId xmlns:a16="http://schemas.microsoft.com/office/drawing/2014/main" val="3553884672"/>
                  </a:ext>
                </a:extLst>
              </a:tr>
              <a:tr h="519427">
                <a:tc>
                  <a:txBody>
                    <a:bodyPr/>
                    <a:lstStyle/>
                    <a:p>
                      <a:pPr algn="l"/>
                      <a:r>
                        <a:rPr lang="es-MX" sz="1400" dirty="0" smtClean="0"/>
                        <a:t>Credencialización de 250 egresados.</a:t>
                      </a:r>
                      <a:endParaRPr lang="es-MX" sz="1400" dirty="0"/>
                    </a:p>
                  </a:txBody>
                  <a:tcPr/>
                </a:tc>
                <a:tc>
                  <a:txBody>
                    <a:bodyPr/>
                    <a:lstStyle/>
                    <a:p>
                      <a:pPr algn="l"/>
                      <a:r>
                        <a:rPr lang="es-MX" sz="1400" dirty="0" smtClean="0"/>
                        <a:t>Se</a:t>
                      </a:r>
                      <a:r>
                        <a:rPr lang="es-MX" sz="1400" baseline="0" dirty="0" smtClean="0"/>
                        <a:t> trabajará en conjunto con la RUA, homologando así un solo formato. </a:t>
                      </a:r>
                      <a:endParaRPr lang="es-MX" sz="1400" dirty="0"/>
                    </a:p>
                  </a:txBody>
                  <a:tcPr/>
                </a:tc>
                <a:tc>
                  <a:txBody>
                    <a:bodyPr/>
                    <a:lstStyle/>
                    <a:p>
                      <a:pPr algn="l"/>
                      <a:endParaRPr lang="es-MX" sz="1400" dirty="0"/>
                    </a:p>
                  </a:txBody>
                  <a:tcPr/>
                </a:tc>
                <a:extLst>
                  <a:ext uri="{0D108BD9-81ED-4DB2-BD59-A6C34878D82A}">
                    <a16:rowId xmlns:a16="http://schemas.microsoft.com/office/drawing/2014/main" val="159062096"/>
                  </a:ext>
                </a:extLst>
              </a:tr>
              <a:tr h="519427">
                <a:tc>
                  <a:txBody>
                    <a:bodyPr/>
                    <a:lstStyle/>
                    <a:p>
                      <a:pPr algn="l"/>
                      <a:r>
                        <a:rPr lang="es-MX" sz="1400" dirty="0" smtClean="0"/>
                        <a:t>Activación de bolsa de trabajo.</a:t>
                      </a:r>
                      <a:endParaRPr lang="es-MX"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dirty="0" smtClean="0"/>
                        <a:t>Se</a:t>
                      </a:r>
                      <a:r>
                        <a:rPr lang="es-MX" sz="1400" baseline="0" dirty="0" smtClean="0"/>
                        <a:t> trabajará en conjunto con la RUA, homologando así una sola plataforma. </a:t>
                      </a:r>
                      <a:endParaRPr lang="es-MX" sz="1400" dirty="0" smtClean="0"/>
                    </a:p>
                    <a:p>
                      <a:pPr algn="l"/>
                      <a:endParaRPr lang="es-MX" sz="1400" dirty="0"/>
                    </a:p>
                  </a:txBody>
                  <a:tcPr/>
                </a:tc>
                <a:tc>
                  <a:txBody>
                    <a:bodyPr/>
                    <a:lstStyle/>
                    <a:p>
                      <a:pPr algn="l"/>
                      <a:endParaRPr lang="es-MX" sz="1400" dirty="0"/>
                    </a:p>
                  </a:txBody>
                  <a:tcPr/>
                </a:tc>
                <a:extLst>
                  <a:ext uri="{0D108BD9-81ED-4DB2-BD59-A6C34878D82A}">
                    <a16:rowId xmlns:a16="http://schemas.microsoft.com/office/drawing/2014/main" val="1396592909"/>
                  </a:ext>
                </a:extLst>
              </a:tr>
            </a:tbl>
          </a:graphicData>
        </a:graphic>
      </p:graphicFrame>
    </p:spTree>
    <p:extLst>
      <p:ext uri="{BB962C8B-B14F-4D97-AF65-F5344CB8AC3E}">
        <p14:creationId xmlns:p14="http://schemas.microsoft.com/office/powerpoint/2010/main" val="206842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91994"/>
            <a:ext cx="10515600" cy="1325563"/>
          </a:xfrm>
        </p:spPr>
        <p:txBody>
          <a:bodyPr/>
          <a:lstStyle/>
          <a:p>
            <a:pPr algn="ctr"/>
            <a:r>
              <a:rPr lang="es-MX" dirty="0" smtClean="0">
                <a:latin typeface="Adobe Caslon Pro Bold" panose="0205070206050A020403" pitchFamily="18" charset="0"/>
              </a:rPr>
              <a:t>VINCULACIÓN Y EGRESADOS</a:t>
            </a:r>
            <a:endParaRPr lang="es-MX" dirty="0">
              <a:latin typeface="Adobe Caslon Pro Bold" panose="0205070206050A020403" pitchFamily="18" charset="0"/>
            </a:endParaRPr>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1496097590"/>
              </p:ext>
            </p:extLst>
          </p:nvPr>
        </p:nvGraphicFramePr>
        <p:xfrm>
          <a:off x="736270" y="1417557"/>
          <a:ext cx="10617530" cy="3874125"/>
        </p:xfrm>
        <a:graphic>
          <a:graphicData uri="http://schemas.openxmlformats.org/drawingml/2006/table">
            <a:tbl>
              <a:tblPr firstRow="1" bandRow="1">
                <a:tableStyleId>{85BE263C-DBD7-4A20-BB59-AAB30ACAA65A}</a:tableStyleId>
              </a:tblPr>
              <a:tblGrid>
                <a:gridCol w="3539177">
                  <a:extLst>
                    <a:ext uri="{9D8B030D-6E8A-4147-A177-3AD203B41FA5}">
                      <a16:colId xmlns:a16="http://schemas.microsoft.com/office/drawing/2014/main" val="378680440"/>
                    </a:ext>
                  </a:extLst>
                </a:gridCol>
                <a:gridCol w="3966640">
                  <a:extLst>
                    <a:ext uri="{9D8B030D-6E8A-4147-A177-3AD203B41FA5}">
                      <a16:colId xmlns:a16="http://schemas.microsoft.com/office/drawing/2014/main" val="521771590"/>
                    </a:ext>
                  </a:extLst>
                </a:gridCol>
                <a:gridCol w="3111713">
                  <a:extLst>
                    <a:ext uri="{9D8B030D-6E8A-4147-A177-3AD203B41FA5}">
                      <a16:colId xmlns:a16="http://schemas.microsoft.com/office/drawing/2014/main" val="3566916490"/>
                    </a:ext>
                  </a:extLst>
                </a:gridCol>
              </a:tblGrid>
              <a:tr h="732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500" b="1" i="0" kern="1200" dirty="0" smtClean="0">
                          <a:solidFill>
                            <a:schemeClr val="lt1"/>
                          </a:solidFill>
                          <a:effectLst/>
                          <a:latin typeface="+mn-lt"/>
                          <a:ea typeface="+mn-ea"/>
                          <a:cs typeface="+mn-cs"/>
                        </a:rPr>
                        <a:t>Objetivo Estratégico 5.5: </a:t>
                      </a:r>
                      <a:r>
                        <a:rPr lang="es-MX" sz="1500" b="0" i="0" kern="1200" dirty="0" smtClean="0">
                          <a:solidFill>
                            <a:schemeClr val="lt1"/>
                          </a:solidFill>
                          <a:effectLst/>
                          <a:latin typeface="+mn-lt"/>
                          <a:ea typeface="+mn-ea"/>
                          <a:cs typeface="+mn-cs"/>
                        </a:rPr>
                        <a:t>Mejorar las relaciones estratégicas de la Universidad.</a:t>
                      </a:r>
                    </a:p>
                    <a:p>
                      <a:pPr algn="l"/>
                      <a:endParaRPr lang="es-MX" sz="1500" dirty="0"/>
                    </a:p>
                  </a:txBody>
                  <a:tcPr/>
                </a:tc>
                <a:tc>
                  <a:txBody>
                    <a:bodyPr/>
                    <a:lstStyle/>
                    <a:p>
                      <a:pPr algn="l"/>
                      <a:r>
                        <a:rPr lang="es-MX" sz="1500" dirty="0" smtClean="0"/>
                        <a:t>Resultados</a:t>
                      </a:r>
                      <a:r>
                        <a:rPr lang="es-MX" sz="1500" baseline="0" dirty="0" smtClean="0"/>
                        <a:t> Positivos</a:t>
                      </a:r>
                      <a:endParaRPr lang="es-MX" sz="1500" dirty="0"/>
                    </a:p>
                  </a:txBody>
                  <a:tcPr/>
                </a:tc>
                <a:tc>
                  <a:txBody>
                    <a:bodyPr/>
                    <a:lstStyle/>
                    <a:p>
                      <a:pPr algn="l"/>
                      <a:r>
                        <a:rPr lang="es-MX" sz="1500" dirty="0" smtClean="0"/>
                        <a:t>Desaciertos</a:t>
                      </a:r>
                      <a:endParaRPr lang="es-MX" sz="1500" dirty="0"/>
                    </a:p>
                  </a:txBody>
                  <a:tcPr/>
                </a:tc>
                <a:extLst>
                  <a:ext uri="{0D108BD9-81ED-4DB2-BD59-A6C34878D82A}">
                    <a16:rowId xmlns:a16="http://schemas.microsoft.com/office/drawing/2014/main" val="3820344773"/>
                  </a:ext>
                </a:extLst>
              </a:tr>
              <a:tr h="688965">
                <a:tc>
                  <a:txBody>
                    <a:bodyPr/>
                    <a:lstStyle/>
                    <a:p>
                      <a:pPr algn="l"/>
                      <a:r>
                        <a:rPr lang="es-MX" sz="1400" dirty="0" smtClean="0"/>
                        <a:t>Elaboración</a:t>
                      </a:r>
                      <a:r>
                        <a:rPr lang="es-MX" sz="1400" baseline="0" dirty="0" smtClean="0"/>
                        <a:t> y ejecución del plan del Consejo de Desarrollo.</a:t>
                      </a:r>
                      <a:endParaRPr lang="es-MX" sz="1400" dirty="0"/>
                    </a:p>
                  </a:txBody>
                  <a:tcPr/>
                </a:tc>
                <a:tc>
                  <a:txBody>
                    <a:bodyPr/>
                    <a:lstStyle/>
                    <a:p>
                      <a:pPr algn="l"/>
                      <a:r>
                        <a:rPr lang="es-MX" sz="1400" baseline="0" dirty="0" smtClean="0"/>
                        <a:t>Proyecto activos: Plan de inversión educativa. </a:t>
                      </a:r>
                    </a:p>
                    <a:p>
                      <a:pPr algn="l"/>
                      <a:r>
                        <a:rPr lang="es-MX" sz="1400" baseline="0" dirty="0" smtClean="0"/>
                        <a:t>Cursos de medicina. </a:t>
                      </a:r>
                      <a:endParaRPr lang="es-MX" sz="1400" dirty="0"/>
                    </a:p>
                  </a:txBody>
                  <a:tcPr/>
                </a:tc>
                <a:tc>
                  <a:txBody>
                    <a:bodyPr/>
                    <a:lstStyle/>
                    <a:p>
                      <a:pPr algn="l"/>
                      <a:r>
                        <a:rPr lang="es-MX" sz="1400" dirty="0" smtClean="0"/>
                        <a:t>Conferencia Lic. Edna Franco.</a:t>
                      </a:r>
                      <a:r>
                        <a:rPr lang="es-MX" sz="1400" baseline="0" dirty="0" smtClean="0"/>
                        <a:t> </a:t>
                      </a:r>
                      <a:endParaRPr lang="es-MX" sz="1400" dirty="0"/>
                    </a:p>
                  </a:txBody>
                  <a:tcPr/>
                </a:tc>
                <a:extLst>
                  <a:ext uri="{0D108BD9-81ED-4DB2-BD59-A6C34878D82A}">
                    <a16:rowId xmlns:a16="http://schemas.microsoft.com/office/drawing/2014/main" val="81735765"/>
                  </a:ext>
                </a:extLst>
              </a:tr>
              <a:tr h="688965">
                <a:tc>
                  <a:txBody>
                    <a:bodyPr/>
                    <a:lstStyle/>
                    <a:p>
                      <a:pPr algn="l"/>
                      <a:r>
                        <a:rPr lang="es-MX" sz="1400" dirty="0" smtClean="0"/>
                        <a:t>Ejecución</a:t>
                      </a:r>
                      <a:r>
                        <a:rPr lang="es-MX" sz="1400" baseline="0" dirty="0" smtClean="0"/>
                        <a:t> del 90% del plan de trabajo de consejos de escuelas.</a:t>
                      </a:r>
                      <a:endParaRPr lang="es-MX" sz="1400" dirty="0"/>
                    </a:p>
                  </a:txBody>
                  <a:tcPr/>
                </a:tc>
                <a:tc>
                  <a:txBody>
                    <a:bodyPr/>
                    <a:lstStyle/>
                    <a:p>
                      <a:pPr algn="l"/>
                      <a:r>
                        <a:rPr lang="es-MX" sz="1400" dirty="0" smtClean="0"/>
                        <a:t>Creación del Consejo de Medicina.</a:t>
                      </a:r>
                    </a:p>
                    <a:p>
                      <a:pPr algn="l"/>
                      <a:r>
                        <a:rPr lang="es-MX" sz="1400" dirty="0" smtClean="0"/>
                        <a:t>Elaboración</a:t>
                      </a:r>
                      <a:r>
                        <a:rPr lang="es-MX" sz="1400" baseline="0" dirty="0" smtClean="0"/>
                        <a:t> de plan de Trabajo de Consejo de Derecho con la colaboración del Director. </a:t>
                      </a:r>
                      <a:endParaRPr lang="es-MX" sz="1400" dirty="0"/>
                    </a:p>
                  </a:txBody>
                  <a:tcPr/>
                </a:tc>
                <a:tc>
                  <a:txBody>
                    <a:bodyPr/>
                    <a:lstStyle/>
                    <a:p>
                      <a:pPr algn="l"/>
                      <a:r>
                        <a:rPr lang="es-MX" sz="1400" dirty="0" smtClean="0"/>
                        <a:t>No</a:t>
                      </a:r>
                      <a:r>
                        <a:rPr lang="es-MX" sz="1400" baseline="0" dirty="0" smtClean="0"/>
                        <a:t> se han recibido avances en actividades por parte de la Escuela de Medicina. </a:t>
                      </a:r>
                      <a:endParaRPr lang="es-MX" sz="1400" dirty="0"/>
                    </a:p>
                  </a:txBody>
                  <a:tcPr/>
                </a:tc>
                <a:extLst>
                  <a:ext uri="{0D108BD9-81ED-4DB2-BD59-A6C34878D82A}">
                    <a16:rowId xmlns:a16="http://schemas.microsoft.com/office/drawing/2014/main" val="558990040"/>
                  </a:ext>
                </a:extLst>
              </a:tr>
              <a:tr h="1090861">
                <a:tc>
                  <a:txBody>
                    <a:bodyPr/>
                    <a:lstStyle/>
                    <a:p>
                      <a:pPr algn="l"/>
                      <a:r>
                        <a:rPr lang="es-MX" sz="1400" dirty="0" smtClean="0"/>
                        <a:t>Ejecución del 90% del proyecto link 2018</a:t>
                      </a:r>
                      <a:endParaRPr lang="es-MX" sz="1400" dirty="0"/>
                    </a:p>
                  </a:txBody>
                  <a:tcPr/>
                </a:tc>
                <a:tc>
                  <a:txBody>
                    <a:bodyPr/>
                    <a:lstStyle/>
                    <a:p>
                      <a:pPr algn="l"/>
                      <a:r>
                        <a:rPr lang="es-MX" sz="1400" dirty="0" smtClean="0"/>
                        <a:t>Creación de directorio</a:t>
                      </a:r>
                      <a:r>
                        <a:rPr lang="es-MX" sz="1400" baseline="0" dirty="0" smtClean="0"/>
                        <a:t> provisional. </a:t>
                      </a:r>
                    </a:p>
                    <a:p>
                      <a:pPr algn="l"/>
                      <a:r>
                        <a:rPr lang="es-MX" sz="1400" baseline="0" dirty="0" smtClean="0"/>
                        <a:t>Reunión con departamentos para escuchar propuestas. </a:t>
                      </a:r>
                    </a:p>
                    <a:p>
                      <a:pPr algn="l"/>
                      <a:r>
                        <a:rPr lang="es-MX" sz="1400" baseline="0" dirty="0" smtClean="0"/>
                        <a:t>Comité rectoral ampliado estableció los dueños de las relaciones en un 10%</a:t>
                      </a:r>
                      <a:endParaRPr lang="es-MX" sz="1400" dirty="0"/>
                    </a:p>
                  </a:txBody>
                  <a:tcPr/>
                </a:tc>
                <a:tc>
                  <a:txBody>
                    <a:bodyPr/>
                    <a:lstStyle/>
                    <a:p>
                      <a:pPr algn="l"/>
                      <a:r>
                        <a:rPr lang="es-MX" sz="1400" dirty="0" smtClean="0"/>
                        <a:t>No</a:t>
                      </a:r>
                      <a:r>
                        <a:rPr lang="es-MX" sz="1400" baseline="0" dirty="0" smtClean="0"/>
                        <a:t> existe un proceso exacto para otorgar las relaciones. </a:t>
                      </a:r>
                      <a:endParaRPr lang="es-MX" sz="1400" dirty="0"/>
                    </a:p>
                  </a:txBody>
                  <a:tcPr/>
                </a:tc>
                <a:extLst>
                  <a:ext uri="{0D108BD9-81ED-4DB2-BD59-A6C34878D82A}">
                    <a16:rowId xmlns:a16="http://schemas.microsoft.com/office/drawing/2014/main" val="4161336065"/>
                  </a:ext>
                </a:extLst>
              </a:tr>
              <a:tr h="488017">
                <a:tc>
                  <a:txBody>
                    <a:bodyPr/>
                    <a:lstStyle/>
                    <a:p>
                      <a:pPr algn="l"/>
                      <a:r>
                        <a:rPr lang="es-MX" sz="1400" dirty="0" smtClean="0"/>
                        <a:t>Firma</a:t>
                      </a:r>
                      <a:r>
                        <a:rPr lang="es-MX" sz="1400" baseline="0" dirty="0" smtClean="0"/>
                        <a:t> de 20 convenios y seguimiento de 40 vigentes.</a:t>
                      </a:r>
                      <a:endParaRPr lang="es-MX" sz="1400" dirty="0"/>
                    </a:p>
                  </a:txBody>
                  <a:tcPr/>
                </a:tc>
                <a:tc>
                  <a:txBody>
                    <a:bodyPr/>
                    <a:lstStyle/>
                    <a:p>
                      <a:pPr algn="l"/>
                      <a:r>
                        <a:rPr lang="es-MX" sz="1400" dirty="0" smtClean="0"/>
                        <a:t>Firma de 6 convenios en 2018.</a:t>
                      </a:r>
                    </a:p>
                    <a:p>
                      <a:pPr algn="l"/>
                      <a:r>
                        <a:rPr lang="es-MX" sz="1400" dirty="0" smtClean="0"/>
                        <a:t>Seguimiento actual a 29 convenios. </a:t>
                      </a:r>
                      <a:endParaRPr lang="es-MX" sz="1400" dirty="0"/>
                    </a:p>
                  </a:txBody>
                  <a:tcPr/>
                </a:tc>
                <a:tc>
                  <a:txBody>
                    <a:bodyPr/>
                    <a:lstStyle/>
                    <a:p>
                      <a:pPr algn="l"/>
                      <a:r>
                        <a:rPr lang="es-MX" sz="1400" dirty="0" smtClean="0"/>
                        <a:t>No</a:t>
                      </a:r>
                      <a:r>
                        <a:rPr lang="es-MX" sz="1400" baseline="0" dirty="0" smtClean="0"/>
                        <a:t> existe registro digital de convenios escaneados en el periodo 201760</a:t>
                      </a:r>
                      <a:endParaRPr lang="es-MX" sz="1400" dirty="0"/>
                    </a:p>
                  </a:txBody>
                  <a:tcPr/>
                </a:tc>
                <a:extLst>
                  <a:ext uri="{0D108BD9-81ED-4DB2-BD59-A6C34878D82A}">
                    <a16:rowId xmlns:a16="http://schemas.microsoft.com/office/drawing/2014/main" val="88318431"/>
                  </a:ext>
                </a:extLst>
              </a:tr>
            </a:tbl>
          </a:graphicData>
        </a:graphic>
      </p:graphicFrame>
    </p:spTree>
    <p:extLst>
      <p:ext uri="{BB962C8B-B14F-4D97-AF65-F5344CB8AC3E}">
        <p14:creationId xmlns:p14="http://schemas.microsoft.com/office/powerpoint/2010/main" val="470050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91994"/>
            <a:ext cx="10515600" cy="1325563"/>
          </a:xfrm>
        </p:spPr>
        <p:txBody>
          <a:bodyPr/>
          <a:lstStyle/>
          <a:p>
            <a:pPr algn="ctr"/>
            <a:r>
              <a:rPr lang="es-MX" dirty="0" smtClean="0">
                <a:latin typeface="Adobe Caslon Pro Bold" panose="0205070206050A020403" pitchFamily="18" charset="0"/>
              </a:rPr>
              <a:t>VINCULACIÓN Y EGRESADOS</a:t>
            </a:r>
            <a:endParaRPr lang="es-MX" dirty="0">
              <a:latin typeface="Adobe Caslon Pro Bold" panose="0205070206050A020403" pitchFamily="18" charset="0"/>
            </a:endParaRPr>
          </a:p>
        </p:txBody>
      </p:sp>
      <p:sp>
        <p:nvSpPr>
          <p:cNvPr id="3" name="Marcador de contenido 2"/>
          <p:cNvSpPr>
            <a:spLocks noGrp="1"/>
          </p:cNvSpPr>
          <p:nvPr>
            <p:ph idx="1"/>
          </p:nvPr>
        </p:nvSpPr>
        <p:spPr>
          <a:xfrm>
            <a:off x="363188" y="1564368"/>
            <a:ext cx="10515600" cy="4351338"/>
          </a:xfrm>
        </p:spPr>
        <p:txBody>
          <a:bodyPr>
            <a:normAutofit fontScale="92500" lnSpcReduction="20000"/>
          </a:bodyPr>
          <a:lstStyle/>
          <a:p>
            <a:pPr algn="just"/>
            <a:r>
              <a:rPr lang="es-MX" dirty="0" smtClean="0"/>
              <a:t>Este año se inició con la campaña de felicitación a los egresados en el día de sus cumpleaños u ascensos en puestos laborales. </a:t>
            </a:r>
          </a:p>
          <a:p>
            <a:pPr algn="just"/>
            <a:r>
              <a:rPr lang="es-MX" dirty="0" smtClean="0"/>
              <a:t>Se ha enviado el link de la revista Generación Anáhuac a todos los correos electrónicos que tenemos de los egresados en la base de datos, lo cual tuvo una excelente respuesta, ya que hemos captado la atención de egresados con los que no se tenía una relación. </a:t>
            </a:r>
          </a:p>
          <a:p>
            <a:pPr algn="just"/>
            <a:r>
              <a:rPr lang="es-MX" dirty="0" smtClean="0"/>
              <a:t>Se ha generado el escaneo de los convenios de este año para tenerlos en digital y compartirlos a las áreas correspondientes. </a:t>
            </a:r>
          </a:p>
          <a:p>
            <a:pPr algn="just"/>
            <a:r>
              <a:rPr lang="es-MX" dirty="0" smtClean="0"/>
              <a:t>1 Campaña de Credencialización con excelente respuesta por parte de la comunidad: 46 trámites realizados.</a:t>
            </a:r>
          </a:p>
          <a:p>
            <a:pPr algn="just"/>
            <a:r>
              <a:rPr lang="es-MX" dirty="0" smtClean="0"/>
              <a:t>Se ha generado un documento en el cual tenemos el total de empleadores con los que la Universidad tiene relación, y de los cuales hemos publicado </a:t>
            </a:r>
            <a:r>
              <a:rPr lang="es-MX" smtClean="0"/>
              <a:t>vacantes: </a:t>
            </a:r>
            <a:r>
              <a:rPr lang="es-MX" smtClean="0"/>
              <a:t>82</a:t>
            </a:r>
            <a:endParaRPr lang="es-MX" dirty="0"/>
          </a:p>
        </p:txBody>
      </p:sp>
    </p:spTree>
    <p:extLst>
      <p:ext uri="{BB962C8B-B14F-4D97-AF65-F5344CB8AC3E}">
        <p14:creationId xmlns:p14="http://schemas.microsoft.com/office/powerpoint/2010/main" val="1834167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16924" y="0"/>
            <a:ext cx="9144000" cy="838015"/>
          </a:xfrm>
        </p:spPr>
        <p:txBody>
          <a:bodyPr>
            <a:normAutofit/>
          </a:bodyPr>
          <a:lstStyle/>
          <a:p>
            <a:r>
              <a:rPr lang="es-MX" sz="4000" dirty="0" smtClean="0">
                <a:latin typeface="Adobe Caslon Pro Bold" panose="0205070206050A020403" pitchFamily="18" charset="0"/>
              </a:rPr>
              <a:t>AVANCES EN EGRESADOS</a:t>
            </a:r>
            <a:endParaRPr lang="es-MX" sz="4000" dirty="0">
              <a:latin typeface="Adobe Caslon Pro Bold" panose="0205070206050A020403" pitchFamily="18" charset="0"/>
            </a:endParaRPr>
          </a:p>
        </p:txBody>
      </p:sp>
      <p:graphicFrame>
        <p:nvGraphicFramePr>
          <p:cNvPr id="3" name="Gráfico 2"/>
          <p:cNvGraphicFramePr>
            <a:graphicFrameLocks/>
          </p:cNvGraphicFramePr>
          <p:nvPr>
            <p:extLst/>
          </p:nvPr>
        </p:nvGraphicFramePr>
        <p:xfrm>
          <a:off x="603662" y="100049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Gráfico 3"/>
          <p:cNvGraphicFramePr>
            <a:graphicFrameLocks/>
          </p:cNvGraphicFramePr>
          <p:nvPr>
            <p:extLst/>
          </p:nvPr>
        </p:nvGraphicFramePr>
        <p:xfrm>
          <a:off x="5957455" y="1000496"/>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5" name="CuadroTexto 4"/>
          <p:cNvSpPr txBox="1"/>
          <p:nvPr/>
        </p:nvSpPr>
        <p:spPr>
          <a:xfrm>
            <a:off x="760021" y="4001984"/>
            <a:ext cx="3040083" cy="954107"/>
          </a:xfrm>
          <a:prstGeom prst="rect">
            <a:avLst/>
          </a:prstGeom>
          <a:noFill/>
        </p:spPr>
        <p:txBody>
          <a:bodyPr wrap="square" rtlCol="0">
            <a:spAutoFit/>
          </a:bodyPr>
          <a:lstStyle/>
          <a:p>
            <a:pPr algn="just"/>
            <a:r>
              <a:rPr lang="es-MX" sz="1400" dirty="0" smtClean="0"/>
              <a:t>Es importante resaltar, que para el envío de la revista #171 </a:t>
            </a:r>
            <a:r>
              <a:rPr lang="es-MX" sz="1400" smtClean="0"/>
              <a:t>de mayo </a:t>
            </a:r>
            <a:r>
              <a:rPr lang="es-MX" sz="1400" dirty="0" smtClean="0"/>
              <a:t>se han actualizado etiquetas para un alcance a 486 egresados. </a:t>
            </a:r>
            <a:endParaRPr lang="es-MX" sz="1400" dirty="0"/>
          </a:p>
        </p:txBody>
      </p:sp>
    </p:spTree>
    <p:extLst>
      <p:ext uri="{BB962C8B-B14F-4D97-AF65-F5344CB8AC3E}">
        <p14:creationId xmlns:p14="http://schemas.microsoft.com/office/powerpoint/2010/main" val="1502760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latin typeface="Adobe Caslon Pro Bold" panose="0205070206050A020403" pitchFamily="18" charset="0"/>
              </a:rPr>
              <a:t>Desarrollo Institucional </a:t>
            </a:r>
            <a:br>
              <a:rPr lang="es-MX" dirty="0" smtClean="0">
                <a:latin typeface="Adobe Caslon Pro Bold" panose="0205070206050A020403" pitchFamily="18" charset="0"/>
              </a:rPr>
            </a:br>
            <a:r>
              <a:rPr lang="es-MX" sz="2800" dirty="0" smtClean="0">
                <a:latin typeface="Adobe Caslon Pro Bold" panose="0205070206050A020403" pitchFamily="18" charset="0"/>
              </a:rPr>
              <a:t>Proyectos de Apoyo Estratégicos</a:t>
            </a:r>
            <a:endParaRPr lang="es-MX" sz="2800" dirty="0">
              <a:latin typeface="Adobe Caslon Pro Bold" panose="0205070206050A020403" pitchFamily="18" charset="0"/>
            </a:endParaRPr>
          </a:p>
        </p:txBody>
      </p:sp>
      <p:sp>
        <p:nvSpPr>
          <p:cNvPr id="3" name="Marcador de contenido 2"/>
          <p:cNvSpPr>
            <a:spLocks noGrp="1"/>
          </p:cNvSpPr>
          <p:nvPr>
            <p:ph idx="1"/>
          </p:nvPr>
        </p:nvSpPr>
        <p:spPr/>
        <p:txBody>
          <a:bodyPr>
            <a:normAutofit fontScale="70000" lnSpcReduction="20000"/>
          </a:bodyPr>
          <a:lstStyle/>
          <a:p>
            <a:r>
              <a:rPr lang="es-MX" b="1" dirty="0" smtClean="0">
                <a:latin typeface="Adobe Caslon Pro" panose="0205050205050A020403" pitchFamily="18" charset="0"/>
              </a:rPr>
              <a:t>Rectoría:</a:t>
            </a:r>
          </a:p>
          <a:p>
            <a:pPr lvl="1"/>
            <a:r>
              <a:rPr lang="es-MX" b="1" dirty="0" smtClean="0">
                <a:solidFill>
                  <a:schemeClr val="accent2"/>
                </a:solidFill>
                <a:latin typeface="Adobe Caslon Pro" panose="0205050205050A020403" pitchFamily="18" charset="0"/>
              </a:rPr>
              <a:t>Generales</a:t>
            </a:r>
          </a:p>
          <a:p>
            <a:pPr lvl="2"/>
            <a:r>
              <a:rPr lang="es-MX" b="1" dirty="0">
                <a:solidFill>
                  <a:schemeClr val="bg1">
                    <a:lumMod val="50000"/>
                  </a:schemeClr>
                </a:solidFill>
                <a:latin typeface="Adobe Caslon Pro" panose="0205050205050A020403" pitchFamily="18" charset="0"/>
              </a:rPr>
              <a:t>Activación </a:t>
            </a:r>
            <a:r>
              <a:rPr lang="es-MX" b="1" dirty="0" smtClean="0">
                <a:solidFill>
                  <a:schemeClr val="bg1">
                    <a:lumMod val="50000"/>
                  </a:schemeClr>
                </a:solidFill>
                <a:latin typeface="Adobe Caslon Pro" panose="0205050205050A020403" pitchFamily="18" charset="0"/>
              </a:rPr>
              <a:t>RIMEX 2018</a:t>
            </a:r>
            <a:r>
              <a:rPr lang="es-MX" b="1" dirty="0">
                <a:solidFill>
                  <a:schemeClr val="bg1">
                    <a:lumMod val="50000"/>
                  </a:schemeClr>
                </a:solidFill>
                <a:latin typeface="Adobe Caslon Pro" panose="0205050205050A020403" pitchFamily="18" charset="0"/>
              </a:rPr>
              <a:t>.</a:t>
            </a:r>
            <a:endParaRPr lang="es-MX" b="1" dirty="0" smtClean="0">
              <a:solidFill>
                <a:schemeClr val="bg1">
                  <a:lumMod val="50000"/>
                </a:schemeClr>
              </a:solidFill>
              <a:latin typeface="Adobe Caslon Pro" panose="0205050205050A020403" pitchFamily="18" charset="0"/>
            </a:endParaRPr>
          </a:p>
          <a:p>
            <a:pPr lvl="2"/>
            <a:r>
              <a:rPr lang="es-MX" b="1" dirty="0" smtClean="0">
                <a:solidFill>
                  <a:schemeClr val="bg1">
                    <a:lumMod val="50000"/>
                  </a:schemeClr>
                </a:solidFill>
                <a:latin typeface="Adobe Caslon Pro" panose="0205050205050A020403" pitchFamily="18" charset="0"/>
              </a:rPr>
              <a:t>Activación Posible.</a:t>
            </a:r>
          </a:p>
          <a:p>
            <a:pPr lvl="2"/>
            <a:r>
              <a:rPr lang="es-MX" b="1" dirty="0" smtClean="0">
                <a:solidFill>
                  <a:schemeClr val="bg1">
                    <a:lumMod val="50000"/>
                  </a:schemeClr>
                </a:solidFill>
                <a:latin typeface="Adobe Caslon Pro" panose="0205050205050A020403" pitchFamily="18" charset="0"/>
              </a:rPr>
              <a:t>Cierre de Brigadas. </a:t>
            </a:r>
          </a:p>
          <a:p>
            <a:pPr lvl="2"/>
            <a:r>
              <a:rPr lang="es-MX" b="1" dirty="0" smtClean="0">
                <a:solidFill>
                  <a:schemeClr val="bg1">
                    <a:lumMod val="50000"/>
                  </a:schemeClr>
                </a:solidFill>
                <a:latin typeface="Adobe Caslon Pro" panose="0205050205050A020403" pitchFamily="18" charset="0"/>
              </a:rPr>
              <a:t>FIMPES. Capitulo Planeación.</a:t>
            </a:r>
          </a:p>
          <a:p>
            <a:pPr lvl="1"/>
            <a:r>
              <a:rPr lang="es-MX" b="1" dirty="0" err="1" smtClean="0">
                <a:solidFill>
                  <a:schemeClr val="accent2"/>
                </a:solidFill>
                <a:latin typeface="Adobe Caslon Pro" panose="0205050205050A020403" pitchFamily="18" charset="0"/>
              </a:rPr>
              <a:t>Apreu</a:t>
            </a:r>
            <a:endParaRPr lang="es-MX" b="1" dirty="0" smtClean="0">
              <a:solidFill>
                <a:schemeClr val="accent2"/>
              </a:solidFill>
              <a:latin typeface="Adobe Caslon Pro" panose="0205050205050A020403" pitchFamily="18" charset="0"/>
            </a:endParaRPr>
          </a:p>
          <a:p>
            <a:pPr lvl="2"/>
            <a:r>
              <a:rPr lang="es-MX" b="1" dirty="0" smtClean="0">
                <a:solidFill>
                  <a:schemeClr val="bg1">
                    <a:lumMod val="50000"/>
                  </a:schemeClr>
                </a:solidFill>
                <a:latin typeface="Adobe Caslon Pro" panose="0205050205050A020403" pitchFamily="18" charset="0"/>
              </a:rPr>
              <a:t>Creación de nuevo modelo de stand para </a:t>
            </a:r>
            <a:r>
              <a:rPr lang="es-MX" b="1" dirty="0" err="1" smtClean="0">
                <a:solidFill>
                  <a:schemeClr val="bg1">
                    <a:lumMod val="50000"/>
                  </a:schemeClr>
                </a:solidFill>
                <a:latin typeface="Adobe Caslon Pro" panose="0205050205050A020403" pitchFamily="18" charset="0"/>
              </a:rPr>
              <a:t>Exporienta</a:t>
            </a:r>
            <a:r>
              <a:rPr lang="es-MX" b="1" dirty="0" smtClean="0">
                <a:solidFill>
                  <a:schemeClr val="bg1">
                    <a:lumMod val="50000"/>
                  </a:schemeClr>
                </a:solidFill>
                <a:latin typeface="Adobe Caslon Pro" panose="0205050205050A020403" pitchFamily="18" charset="0"/>
              </a:rPr>
              <a:t>.</a:t>
            </a:r>
          </a:p>
          <a:p>
            <a:pPr lvl="2"/>
            <a:r>
              <a:rPr lang="es-MX" b="1" dirty="0" smtClean="0">
                <a:solidFill>
                  <a:schemeClr val="bg1">
                    <a:lumMod val="50000"/>
                  </a:schemeClr>
                </a:solidFill>
                <a:latin typeface="Adobe Caslon Pro" panose="0205050205050A020403" pitchFamily="18" charset="0"/>
              </a:rPr>
              <a:t>Estrategia de cierre 201860.</a:t>
            </a:r>
          </a:p>
          <a:p>
            <a:pPr lvl="2"/>
            <a:endParaRPr lang="es-MX" b="1" dirty="0" smtClean="0">
              <a:latin typeface="Adobe Caslon Pro" panose="0205050205050A020403" pitchFamily="18" charset="0"/>
            </a:endParaRPr>
          </a:p>
          <a:p>
            <a:pPr lvl="1"/>
            <a:r>
              <a:rPr lang="es-MX" b="1" dirty="0" smtClean="0">
                <a:solidFill>
                  <a:schemeClr val="accent2"/>
                </a:solidFill>
                <a:latin typeface="Adobe Caslon Pro" panose="0205050205050A020403" pitchFamily="18" charset="0"/>
              </a:rPr>
              <a:t>Dirección Académica</a:t>
            </a:r>
          </a:p>
          <a:p>
            <a:pPr lvl="2"/>
            <a:r>
              <a:rPr lang="es-MX" b="1" dirty="0" smtClean="0">
                <a:solidFill>
                  <a:schemeClr val="bg1">
                    <a:lumMod val="50000"/>
                  </a:schemeClr>
                </a:solidFill>
                <a:latin typeface="Adobe Caslon Pro" panose="0205050205050A020403" pitchFamily="18" charset="0"/>
              </a:rPr>
              <a:t>Estrategia de comunicación de nuevos costos de Gastronomía. Apagar fuegos creados por la Administración.</a:t>
            </a:r>
          </a:p>
          <a:p>
            <a:pPr lvl="2"/>
            <a:endParaRPr lang="es-MX" b="1" dirty="0">
              <a:latin typeface="Adobe Caslon Pro" panose="0205050205050A020403" pitchFamily="18" charset="0"/>
            </a:endParaRPr>
          </a:p>
          <a:p>
            <a:pPr lvl="1"/>
            <a:r>
              <a:rPr lang="es-MX" b="1" dirty="0" smtClean="0">
                <a:solidFill>
                  <a:schemeClr val="accent2"/>
                </a:solidFill>
                <a:latin typeface="Adobe Caslon Pro" panose="0205050205050A020403" pitchFamily="18" charset="0"/>
              </a:rPr>
              <a:t>Dirección de administración y finanzas</a:t>
            </a:r>
          </a:p>
          <a:p>
            <a:pPr lvl="2"/>
            <a:r>
              <a:rPr lang="es-MX" b="1" dirty="0" smtClean="0">
                <a:solidFill>
                  <a:schemeClr val="bg1">
                    <a:lumMod val="50000"/>
                  </a:schemeClr>
                </a:solidFill>
                <a:latin typeface="Adobe Caslon Pro" panose="0205050205050A020403" pitchFamily="18" charset="0"/>
              </a:rPr>
              <a:t>Estrategia de morosos para licenciatura y posgrados.</a:t>
            </a:r>
          </a:p>
          <a:p>
            <a:pPr lvl="2"/>
            <a:r>
              <a:rPr lang="es-MX" b="1" dirty="0" smtClean="0">
                <a:solidFill>
                  <a:schemeClr val="bg1">
                    <a:lumMod val="50000"/>
                  </a:schemeClr>
                </a:solidFill>
                <a:latin typeface="Adobe Caslon Pro" panose="0205050205050A020403" pitchFamily="18" charset="0"/>
              </a:rPr>
              <a:t>Proyecto de Limpieza.</a:t>
            </a:r>
          </a:p>
          <a:p>
            <a:pPr lvl="2"/>
            <a:endParaRPr lang="es-MX" b="1" dirty="0" smtClean="0">
              <a:latin typeface="Adobe Caslon Pro" panose="0205050205050A020403" pitchFamily="18" charset="0"/>
            </a:endParaRPr>
          </a:p>
          <a:p>
            <a:pPr lvl="1"/>
            <a:r>
              <a:rPr lang="es-MX" b="1" dirty="0" smtClean="0">
                <a:solidFill>
                  <a:schemeClr val="accent2"/>
                </a:solidFill>
                <a:latin typeface="Adobe Caslon Pro" panose="0205050205050A020403" pitchFamily="18" charset="0"/>
              </a:rPr>
              <a:t>Dirección de Investigación.</a:t>
            </a:r>
          </a:p>
          <a:p>
            <a:pPr lvl="2"/>
            <a:r>
              <a:rPr lang="es-MX" b="1" dirty="0" smtClean="0">
                <a:solidFill>
                  <a:schemeClr val="bg1">
                    <a:lumMod val="50000"/>
                  </a:schemeClr>
                </a:solidFill>
                <a:latin typeface="Adobe Caslon Pro" panose="0205050205050A020403" pitchFamily="18" charset="0"/>
              </a:rPr>
              <a:t>Citas médicas 10 alumnos y mediación con la CMT.</a:t>
            </a:r>
          </a:p>
          <a:p>
            <a:pPr lvl="1"/>
            <a:endParaRPr lang="es-MX" dirty="0" smtClean="0">
              <a:latin typeface="Adobe Caslon Pro" panose="0205050205050A020403" pitchFamily="18" charset="0"/>
            </a:endParaRPr>
          </a:p>
          <a:p>
            <a:pPr lvl="1"/>
            <a:endParaRPr lang="es-MX" dirty="0" smtClean="0">
              <a:latin typeface="Adobe Caslon Pro" panose="0205050205050A020403" pitchFamily="18" charset="0"/>
            </a:endParaRPr>
          </a:p>
          <a:p>
            <a:pPr lvl="1"/>
            <a:endParaRPr lang="es-MX" dirty="0" smtClean="0">
              <a:latin typeface="Adobe Caslon Pro" panose="0205050205050A020403" pitchFamily="18" charset="0"/>
            </a:endParaRPr>
          </a:p>
          <a:p>
            <a:pPr lvl="1"/>
            <a:endParaRPr lang="es-MX" dirty="0" smtClean="0">
              <a:latin typeface="Adobe Caslon Pro" panose="0205050205050A020403" pitchFamily="18" charset="0"/>
            </a:endParaRPr>
          </a:p>
        </p:txBody>
      </p:sp>
    </p:spTree>
    <p:extLst>
      <p:ext uri="{BB962C8B-B14F-4D97-AF65-F5344CB8AC3E}">
        <p14:creationId xmlns:p14="http://schemas.microsoft.com/office/powerpoint/2010/main" val="189237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7" end="17"/>
                                            </p:txEl>
                                          </p:spTgt>
                                        </p:tgtEl>
                                        <p:attrNameLst>
                                          <p:attrName>style.visibility</p:attrName>
                                        </p:attrNameLst>
                                      </p:cBhvr>
                                      <p:to>
                                        <p:strVal val="visible"/>
                                      </p:to>
                                    </p:set>
                                    <p:animEffect transition="in" filter="fade">
                                      <p:cBhvr>
                                        <p:cTn id="54" dur="500"/>
                                        <p:tgtEl>
                                          <p:spTgt spid="3">
                                            <p:txEl>
                                              <p:pRg st="17" end="1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Effect transition="in" filter="fade">
                                      <p:cBhvr>
                                        <p:cTn id="57"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latin typeface="Adobe Caslon Pro Bold" panose="0205070206050A020403" pitchFamily="18" charset="0"/>
              </a:rPr>
              <a:t>Desarrollo Institucional </a:t>
            </a:r>
            <a:br>
              <a:rPr lang="es-MX" dirty="0" smtClean="0">
                <a:latin typeface="Adobe Caslon Pro Bold" panose="0205070206050A020403" pitchFamily="18" charset="0"/>
              </a:rPr>
            </a:br>
            <a:r>
              <a:rPr lang="es-MX" sz="2800" dirty="0" smtClean="0">
                <a:latin typeface="Adobe Caslon Pro Bold" panose="0205070206050A020403" pitchFamily="18" charset="0"/>
              </a:rPr>
              <a:t>Proyectos de Apoyo Estratégicos</a:t>
            </a:r>
            <a:endParaRPr lang="es-MX" sz="2800" dirty="0">
              <a:latin typeface="Adobe Caslon Pro Bold" panose="0205070206050A020403" pitchFamily="18" charset="0"/>
            </a:endParaRPr>
          </a:p>
        </p:txBody>
      </p:sp>
      <p:sp>
        <p:nvSpPr>
          <p:cNvPr id="3" name="Marcador de contenido 2"/>
          <p:cNvSpPr>
            <a:spLocks noGrp="1"/>
          </p:cNvSpPr>
          <p:nvPr>
            <p:ph idx="1"/>
          </p:nvPr>
        </p:nvSpPr>
        <p:spPr/>
        <p:txBody>
          <a:bodyPr>
            <a:normAutofit fontScale="70000" lnSpcReduction="20000"/>
          </a:bodyPr>
          <a:lstStyle/>
          <a:p>
            <a:r>
              <a:rPr lang="es-MX" b="1" dirty="0" err="1" smtClean="0">
                <a:latin typeface="Adobe Caslon Pro" panose="0205050205050A020403" pitchFamily="18" charset="0"/>
              </a:rPr>
              <a:t>Apreu</a:t>
            </a:r>
            <a:r>
              <a:rPr lang="es-MX" b="1" dirty="0" smtClean="0">
                <a:latin typeface="Adobe Caslon Pro" panose="0205050205050A020403" pitchFamily="18" charset="0"/>
              </a:rPr>
              <a:t>:</a:t>
            </a:r>
          </a:p>
          <a:p>
            <a:pPr lvl="1"/>
            <a:r>
              <a:rPr lang="es-MX" b="1" dirty="0" smtClean="0">
                <a:solidFill>
                  <a:schemeClr val="accent2"/>
                </a:solidFill>
                <a:latin typeface="Adobe Caslon Pro" panose="0205050205050A020403" pitchFamily="18" charset="0"/>
              </a:rPr>
              <a:t>Conferencias:</a:t>
            </a:r>
          </a:p>
          <a:p>
            <a:pPr lvl="2"/>
            <a:r>
              <a:rPr lang="es-MX" b="1" dirty="0" smtClean="0">
                <a:solidFill>
                  <a:schemeClr val="bg1">
                    <a:lumMod val="50000"/>
                  </a:schemeClr>
                </a:solidFill>
                <a:latin typeface="Adobe Caslon Pro" panose="0205050205050A020403" pitchFamily="18" charset="0"/>
              </a:rPr>
              <a:t>Instituto </a:t>
            </a:r>
            <a:r>
              <a:rPr lang="es-MX" b="1" dirty="0">
                <a:solidFill>
                  <a:schemeClr val="bg1">
                    <a:lumMod val="50000"/>
                  </a:schemeClr>
                </a:solidFill>
                <a:latin typeface="Adobe Caslon Pro" panose="0205050205050A020403" pitchFamily="18" charset="0"/>
              </a:rPr>
              <a:t>San Felipe para padres de Familia.</a:t>
            </a:r>
          </a:p>
          <a:p>
            <a:pPr lvl="2"/>
            <a:r>
              <a:rPr lang="es-MX" b="1" dirty="0" smtClean="0">
                <a:solidFill>
                  <a:schemeClr val="bg1">
                    <a:lumMod val="50000"/>
                  </a:schemeClr>
                </a:solidFill>
                <a:latin typeface="Adobe Caslon Pro" panose="0205050205050A020403" pitchFamily="18" charset="0"/>
              </a:rPr>
              <a:t>ICAGRA </a:t>
            </a:r>
            <a:r>
              <a:rPr lang="es-MX" b="1" dirty="0">
                <a:solidFill>
                  <a:schemeClr val="bg1">
                    <a:lumMod val="50000"/>
                  </a:schemeClr>
                </a:solidFill>
                <a:latin typeface="Adobe Caslon Pro" panose="0205050205050A020403" pitchFamily="18" charset="0"/>
              </a:rPr>
              <a:t>para alumnos de 3 generaciones.</a:t>
            </a:r>
          </a:p>
          <a:p>
            <a:pPr lvl="2"/>
            <a:r>
              <a:rPr lang="es-MX" b="1" dirty="0" smtClean="0">
                <a:solidFill>
                  <a:schemeClr val="bg1">
                    <a:lumMod val="50000"/>
                  </a:schemeClr>
                </a:solidFill>
                <a:latin typeface="Adobe Caslon Pro" panose="0205050205050A020403" pitchFamily="18" charset="0"/>
              </a:rPr>
              <a:t>Eulogio </a:t>
            </a:r>
            <a:r>
              <a:rPr lang="es-MX" b="1" dirty="0" err="1" smtClean="0">
                <a:solidFill>
                  <a:schemeClr val="bg1">
                    <a:lumMod val="50000"/>
                  </a:schemeClr>
                </a:solidFill>
                <a:latin typeface="Adobe Caslon Pro" panose="0205050205050A020403" pitchFamily="18" charset="0"/>
              </a:rPr>
              <a:t>Guilow</a:t>
            </a:r>
            <a:r>
              <a:rPr lang="es-MX" b="1" dirty="0" smtClean="0">
                <a:solidFill>
                  <a:schemeClr val="bg1">
                    <a:lumMod val="50000"/>
                  </a:schemeClr>
                </a:solidFill>
                <a:latin typeface="Adobe Caslon Pro" panose="0205050205050A020403" pitchFamily="18" charset="0"/>
              </a:rPr>
              <a:t> para todo su personal </a:t>
            </a:r>
            <a:r>
              <a:rPr lang="es-MX" b="1" dirty="0">
                <a:solidFill>
                  <a:schemeClr val="bg1">
                    <a:lumMod val="50000"/>
                  </a:schemeClr>
                </a:solidFill>
                <a:latin typeface="Adobe Caslon Pro" panose="0205050205050A020403" pitchFamily="18" charset="0"/>
              </a:rPr>
              <a:t>de prepa y secundaria.</a:t>
            </a:r>
          </a:p>
          <a:p>
            <a:pPr lvl="2"/>
            <a:r>
              <a:rPr lang="es-MX" b="1" dirty="0" smtClean="0">
                <a:solidFill>
                  <a:schemeClr val="bg1">
                    <a:lumMod val="50000"/>
                  </a:schemeClr>
                </a:solidFill>
                <a:latin typeface="Adobe Caslon Pro" panose="0205050205050A020403" pitchFamily="18" charset="0"/>
              </a:rPr>
              <a:t>COBAO </a:t>
            </a:r>
            <a:r>
              <a:rPr lang="es-MX" b="1" dirty="0" err="1" smtClean="0">
                <a:solidFill>
                  <a:schemeClr val="bg1">
                    <a:lumMod val="50000"/>
                  </a:schemeClr>
                </a:solidFill>
                <a:latin typeface="Adobe Caslon Pro" panose="0205050205050A020403" pitchFamily="18" charset="0"/>
              </a:rPr>
              <a:t>Tlacolula</a:t>
            </a:r>
            <a:r>
              <a:rPr lang="es-MX" b="1" dirty="0">
                <a:solidFill>
                  <a:schemeClr val="bg1">
                    <a:lumMod val="50000"/>
                  </a:schemeClr>
                </a:solidFill>
                <a:latin typeface="Adobe Caslon Pro" panose="0205050205050A020403" pitchFamily="18" charset="0"/>
              </a:rPr>
              <a:t> </a:t>
            </a:r>
            <a:r>
              <a:rPr lang="es-MX" b="1" dirty="0" smtClean="0">
                <a:solidFill>
                  <a:schemeClr val="bg1">
                    <a:lumMod val="50000"/>
                  </a:schemeClr>
                </a:solidFill>
                <a:latin typeface="Adobe Caslon Pro" panose="0205050205050A020403" pitchFamily="18" charset="0"/>
              </a:rPr>
              <a:t>para 3 generaciones.</a:t>
            </a:r>
          </a:p>
          <a:p>
            <a:pPr lvl="1"/>
            <a:r>
              <a:rPr lang="es-MX" b="1" dirty="0" smtClean="0">
                <a:solidFill>
                  <a:schemeClr val="accent2"/>
                </a:solidFill>
                <a:latin typeface="Adobe Caslon Pro" panose="0205050205050A020403" pitchFamily="18" charset="0"/>
              </a:rPr>
              <a:t>Campaña:</a:t>
            </a:r>
          </a:p>
          <a:p>
            <a:pPr lvl="2"/>
            <a:r>
              <a:rPr lang="es-MX" b="1" dirty="0" smtClean="0">
                <a:solidFill>
                  <a:schemeClr val="bg1">
                    <a:lumMod val="50000"/>
                  </a:schemeClr>
                </a:solidFill>
                <a:latin typeface="Adobe Caslon Pro" panose="0205050205050A020403" pitchFamily="18" charset="0"/>
              </a:rPr>
              <a:t>Activación de campaña para medios.</a:t>
            </a:r>
            <a:endParaRPr lang="es-MX" b="1" dirty="0">
              <a:solidFill>
                <a:schemeClr val="bg1">
                  <a:lumMod val="50000"/>
                </a:schemeClr>
              </a:solidFill>
              <a:latin typeface="Adobe Caslon Pro" panose="0205050205050A020403" pitchFamily="18" charset="0"/>
            </a:endParaRPr>
          </a:p>
          <a:p>
            <a:r>
              <a:rPr lang="es-MX" b="1" dirty="0" smtClean="0">
                <a:latin typeface="Adobe Caslon Pro" panose="0205050205050A020403" pitchFamily="18" charset="0"/>
              </a:rPr>
              <a:t>Dirección Académica</a:t>
            </a:r>
          </a:p>
          <a:p>
            <a:pPr lvl="1"/>
            <a:r>
              <a:rPr lang="es-MX" b="1" dirty="0" smtClean="0">
                <a:solidFill>
                  <a:schemeClr val="accent2"/>
                </a:solidFill>
                <a:latin typeface="Adobe Caslon Pro" panose="0205050205050A020403" pitchFamily="18" charset="0"/>
              </a:rPr>
              <a:t>Dirección de Negocios</a:t>
            </a:r>
          </a:p>
          <a:p>
            <a:pPr lvl="2"/>
            <a:r>
              <a:rPr lang="es-MX" b="1" dirty="0">
                <a:solidFill>
                  <a:schemeClr val="bg1">
                    <a:lumMod val="50000"/>
                  </a:schemeClr>
                </a:solidFill>
                <a:latin typeface="Adobe Caslon Pro" panose="0205050205050A020403" pitchFamily="18" charset="0"/>
              </a:rPr>
              <a:t>Seguimiento con Tania para evento de Coworking.</a:t>
            </a:r>
          </a:p>
          <a:p>
            <a:pPr lvl="1"/>
            <a:r>
              <a:rPr lang="es-MX" b="1" dirty="0" smtClean="0">
                <a:solidFill>
                  <a:schemeClr val="accent2"/>
                </a:solidFill>
                <a:latin typeface="Adobe Caslon Pro" panose="0205050205050A020403" pitchFamily="18" charset="0"/>
              </a:rPr>
              <a:t>Posgrados:</a:t>
            </a:r>
          </a:p>
          <a:p>
            <a:pPr lvl="2"/>
            <a:r>
              <a:rPr lang="es-MX" b="1" dirty="0" smtClean="0">
                <a:solidFill>
                  <a:schemeClr val="bg1">
                    <a:lumMod val="50000"/>
                  </a:schemeClr>
                </a:solidFill>
                <a:latin typeface="Adobe Caslon Pro" panose="0205050205050A020403" pitchFamily="18" charset="0"/>
              </a:rPr>
              <a:t>Elaboración de temario con la Mtra. Cinthia para el HRAEO.</a:t>
            </a:r>
          </a:p>
          <a:p>
            <a:pPr lvl="2"/>
            <a:r>
              <a:rPr lang="es-MX" b="1" dirty="0" smtClean="0">
                <a:solidFill>
                  <a:schemeClr val="bg1">
                    <a:lumMod val="50000"/>
                  </a:schemeClr>
                </a:solidFill>
                <a:latin typeface="Adobe Caslon Pro" panose="0205050205050A020403" pitchFamily="18" charset="0"/>
              </a:rPr>
              <a:t>Clase de competencias directivas</a:t>
            </a:r>
          </a:p>
          <a:p>
            <a:r>
              <a:rPr lang="es-MX" b="1" dirty="0" smtClean="0">
                <a:latin typeface="Adobe Caslon Pro" panose="0205050205050A020403" pitchFamily="18" charset="0"/>
              </a:rPr>
              <a:t>Formación Integral:</a:t>
            </a:r>
          </a:p>
          <a:p>
            <a:pPr lvl="1"/>
            <a:r>
              <a:rPr lang="es-MX" b="1" dirty="0" smtClean="0">
                <a:solidFill>
                  <a:schemeClr val="accent2"/>
                </a:solidFill>
                <a:latin typeface="Adobe Caslon Pro" panose="0205050205050A020403" pitchFamily="18" charset="0"/>
              </a:rPr>
              <a:t>Vértice</a:t>
            </a:r>
          </a:p>
          <a:p>
            <a:pPr lvl="2"/>
            <a:r>
              <a:rPr lang="es-MX" b="1" dirty="0" smtClean="0">
                <a:solidFill>
                  <a:schemeClr val="bg1">
                    <a:lumMod val="50000"/>
                  </a:schemeClr>
                </a:solidFill>
                <a:latin typeface="Adobe Caslon Pro" panose="0205050205050A020403" pitchFamily="18" charset="0"/>
              </a:rPr>
              <a:t>Apoyo para volver al origen.  Dr. Javier Vargas</a:t>
            </a:r>
            <a:endParaRPr lang="es-MX" b="1" dirty="0">
              <a:solidFill>
                <a:schemeClr val="bg1">
                  <a:lumMod val="50000"/>
                </a:schemeClr>
              </a:solidFill>
              <a:latin typeface="Adobe Caslon Pro" panose="0205050205050A020403" pitchFamily="18" charset="0"/>
            </a:endParaRPr>
          </a:p>
          <a:p>
            <a:pPr lvl="2"/>
            <a:endParaRPr lang="es-MX" b="1" dirty="0" smtClean="0">
              <a:solidFill>
                <a:schemeClr val="bg1">
                  <a:lumMod val="50000"/>
                </a:schemeClr>
              </a:solidFill>
              <a:latin typeface="Adobe Caslon Pro" panose="0205050205050A020403" pitchFamily="18" charset="0"/>
            </a:endParaRPr>
          </a:p>
          <a:p>
            <a:pPr lvl="2"/>
            <a:endParaRPr lang="es-MX" b="1" dirty="0" smtClean="0">
              <a:latin typeface="Adobe Caslon Pro" panose="0205050205050A020403" pitchFamily="18" charset="0"/>
            </a:endParaRPr>
          </a:p>
          <a:p>
            <a:pPr lvl="1"/>
            <a:endParaRPr lang="es-MX" dirty="0" smtClean="0">
              <a:latin typeface="Adobe Caslon Pro" panose="0205050205050A020403" pitchFamily="18" charset="0"/>
            </a:endParaRPr>
          </a:p>
          <a:p>
            <a:pPr lvl="1"/>
            <a:endParaRPr lang="es-MX" dirty="0" smtClean="0">
              <a:latin typeface="Adobe Caslon Pro" panose="0205050205050A020403" pitchFamily="18" charset="0"/>
            </a:endParaRPr>
          </a:p>
          <a:p>
            <a:pPr lvl="1"/>
            <a:endParaRPr lang="es-MX" dirty="0" smtClean="0">
              <a:latin typeface="Adobe Caslon Pro" panose="0205050205050A020403" pitchFamily="18" charset="0"/>
            </a:endParaRPr>
          </a:p>
          <a:p>
            <a:pPr lvl="1"/>
            <a:endParaRPr lang="es-MX" dirty="0" smtClean="0">
              <a:latin typeface="Adobe Caslon Pro" panose="0205050205050A020403" pitchFamily="18" charset="0"/>
            </a:endParaRPr>
          </a:p>
        </p:txBody>
      </p:sp>
    </p:spTree>
    <p:extLst>
      <p:ext uri="{BB962C8B-B14F-4D97-AF65-F5344CB8AC3E}">
        <p14:creationId xmlns:p14="http://schemas.microsoft.com/office/powerpoint/2010/main" val="20486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latin typeface="Adobe Caslon Pro Bold" panose="0205070206050A020403" pitchFamily="18" charset="0"/>
              </a:rPr>
              <a:t>Desarrollo Institucional </a:t>
            </a:r>
            <a:br>
              <a:rPr lang="es-MX" dirty="0" smtClean="0">
                <a:latin typeface="Adobe Caslon Pro Bold" panose="0205070206050A020403" pitchFamily="18" charset="0"/>
              </a:rPr>
            </a:br>
            <a:r>
              <a:rPr lang="es-MX" sz="2800" dirty="0" smtClean="0">
                <a:latin typeface="Adobe Caslon Pro Bold" panose="0205070206050A020403" pitchFamily="18" charset="0"/>
              </a:rPr>
              <a:t>Luces y sombras</a:t>
            </a:r>
            <a:endParaRPr lang="es-MX" sz="2800" dirty="0">
              <a:latin typeface="Adobe Caslon Pro Bold" panose="0205070206050A020403" pitchFamily="18" charset="0"/>
            </a:endParaRPr>
          </a:p>
        </p:txBody>
      </p:sp>
      <p:sp>
        <p:nvSpPr>
          <p:cNvPr id="3" name="Marcador de contenido 2"/>
          <p:cNvSpPr>
            <a:spLocks noGrp="1"/>
          </p:cNvSpPr>
          <p:nvPr>
            <p:ph idx="1"/>
          </p:nvPr>
        </p:nvSpPr>
        <p:spPr/>
        <p:txBody>
          <a:bodyPr>
            <a:normAutofit fontScale="92500" lnSpcReduction="10000"/>
          </a:bodyPr>
          <a:lstStyle/>
          <a:p>
            <a:r>
              <a:rPr lang="es-MX" dirty="0" smtClean="0">
                <a:latin typeface="Calisto MT" panose="02040603050505030304" pitchFamily="18" charset="0"/>
              </a:rPr>
              <a:t>Recaudación:</a:t>
            </a:r>
          </a:p>
          <a:p>
            <a:pPr lvl="1"/>
            <a:r>
              <a:rPr lang="es-MX" dirty="0" smtClean="0">
                <a:solidFill>
                  <a:schemeClr val="accent2"/>
                </a:solidFill>
                <a:latin typeface="Calisto MT" panose="02040603050505030304" pitchFamily="18" charset="0"/>
              </a:rPr>
              <a:t>Luces: </a:t>
            </a:r>
          </a:p>
          <a:p>
            <a:pPr lvl="2"/>
            <a:r>
              <a:rPr lang="es-MX" dirty="0" smtClean="0">
                <a:solidFill>
                  <a:schemeClr val="bg1">
                    <a:lumMod val="50000"/>
                  </a:schemeClr>
                </a:solidFill>
                <a:latin typeface="Calisto MT" panose="02040603050505030304" pitchFamily="18" charset="0"/>
              </a:rPr>
              <a:t>Meta cumplida del Sorteo Anáhuac 2017.</a:t>
            </a:r>
          </a:p>
          <a:p>
            <a:pPr lvl="2"/>
            <a:r>
              <a:rPr lang="es-MX" dirty="0" smtClean="0">
                <a:solidFill>
                  <a:schemeClr val="bg1">
                    <a:lumMod val="50000"/>
                  </a:schemeClr>
                </a:solidFill>
                <a:latin typeface="Calisto MT" panose="02040603050505030304" pitchFamily="18" charset="0"/>
              </a:rPr>
              <a:t>Proyecto de investigación Rectoría – DI – Investigación.</a:t>
            </a:r>
          </a:p>
          <a:p>
            <a:pPr lvl="1"/>
            <a:r>
              <a:rPr lang="es-MX" dirty="0" smtClean="0">
                <a:solidFill>
                  <a:schemeClr val="accent2"/>
                </a:solidFill>
                <a:latin typeface="Calisto MT" panose="02040603050505030304" pitchFamily="18" charset="0"/>
              </a:rPr>
              <a:t>Sombras:</a:t>
            </a:r>
          </a:p>
          <a:p>
            <a:pPr lvl="2"/>
            <a:r>
              <a:rPr lang="es-MX" dirty="0" smtClean="0">
                <a:solidFill>
                  <a:schemeClr val="bg1">
                    <a:lumMod val="50000"/>
                  </a:schemeClr>
                </a:solidFill>
                <a:latin typeface="Calisto MT" panose="02040603050505030304" pitchFamily="18" charset="0"/>
              </a:rPr>
              <a:t>Como benefactor real sólo tenemos la apuesta por la nueva línea de investigación. </a:t>
            </a:r>
          </a:p>
          <a:p>
            <a:pPr lvl="2"/>
            <a:r>
              <a:rPr lang="es-MX" dirty="0" smtClean="0">
                <a:solidFill>
                  <a:schemeClr val="bg1">
                    <a:lumMod val="50000"/>
                  </a:schemeClr>
                </a:solidFill>
                <a:latin typeface="Calisto MT" panose="02040603050505030304" pitchFamily="18" charset="0"/>
              </a:rPr>
              <a:t>Por ser año electoral pocas posibilidades de apoyo del gobierno estatal.</a:t>
            </a:r>
            <a:endParaRPr lang="es-MX" dirty="0" smtClean="0">
              <a:latin typeface="Calisto MT" panose="02040603050505030304" pitchFamily="18" charset="0"/>
            </a:endParaRPr>
          </a:p>
          <a:p>
            <a:pPr lvl="2"/>
            <a:r>
              <a:rPr lang="es-MX" dirty="0" smtClean="0">
                <a:solidFill>
                  <a:schemeClr val="bg1">
                    <a:lumMod val="50000"/>
                  </a:schemeClr>
                </a:solidFill>
                <a:latin typeface="Calisto MT" panose="02040603050505030304" pitchFamily="18" charset="0"/>
              </a:rPr>
              <a:t>La situación actual de Oaxaca y el país en general no se ve con cambios positivos.</a:t>
            </a:r>
          </a:p>
          <a:p>
            <a:pPr lvl="2"/>
            <a:endParaRPr lang="es-MX" dirty="0" smtClean="0">
              <a:solidFill>
                <a:schemeClr val="bg1">
                  <a:lumMod val="50000"/>
                </a:schemeClr>
              </a:solidFill>
              <a:latin typeface="Calisto MT" panose="02040603050505030304" pitchFamily="18" charset="0"/>
            </a:endParaRPr>
          </a:p>
          <a:p>
            <a:pPr marL="457200" lvl="1" indent="0" algn="ctr">
              <a:buNone/>
            </a:pPr>
            <a:r>
              <a:rPr lang="es-MX" dirty="0" smtClean="0">
                <a:latin typeface="Calisto MT" panose="02040603050505030304" pitchFamily="18" charset="0"/>
              </a:rPr>
              <a:t>Prioridad</a:t>
            </a:r>
          </a:p>
          <a:p>
            <a:pPr marL="457200" lvl="1" indent="0" algn="ctr">
              <a:buNone/>
            </a:pPr>
            <a:r>
              <a:rPr lang="es-MX" dirty="0" smtClean="0">
                <a:solidFill>
                  <a:schemeClr val="bg1">
                    <a:lumMod val="50000"/>
                  </a:schemeClr>
                </a:solidFill>
                <a:latin typeface="Calisto MT" panose="02040603050505030304" pitchFamily="18" charset="0"/>
              </a:rPr>
              <a:t>Mantenimiento de relación con la CMT.</a:t>
            </a:r>
          </a:p>
          <a:p>
            <a:pPr marL="457200" lvl="1" indent="0" algn="ctr">
              <a:buNone/>
            </a:pPr>
            <a:r>
              <a:rPr lang="es-MX" dirty="0" smtClean="0">
                <a:solidFill>
                  <a:schemeClr val="bg1">
                    <a:lumMod val="50000"/>
                  </a:schemeClr>
                </a:solidFill>
                <a:latin typeface="Calisto MT" panose="02040603050505030304" pitchFamily="18" charset="0"/>
              </a:rPr>
              <a:t>Salvador Flores/MRCI</a:t>
            </a:r>
          </a:p>
          <a:p>
            <a:pPr marL="457200" lvl="1" indent="0" algn="ctr">
              <a:buNone/>
            </a:pPr>
            <a:r>
              <a:rPr lang="es-MX" dirty="0" smtClean="0">
                <a:solidFill>
                  <a:schemeClr val="bg1">
                    <a:lumMod val="50000"/>
                  </a:schemeClr>
                </a:solidFill>
                <a:latin typeface="Calisto MT" panose="02040603050505030304" pitchFamily="18" charset="0"/>
              </a:rPr>
              <a:t>Activación del Sorteo Anáhuac.</a:t>
            </a:r>
          </a:p>
          <a:p>
            <a:pPr marL="914400" lvl="1" indent="-457200" algn="ctr">
              <a:buFont typeface="+mj-lt"/>
              <a:buAutoNum type="arabicPeriod"/>
            </a:pPr>
            <a:endParaRPr lang="es-MX" dirty="0" smtClean="0">
              <a:latin typeface="Calisto MT" panose="02040603050505030304" pitchFamily="18" charset="0"/>
            </a:endParaRPr>
          </a:p>
          <a:p>
            <a:pPr lvl="2"/>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p:txBody>
      </p:sp>
    </p:spTree>
    <p:extLst>
      <p:ext uri="{BB962C8B-B14F-4D97-AF65-F5344CB8AC3E}">
        <p14:creationId xmlns:p14="http://schemas.microsoft.com/office/powerpoint/2010/main" val="2490702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latin typeface="Adobe Caslon Pro Bold" panose="0205070206050A020403" pitchFamily="18" charset="0"/>
              </a:rPr>
              <a:t>Desarrollo Institucional </a:t>
            </a:r>
            <a:br>
              <a:rPr lang="es-MX" dirty="0" smtClean="0">
                <a:latin typeface="Adobe Caslon Pro Bold" panose="0205070206050A020403" pitchFamily="18" charset="0"/>
              </a:rPr>
            </a:br>
            <a:r>
              <a:rPr lang="es-MX" sz="2800" dirty="0" smtClean="0">
                <a:latin typeface="Adobe Caslon Pro Bold" panose="0205070206050A020403" pitchFamily="18" charset="0"/>
              </a:rPr>
              <a:t>Luces y sombras</a:t>
            </a:r>
            <a:endParaRPr lang="es-MX" sz="2800" dirty="0">
              <a:latin typeface="Adobe Caslon Pro Bold" panose="0205070206050A020403" pitchFamily="18" charset="0"/>
            </a:endParaRPr>
          </a:p>
        </p:txBody>
      </p:sp>
      <p:sp>
        <p:nvSpPr>
          <p:cNvPr id="3" name="Marcador de contenido 2"/>
          <p:cNvSpPr>
            <a:spLocks noGrp="1"/>
          </p:cNvSpPr>
          <p:nvPr>
            <p:ph idx="1"/>
          </p:nvPr>
        </p:nvSpPr>
        <p:spPr/>
        <p:txBody>
          <a:bodyPr>
            <a:normAutofit/>
          </a:bodyPr>
          <a:lstStyle/>
          <a:p>
            <a:r>
              <a:rPr lang="es-MX" dirty="0" smtClean="0">
                <a:latin typeface="Calisto MT" panose="02040603050505030304" pitchFamily="18" charset="0"/>
              </a:rPr>
              <a:t>Vinculación:</a:t>
            </a:r>
          </a:p>
          <a:p>
            <a:pPr lvl="1"/>
            <a:r>
              <a:rPr lang="es-MX" dirty="0" smtClean="0">
                <a:solidFill>
                  <a:schemeClr val="accent2"/>
                </a:solidFill>
                <a:latin typeface="Calisto MT" panose="02040603050505030304" pitchFamily="18" charset="0"/>
              </a:rPr>
              <a:t>Luces: </a:t>
            </a:r>
          </a:p>
          <a:p>
            <a:pPr lvl="2"/>
            <a:r>
              <a:rPr lang="es-MX" dirty="0" smtClean="0">
                <a:solidFill>
                  <a:schemeClr val="bg1">
                    <a:lumMod val="50000"/>
                  </a:schemeClr>
                </a:solidFill>
                <a:latin typeface="Calisto MT" panose="02040603050505030304" pitchFamily="18" charset="0"/>
              </a:rPr>
              <a:t>Convenios UAO.</a:t>
            </a:r>
          </a:p>
          <a:p>
            <a:pPr lvl="2"/>
            <a:r>
              <a:rPr lang="es-MX" dirty="0" smtClean="0">
                <a:solidFill>
                  <a:schemeClr val="bg1">
                    <a:lumMod val="50000"/>
                  </a:schemeClr>
                </a:solidFill>
                <a:latin typeface="Calisto MT" panose="02040603050505030304" pitchFamily="18" charset="0"/>
              </a:rPr>
              <a:t>2 proyectos con  el consejo de desarrollo.</a:t>
            </a:r>
          </a:p>
          <a:p>
            <a:pPr lvl="1"/>
            <a:r>
              <a:rPr lang="es-MX" dirty="0" smtClean="0">
                <a:solidFill>
                  <a:schemeClr val="accent2"/>
                </a:solidFill>
                <a:latin typeface="Calisto MT" panose="02040603050505030304" pitchFamily="18" charset="0"/>
              </a:rPr>
              <a:t>Sombras:</a:t>
            </a:r>
          </a:p>
          <a:p>
            <a:pPr lvl="2"/>
            <a:r>
              <a:rPr lang="es-MX" dirty="0" smtClean="0">
                <a:solidFill>
                  <a:schemeClr val="bg1">
                    <a:lumMod val="50000"/>
                  </a:schemeClr>
                </a:solidFill>
                <a:latin typeface="Calisto MT" panose="02040603050505030304" pitchFamily="18" charset="0"/>
              </a:rPr>
              <a:t>Ajustes con salida de coordinadora.</a:t>
            </a:r>
          </a:p>
          <a:p>
            <a:pPr lvl="2"/>
            <a:endParaRPr lang="es-MX" dirty="0" smtClean="0">
              <a:solidFill>
                <a:schemeClr val="bg1">
                  <a:lumMod val="50000"/>
                </a:schemeClr>
              </a:solidFill>
              <a:latin typeface="Calisto MT" panose="02040603050505030304" pitchFamily="18" charset="0"/>
            </a:endParaRPr>
          </a:p>
          <a:p>
            <a:pPr marL="457200" lvl="1" indent="0" algn="ctr">
              <a:buNone/>
            </a:pPr>
            <a:r>
              <a:rPr lang="es-MX" dirty="0" smtClean="0">
                <a:latin typeface="Calisto MT" panose="02040603050505030304" pitchFamily="18" charset="0"/>
              </a:rPr>
              <a:t>Prioridad</a:t>
            </a:r>
          </a:p>
          <a:p>
            <a:pPr marL="457200" lvl="1" indent="0" algn="ctr">
              <a:buNone/>
            </a:pPr>
            <a:r>
              <a:rPr lang="es-MX" dirty="0" smtClean="0">
                <a:solidFill>
                  <a:schemeClr val="bg1">
                    <a:lumMod val="50000"/>
                  </a:schemeClr>
                </a:solidFill>
                <a:latin typeface="Calisto MT" panose="02040603050505030304" pitchFamily="18" charset="0"/>
              </a:rPr>
              <a:t>Lograr una transición natural.</a:t>
            </a:r>
          </a:p>
          <a:p>
            <a:pPr marL="457200" lvl="1" indent="0" algn="ctr">
              <a:buNone/>
            </a:pPr>
            <a:r>
              <a:rPr lang="es-MX" dirty="0" smtClean="0">
                <a:solidFill>
                  <a:schemeClr val="bg1">
                    <a:lumMod val="50000"/>
                  </a:schemeClr>
                </a:solidFill>
                <a:latin typeface="Calisto MT" panose="02040603050505030304" pitchFamily="18" charset="0"/>
              </a:rPr>
              <a:t>Consejos</a:t>
            </a:r>
          </a:p>
          <a:p>
            <a:pPr marL="914400" lvl="1" indent="-457200" algn="ctr">
              <a:buFont typeface="+mj-lt"/>
              <a:buAutoNum type="arabicPeriod"/>
            </a:pPr>
            <a:endParaRPr lang="es-MX" dirty="0" smtClean="0">
              <a:latin typeface="Calisto MT" panose="02040603050505030304" pitchFamily="18" charset="0"/>
            </a:endParaRPr>
          </a:p>
          <a:p>
            <a:pPr lvl="2"/>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a:p>
            <a:pPr lvl="1"/>
            <a:endParaRPr lang="es-MX" dirty="0" smtClean="0">
              <a:latin typeface="Calisto MT" panose="02040603050505030304" pitchFamily="18" charset="0"/>
            </a:endParaRPr>
          </a:p>
        </p:txBody>
      </p:sp>
    </p:spTree>
    <p:extLst>
      <p:ext uri="{BB962C8B-B14F-4D97-AF65-F5344CB8AC3E}">
        <p14:creationId xmlns:p14="http://schemas.microsoft.com/office/powerpoint/2010/main" val="924611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9648</TotalTime>
  <Words>996</Words>
  <Application>Microsoft Office PowerPoint</Application>
  <PresentationFormat>Panorámica</PresentationFormat>
  <Paragraphs>181</Paragraphs>
  <Slides>13</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Adobe Caslon Pro</vt:lpstr>
      <vt:lpstr>Adobe Caslon Pro Bold</vt:lpstr>
      <vt:lpstr>Arial</vt:lpstr>
      <vt:lpstr>Calibri</vt:lpstr>
      <vt:lpstr>Calibri Light</vt:lpstr>
      <vt:lpstr>Calisto MT</vt:lpstr>
      <vt:lpstr>Tema de Office</vt:lpstr>
      <vt:lpstr>Desarrollo Institucional</vt:lpstr>
      <vt:lpstr>VINCULACIÓN Y EGRESADOS</vt:lpstr>
      <vt:lpstr>VINCULACIÓN Y EGRESADOS</vt:lpstr>
      <vt:lpstr>VINCULACIÓN Y EGRESADOS</vt:lpstr>
      <vt:lpstr>AVANCES EN EGRESADOS</vt:lpstr>
      <vt:lpstr>Desarrollo Institucional  Proyectos de Apoyo Estratégicos</vt:lpstr>
      <vt:lpstr>Desarrollo Institucional  Proyectos de Apoyo Estratégicos</vt:lpstr>
      <vt:lpstr>Desarrollo Institucional  Luces y sombras</vt:lpstr>
      <vt:lpstr>Desarrollo Institucional  Luces y sombras</vt:lpstr>
      <vt:lpstr>Desarrollo Institucional  Luces y sombras</vt:lpstr>
      <vt:lpstr>Desarrollo Institucional  ¡Gracias!</vt:lpstr>
      <vt:lpstr>Desarrollo Institucional  Peticiones a Rectoría</vt:lpstr>
      <vt:lpstr>Desarrollo Institucional  Una pizca de 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Erwin Garcia Acevedo</dc:creator>
  <cp:lastModifiedBy>Nadxhielii Ochoa Mota</cp:lastModifiedBy>
  <cp:revision>150</cp:revision>
  <dcterms:created xsi:type="dcterms:W3CDTF">2018-02-14T18:26:24Z</dcterms:created>
  <dcterms:modified xsi:type="dcterms:W3CDTF">2018-04-16T17:58:40Z</dcterms:modified>
</cp:coreProperties>
</file>