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76" r:id="rId2"/>
    <p:sldId id="277" r:id="rId3"/>
    <p:sldId id="27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3CAC7-BA63-4580-9308-3559FAE1FB31}" type="datetimeFigureOut">
              <a:rPr lang="es-MX" smtClean="0"/>
              <a:t>20/03/2018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DFC71-5BE2-4F6D-9267-283C1E60E1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3320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308968"/>
              </p:ext>
            </p:extLst>
          </p:nvPr>
        </p:nvGraphicFramePr>
        <p:xfrm>
          <a:off x="235134" y="261257"/>
          <a:ext cx="11521444" cy="10274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404">
                  <a:extLst>
                    <a:ext uri="{9D8B030D-6E8A-4147-A177-3AD203B41FA5}">
                      <a16:colId xmlns:a16="http://schemas.microsoft.com/office/drawing/2014/main" val="2085158812"/>
                    </a:ext>
                  </a:extLst>
                </a:gridCol>
                <a:gridCol w="1047404">
                  <a:extLst>
                    <a:ext uri="{9D8B030D-6E8A-4147-A177-3AD203B41FA5}">
                      <a16:colId xmlns:a16="http://schemas.microsoft.com/office/drawing/2014/main" val="3958656908"/>
                    </a:ext>
                  </a:extLst>
                </a:gridCol>
                <a:gridCol w="1047404">
                  <a:extLst>
                    <a:ext uri="{9D8B030D-6E8A-4147-A177-3AD203B41FA5}">
                      <a16:colId xmlns:a16="http://schemas.microsoft.com/office/drawing/2014/main" val="3309387786"/>
                    </a:ext>
                  </a:extLst>
                </a:gridCol>
                <a:gridCol w="1047404">
                  <a:extLst>
                    <a:ext uri="{9D8B030D-6E8A-4147-A177-3AD203B41FA5}">
                      <a16:colId xmlns:a16="http://schemas.microsoft.com/office/drawing/2014/main" val="3853031898"/>
                    </a:ext>
                  </a:extLst>
                </a:gridCol>
                <a:gridCol w="1047404">
                  <a:extLst>
                    <a:ext uri="{9D8B030D-6E8A-4147-A177-3AD203B41FA5}">
                      <a16:colId xmlns:a16="http://schemas.microsoft.com/office/drawing/2014/main" val="824023091"/>
                    </a:ext>
                  </a:extLst>
                </a:gridCol>
                <a:gridCol w="1047404">
                  <a:extLst>
                    <a:ext uri="{9D8B030D-6E8A-4147-A177-3AD203B41FA5}">
                      <a16:colId xmlns:a16="http://schemas.microsoft.com/office/drawing/2014/main" val="1390362513"/>
                    </a:ext>
                  </a:extLst>
                </a:gridCol>
                <a:gridCol w="1047404">
                  <a:extLst>
                    <a:ext uri="{9D8B030D-6E8A-4147-A177-3AD203B41FA5}">
                      <a16:colId xmlns:a16="http://schemas.microsoft.com/office/drawing/2014/main" val="276625188"/>
                    </a:ext>
                  </a:extLst>
                </a:gridCol>
                <a:gridCol w="1047404">
                  <a:extLst>
                    <a:ext uri="{9D8B030D-6E8A-4147-A177-3AD203B41FA5}">
                      <a16:colId xmlns:a16="http://schemas.microsoft.com/office/drawing/2014/main" val="3987045092"/>
                    </a:ext>
                  </a:extLst>
                </a:gridCol>
                <a:gridCol w="1047404">
                  <a:extLst>
                    <a:ext uri="{9D8B030D-6E8A-4147-A177-3AD203B41FA5}">
                      <a16:colId xmlns:a16="http://schemas.microsoft.com/office/drawing/2014/main" val="1974186566"/>
                    </a:ext>
                  </a:extLst>
                </a:gridCol>
                <a:gridCol w="1047404">
                  <a:extLst>
                    <a:ext uri="{9D8B030D-6E8A-4147-A177-3AD203B41FA5}">
                      <a16:colId xmlns:a16="http://schemas.microsoft.com/office/drawing/2014/main" val="3296433223"/>
                    </a:ext>
                  </a:extLst>
                </a:gridCol>
                <a:gridCol w="1047404">
                  <a:extLst>
                    <a:ext uri="{9D8B030D-6E8A-4147-A177-3AD203B41FA5}">
                      <a16:colId xmlns:a16="http://schemas.microsoft.com/office/drawing/2014/main" val="2846639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050" dirty="0" err="1" smtClean="0"/>
                        <a:t>Stake</a:t>
                      </a:r>
                      <a:r>
                        <a:rPr lang="es-MX" sz="1050" baseline="0" dirty="0" smtClean="0"/>
                        <a:t> </a:t>
                      </a:r>
                      <a:r>
                        <a:rPr lang="es-MX" sz="1050" baseline="0" dirty="0" err="1" smtClean="0"/>
                        <a:t>Holders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Expectativa visualizada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Qué</a:t>
                      </a:r>
                      <a:r>
                        <a:rPr lang="es-MX" sz="1050" baseline="0" dirty="0" smtClean="0"/>
                        <a:t> necesidad se cubre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Recursos materiales</a:t>
                      </a:r>
                      <a:r>
                        <a:rPr lang="es-MX" sz="1050" baseline="0" dirty="0" smtClean="0"/>
                        <a:t>  / intangibles </a:t>
                      </a:r>
                      <a:r>
                        <a:rPr lang="es-MX" sz="1050" dirty="0" smtClean="0"/>
                        <a:t>necesarios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Personal</a:t>
                      </a:r>
                      <a:r>
                        <a:rPr lang="es-MX" sz="1050" baseline="0" dirty="0" smtClean="0"/>
                        <a:t> necesario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Por qué</a:t>
                      </a:r>
                      <a:r>
                        <a:rPr lang="es-MX" sz="1050" baseline="0" dirty="0" smtClean="0"/>
                        <a:t> sería estratégico para ASUA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Porqué sería estratégico para la UAO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Porqué sería estratégico para alguien</a:t>
                      </a:r>
                      <a:r>
                        <a:rPr lang="es-MX" sz="1050" baseline="0" dirty="0" smtClean="0"/>
                        <a:t> más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Tipo</a:t>
                      </a:r>
                      <a:r>
                        <a:rPr lang="es-MX" sz="1050" baseline="0" dirty="0" smtClean="0"/>
                        <a:t> de acción</a:t>
                      </a:r>
                    </a:p>
                    <a:p>
                      <a:r>
                        <a:rPr lang="es-MX" sz="1050" baseline="0" dirty="0" smtClean="0"/>
                        <a:t>(asistencia, desarrollo)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Tiempo de acción</a:t>
                      </a:r>
                    </a:p>
                    <a:p>
                      <a:r>
                        <a:rPr lang="es-MX" sz="1050" dirty="0" smtClean="0"/>
                        <a:t>(Única,</a:t>
                      </a:r>
                      <a:r>
                        <a:rPr lang="es-MX" sz="1050" baseline="0" dirty="0" smtClean="0"/>
                        <a:t> temporal, permanente)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Tipo de acción</a:t>
                      </a:r>
                      <a:r>
                        <a:rPr lang="es-MX" sz="1050" baseline="0" dirty="0" smtClean="0"/>
                        <a:t> hacia adentro (formativa, de servicio, de proyección, por solicitud externa / extraordinaria)</a:t>
                      </a:r>
                      <a:endParaRPr lang="es-MX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6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Comunidad</a:t>
                      </a:r>
                      <a:r>
                        <a:rPr lang="es-MX" sz="1050" baseline="0" dirty="0" smtClean="0"/>
                        <a:t> infantil de SRJ (</a:t>
                      </a:r>
                      <a:r>
                        <a:rPr lang="es-MX" sz="1050" baseline="0" dirty="0" err="1" smtClean="0"/>
                        <a:t>Sec</a:t>
                      </a:r>
                      <a:r>
                        <a:rPr lang="es-MX" sz="1050" baseline="0" dirty="0" smtClean="0"/>
                        <a:t> </a:t>
                      </a:r>
                      <a:r>
                        <a:rPr lang="es-MX" sz="1050" baseline="0" dirty="0" err="1" smtClean="0"/>
                        <a:t>Vul</a:t>
                      </a:r>
                      <a:r>
                        <a:rPr lang="es-MX" sz="1050" baseline="0" dirty="0" smtClean="0"/>
                        <a:t>)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Recreación / juego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Desarrollo </a:t>
                      </a:r>
                      <a:r>
                        <a:rPr lang="es-MX" sz="1050" dirty="0" err="1" smtClean="0"/>
                        <a:t>piscomotriz</a:t>
                      </a:r>
                      <a:r>
                        <a:rPr lang="es-MX" sz="1050" dirty="0" smtClean="0"/>
                        <a:t>, </a:t>
                      </a:r>
                      <a:r>
                        <a:rPr lang="es-MX" sz="1050" dirty="0" err="1" smtClean="0"/>
                        <a:t>piscológico</a:t>
                      </a:r>
                      <a:r>
                        <a:rPr lang="es-MX" sz="1050" dirty="0" smtClean="0"/>
                        <a:t>, </a:t>
                      </a:r>
                      <a:r>
                        <a:rPr lang="es-MX" sz="1050" dirty="0" smtClean="0"/>
                        <a:t>emocional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Balones, aros, cuerdas, conos, globos, pinturas, material reciclable.</a:t>
                      </a:r>
                      <a:r>
                        <a:rPr lang="es-MX" sz="1050" baseline="0" dirty="0" smtClean="0"/>
                        <a:t> Espacio público adecuado.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Alumnos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En promedio a los estudiantes de la</a:t>
                      </a:r>
                      <a:r>
                        <a:rPr lang="es-MX" sz="1050" baseline="0" dirty="0" smtClean="0"/>
                        <a:t> UAO el tema de la niñez es más sensible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Relación que se construye con la comunidad y autoridades de SAJ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Gobierno</a:t>
                      </a:r>
                      <a:r>
                        <a:rPr lang="es-MX" sz="1050" baseline="0" dirty="0" smtClean="0"/>
                        <a:t> municipal y estatal. Alguna asociación civil.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Desarrollo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Permanente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Formativa y de servicio</a:t>
                      </a:r>
                      <a:endParaRPr lang="es-MX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907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Juguetes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Recreativa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Juguetes</a:t>
                      </a:r>
                    </a:p>
                    <a:p>
                      <a:r>
                        <a:rPr lang="es-MX" sz="1050" dirty="0" smtClean="0"/>
                        <a:t>Campaña de recolección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Alumnos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50" dirty="0" smtClean="0"/>
                        <a:t>En promedio a los estudiantes de la</a:t>
                      </a:r>
                      <a:r>
                        <a:rPr lang="es-MX" sz="1050" baseline="0" dirty="0" smtClean="0"/>
                        <a:t> UAO el tema de la niñez es más sensible</a:t>
                      </a:r>
                      <a:endParaRPr lang="es-MX" sz="1050" dirty="0" smtClean="0"/>
                    </a:p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50" dirty="0" smtClean="0"/>
                        <a:t>Relación que se construye con la comunidad y autoridades de SAJ</a:t>
                      </a:r>
                    </a:p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Gobierno</a:t>
                      </a:r>
                      <a:r>
                        <a:rPr lang="es-MX" sz="1050" baseline="0" dirty="0" smtClean="0"/>
                        <a:t> municipal y estatal. Alguna asociación civil.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Desarrollo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Día del niño y navidad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Formativa y de servicio</a:t>
                      </a:r>
                      <a:endParaRPr lang="es-MX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350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650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Comunidad adulta de SRJ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Mejorar la nutrición de sus hijos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Salud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s-MX" sz="1050" dirty="0" smtClean="0"/>
                        <a:t>Campaña de concientización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MX" sz="1050" dirty="0" smtClean="0"/>
                        <a:t>Campaña</a:t>
                      </a:r>
                      <a:r>
                        <a:rPr lang="es-MX" sz="1050" baseline="0" dirty="0" smtClean="0"/>
                        <a:t> de capacitación en nutrición y administración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MX" sz="1050" baseline="0" dirty="0" smtClean="0"/>
                        <a:t>Comedor comunitario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- Escuela</a:t>
                      </a:r>
                      <a:r>
                        <a:rPr lang="es-MX" sz="1050" baseline="0" dirty="0" smtClean="0"/>
                        <a:t> de psicología, medicina y gastronomía y negocios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50" dirty="0" smtClean="0"/>
                        <a:t>En promedio a los estudiantes de la</a:t>
                      </a:r>
                      <a:r>
                        <a:rPr lang="es-MX" sz="1050" baseline="0" dirty="0" smtClean="0"/>
                        <a:t> UAO el tema de la niñez es más sensible</a:t>
                      </a:r>
                      <a:endParaRPr lang="es-MX" sz="1050" dirty="0" smtClean="0"/>
                    </a:p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50" dirty="0" smtClean="0"/>
                        <a:t>Relación que se construye con la comunidad y autoridades de SAJ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5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50" dirty="0" smtClean="0"/>
                        <a:t>Ayuda a los alumnos a poner en práctica</a:t>
                      </a:r>
                      <a:r>
                        <a:rPr lang="es-MX" sz="1050" baseline="0" dirty="0" smtClean="0"/>
                        <a:t> conocimientos adquiridos en el aula</a:t>
                      </a:r>
                      <a:endParaRPr lang="es-MX" sz="1050" dirty="0" smtClean="0"/>
                    </a:p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Gobierno</a:t>
                      </a:r>
                      <a:r>
                        <a:rPr lang="es-MX" sz="1050" baseline="0" dirty="0" smtClean="0"/>
                        <a:t> municipal y estatal. Alguna asociación civil.</a:t>
                      </a:r>
                    </a:p>
                    <a:p>
                      <a:endParaRPr lang="es-MX" sz="1050" baseline="0" dirty="0" smtClean="0"/>
                    </a:p>
                    <a:p>
                      <a:r>
                        <a:rPr lang="es-MX" sz="1050" baseline="0" dirty="0" smtClean="0"/>
                        <a:t>Mercados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Desarrollo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Temporal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Formativa</a:t>
                      </a:r>
                      <a:r>
                        <a:rPr lang="es-MX" sz="1050" baseline="0" dirty="0" smtClean="0"/>
                        <a:t> y deservicio</a:t>
                      </a:r>
                      <a:endParaRPr lang="es-MX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30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Empleos cercanos, </a:t>
                      </a:r>
                      <a:r>
                        <a:rPr lang="es-MX" sz="1050" dirty="0" err="1" smtClean="0"/>
                        <a:t>oficicios</a:t>
                      </a:r>
                      <a:r>
                        <a:rPr lang="es-MX" sz="1050" dirty="0" smtClean="0"/>
                        <a:t>,</a:t>
                      </a:r>
                      <a:r>
                        <a:rPr lang="es-MX" sz="1050" baseline="0" dirty="0" smtClean="0"/>
                        <a:t> proyectos productivos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381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050" dirty="0" err="1" smtClean="0"/>
                        <a:t>SitioTaxistas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Capacitación</a:t>
                      </a:r>
                      <a:r>
                        <a:rPr lang="es-MX" sz="1050" baseline="0" dirty="0" smtClean="0"/>
                        <a:t> para las esposas / mujeres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99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Seguridad para clientes (incluidos</a:t>
                      </a:r>
                      <a:r>
                        <a:rPr lang="es-MX" sz="1050" baseline="0" dirty="0" smtClean="0"/>
                        <a:t> los de la </a:t>
                      </a:r>
                      <a:r>
                        <a:rPr lang="es-MX" sz="1050" baseline="0" dirty="0" err="1" smtClean="0"/>
                        <a:t>Uni</a:t>
                      </a:r>
                      <a:r>
                        <a:rPr lang="es-MX" sz="1050" baseline="0" dirty="0" smtClean="0"/>
                        <a:t>)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035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66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Escuelas</a:t>
                      </a:r>
                      <a:r>
                        <a:rPr lang="es-MX" sz="1050" baseline="0" dirty="0" smtClean="0"/>
                        <a:t> de SRJ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Asesorías</a:t>
                      </a:r>
                      <a:r>
                        <a:rPr lang="es-MX" sz="1050" baseline="0" dirty="0" smtClean="0"/>
                        <a:t> para niños estudiantes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266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3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Marcador de conteni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1526573"/>
              </p:ext>
            </p:extLst>
          </p:nvPr>
        </p:nvGraphicFramePr>
        <p:xfrm>
          <a:off x="235134" y="261257"/>
          <a:ext cx="11521444" cy="8313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404">
                  <a:extLst>
                    <a:ext uri="{9D8B030D-6E8A-4147-A177-3AD203B41FA5}">
                      <a16:colId xmlns:a16="http://schemas.microsoft.com/office/drawing/2014/main" val="2085158812"/>
                    </a:ext>
                  </a:extLst>
                </a:gridCol>
                <a:gridCol w="1047404">
                  <a:extLst>
                    <a:ext uri="{9D8B030D-6E8A-4147-A177-3AD203B41FA5}">
                      <a16:colId xmlns:a16="http://schemas.microsoft.com/office/drawing/2014/main" val="3958656908"/>
                    </a:ext>
                  </a:extLst>
                </a:gridCol>
                <a:gridCol w="1047404">
                  <a:extLst>
                    <a:ext uri="{9D8B030D-6E8A-4147-A177-3AD203B41FA5}">
                      <a16:colId xmlns:a16="http://schemas.microsoft.com/office/drawing/2014/main" val="3309387786"/>
                    </a:ext>
                  </a:extLst>
                </a:gridCol>
                <a:gridCol w="1047404">
                  <a:extLst>
                    <a:ext uri="{9D8B030D-6E8A-4147-A177-3AD203B41FA5}">
                      <a16:colId xmlns:a16="http://schemas.microsoft.com/office/drawing/2014/main" val="3853031898"/>
                    </a:ext>
                  </a:extLst>
                </a:gridCol>
                <a:gridCol w="1047404">
                  <a:extLst>
                    <a:ext uri="{9D8B030D-6E8A-4147-A177-3AD203B41FA5}">
                      <a16:colId xmlns:a16="http://schemas.microsoft.com/office/drawing/2014/main" val="824023091"/>
                    </a:ext>
                  </a:extLst>
                </a:gridCol>
                <a:gridCol w="1047404">
                  <a:extLst>
                    <a:ext uri="{9D8B030D-6E8A-4147-A177-3AD203B41FA5}">
                      <a16:colId xmlns:a16="http://schemas.microsoft.com/office/drawing/2014/main" val="1390362513"/>
                    </a:ext>
                  </a:extLst>
                </a:gridCol>
                <a:gridCol w="1047404">
                  <a:extLst>
                    <a:ext uri="{9D8B030D-6E8A-4147-A177-3AD203B41FA5}">
                      <a16:colId xmlns:a16="http://schemas.microsoft.com/office/drawing/2014/main" val="276625188"/>
                    </a:ext>
                  </a:extLst>
                </a:gridCol>
                <a:gridCol w="1047404">
                  <a:extLst>
                    <a:ext uri="{9D8B030D-6E8A-4147-A177-3AD203B41FA5}">
                      <a16:colId xmlns:a16="http://schemas.microsoft.com/office/drawing/2014/main" val="3987045092"/>
                    </a:ext>
                  </a:extLst>
                </a:gridCol>
                <a:gridCol w="1047404">
                  <a:extLst>
                    <a:ext uri="{9D8B030D-6E8A-4147-A177-3AD203B41FA5}">
                      <a16:colId xmlns:a16="http://schemas.microsoft.com/office/drawing/2014/main" val="1974186566"/>
                    </a:ext>
                  </a:extLst>
                </a:gridCol>
                <a:gridCol w="1047404">
                  <a:extLst>
                    <a:ext uri="{9D8B030D-6E8A-4147-A177-3AD203B41FA5}">
                      <a16:colId xmlns:a16="http://schemas.microsoft.com/office/drawing/2014/main" val="3296433223"/>
                    </a:ext>
                  </a:extLst>
                </a:gridCol>
                <a:gridCol w="1047404">
                  <a:extLst>
                    <a:ext uri="{9D8B030D-6E8A-4147-A177-3AD203B41FA5}">
                      <a16:colId xmlns:a16="http://schemas.microsoft.com/office/drawing/2014/main" val="2846639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050" dirty="0" err="1" smtClean="0"/>
                        <a:t>Stake</a:t>
                      </a:r>
                      <a:r>
                        <a:rPr lang="es-MX" sz="1050" baseline="0" dirty="0" smtClean="0"/>
                        <a:t> </a:t>
                      </a:r>
                      <a:r>
                        <a:rPr lang="es-MX" sz="1050" baseline="0" dirty="0" err="1" smtClean="0"/>
                        <a:t>Holders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Expectativa visualizada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Qué</a:t>
                      </a:r>
                      <a:r>
                        <a:rPr lang="es-MX" sz="1050" baseline="0" dirty="0" smtClean="0"/>
                        <a:t> necesidad se cubre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Recursos materiales</a:t>
                      </a:r>
                      <a:r>
                        <a:rPr lang="es-MX" sz="1050" baseline="0" dirty="0" smtClean="0"/>
                        <a:t> </a:t>
                      </a:r>
                      <a:r>
                        <a:rPr lang="es-MX" sz="1050" dirty="0" smtClean="0"/>
                        <a:t>necesarios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Personal</a:t>
                      </a:r>
                      <a:r>
                        <a:rPr lang="es-MX" sz="1050" baseline="0" dirty="0" smtClean="0"/>
                        <a:t> necesario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Por qué</a:t>
                      </a:r>
                      <a:r>
                        <a:rPr lang="es-MX" sz="1050" baseline="0" dirty="0" smtClean="0"/>
                        <a:t> sería estratégico para ASUA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Por qué sería estratégico para la UAO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Por qué sería estratégico para alguien</a:t>
                      </a:r>
                      <a:r>
                        <a:rPr lang="es-MX" sz="1050" baseline="0" dirty="0" smtClean="0"/>
                        <a:t> más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Tipo</a:t>
                      </a:r>
                      <a:r>
                        <a:rPr lang="es-MX" sz="1050" baseline="0" dirty="0" smtClean="0"/>
                        <a:t> de acción</a:t>
                      </a:r>
                    </a:p>
                    <a:p>
                      <a:r>
                        <a:rPr lang="es-MX" sz="1050" baseline="0" dirty="0" smtClean="0"/>
                        <a:t>(asistencia, desarrollo)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Tiempo de acción</a:t>
                      </a:r>
                    </a:p>
                    <a:p>
                      <a:r>
                        <a:rPr lang="es-MX" sz="1050" dirty="0" smtClean="0"/>
                        <a:t>(Única,</a:t>
                      </a:r>
                      <a:r>
                        <a:rPr lang="es-MX" sz="1050" baseline="0" dirty="0" smtClean="0"/>
                        <a:t> temporal, permanente)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Tipo de acción</a:t>
                      </a:r>
                      <a:r>
                        <a:rPr lang="es-MX" sz="1050" baseline="0" dirty="0" smtClean="0"/>
                        <a:t> hacia adentro (formativa, de servicio, de proyección, por solicitud externa / extraordinaria)</a:t>
                      </a:r>
                      <a:endParaRPr lang="es-MX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6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Personal de</a:t>
                      </a:r>
                      <a:r>
                        <a:rPr lang="es-MX" sz="1050" baseline="0" dirty="0" smtClean="0"/>
                        <a:t> intendencia de la UAO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Capacitación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Desarrollo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Auditorio, papelería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Voluntarios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Imagen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Motivar al personal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Empresa (limpieza)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Desarrollo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Temporal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De servicio</a:t>
                      </a:r>
                    </a:p>
                    <a:p>
                      <a:r>
                        <a:rPr lang="es-MX" sz="1050" dirty="0" smtClean="0"/>
                        <a:t>Formativo</a:t>
                      </a:r>
                    </a:p>
                    <a:p>
                      <a:r>
                        <a:rPr lang="es-MX" sz="1050" dirty="0" smtClean="0"/>
                        <a:t>Proyección</a:t>
                      </a:r>
                      <a:r>
                        <a:rPr lang="es-MX" sz="1050" baseline="0" dirty="0" smtClean="0"/>
                        <a:t> </a:t>
                      </a:r>
                      <a:endParaRPr lang="es-MX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907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Apoyo material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Recursos materiales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Dependiente de las necesidades detectadas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Voluntariado,</a:t>
                      </a:r>
                      <a:r>
                        <a:rPr lang="es-MX" sz="1050" baseline="0" dirty="0" smtClean="0"/>
                        <a:t> benefactores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Mejorar la alianza con ellas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Motivación</a:t>
                      </a:r>
                      <a:r>
                        <a:rPr lang="es-MX" sz="1050" baseline="0" dirty="0" smtClean="0"/>
                        <a:t> del personal, mayor rendimiento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50" dirty="0" smtClean="0"/>
                        <a:t>Empresa (limpieza)</a:t>
                      </a:r>
                    </a:p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Asistencia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Temporal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Servicio</a:t>
                      </a:r>
                      <a:endParaRPr lang="es-MX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350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650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Autoridades Universitarias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Respeto a las instalaciones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No generar un gasto</a:t>
                      </a:r>
                      <a:r>
                        <a:rPr lang="es-MX" sz="1050" baseline="0" dirty="0" smtClean="0"/>
                        <a:t> innecesario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Campaña, posters,</a:t>
                      </a:r>
                      <a:r>
                        <a:rPr lang="es-MX" sz="1050" baseline="0" dirty="0" smtClean="0"/>
                        <a:t> cartulinas, lona, redes sociales.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Administrativo, voluntarios</a:t>
                      </a:r>
                      <a:r>
                        <a:rPr lang="es-MX" sz="1050" baseline="0" dirty="0" smtClean="0"/>
                        <a:t> para el diseño y ejecución de campaña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Mejora la relación</a:t>
                      </a:r>
                      <a:r>
                        <a:rPr lang="es-MX" sz="1050" baseline="0" dirty="0" smtClean="0"/>
                        <a:t> ASUA-autoridades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Menos</a:t>
                      </a:r>
                      <a:r>
                        <a:rPr lang="es-MX" sz="1050" baseline="0" dirty="0" smtClean="0"/>
                        <a:t> gastos innecesarios, tener materiales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Desarrollo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Temporal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De servicio</a:t>
                      </a:r>
                      <a:endParaRPr lang="es-MX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30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381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99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Adultos mayores de SRJ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Acciones asistenciales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Compañía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Capacitación</a:t>
                      </a:r>
                      <a:r>
                        <a:rPr lang="es-MX" sz="1050" baseline="0" dirty="0" smtClean="0"/>
                        <a:t> a los voluntarios por la escuela de psicología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Alumnos voluntarios.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Contacto</a:t>
                      </a:r>
                      <a:r>
                        <a:rPr lang="es-MX" sz="1050" baseline="0" dirty="0" smtClean="0"/>
                        <a:t> con la comunidad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Mejorar la relación con la comunidad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Ahorro en el gasto de servicio de salud.</a:t>
                      </a:r>
                      <a:r>
                        <a:rPr lang="es-MX" sz="1050" baseline="0" dirty="0" smtClean="0"/>
                        <a:t> Familiares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Asistencia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Permanente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Servicio </a:t>
                      </a:r>
                    </a:p>
                    <a:p>
                      <a:r>
                        <a:rPr lang="es-MX" sz="1050" dirty="0" smtClean="0"/>
                        <a:t>Formativo</a:t>
                      </a:r>
                      <a:endParaRPr lang="es-MX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035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Actividades con las que se sientan productivos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Desarrollo humano y personal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Dependen</a:t>
                      </a:r>
                      <a:r>
                        <a:rPr lang="es-MX" sz="1050" baseline="0" dirty="0" smtClean="0"/>
                        <a:t> del proyecto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Alumnos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50" dirty="0" smtClean="0"/>
                        <a:t>Contacto</a:t>
                      </a:r>
                      <a:r>
                        <a:rPr lang="es-MX" sz="1050" baseline="0" dirty="0" smtClean="0"/>
                        <a:t> con la comunidad</a:t>
                      </a:r>
                      <a:endParaRPr lang="es-MX" sz="1050" dirty="0" smtClean="0"/>
                    </a:p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Mejora la relación con la comunidad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50" dirty="0" smtClean="0"/>
                        <a:t>Regiduría de economía,</a:t>
                      </a:r>
                      <a:r>
                        <a:rPr lang="es-MX" sz="1050" baseline="0" dirty="0" smtClean="0"/>
                        <a:t> </a:t>
                      </a:r>
                      <a:r>
                        <a:rPr lang="es-MX" sz="1050" dirty="0" smtClean="0"/>
                        <a:t>En promedio a los estudiantes de la</a:t>
                      </a:r>
                      <a:r>
                        <a:rPr lang="es-MX" sz="1050" baseline="0" dirty="0" smtClean="0"/>
                        <a:t> UAO el tema de los adultos mayores es más sensible</a:t>
                      </a:r>
                      <a:endParaRPr lang="es-MX" sz="1050" dirty="0" smtClean="0"/>
                    </a:p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Desarrollo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Permanente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Formación, servicio</a:t>
                      </a:r>
                      <a:endParaRPr lang="es-MX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66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Salud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Diagnostico del estado de salud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Instrumental medico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Alumnos de medicina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50" dirty="0" smtClean="0"/>
                        <a:t>Contacto</a:t>
                      </a:r>
                      <a:r>
                        <a:rPr lang="es-MX" sz="1050" baseline="0" dirty="0" smtClean="0"/>
                        <a:t> con la comunidad</a:t>
                      </a:r>
                      <a:endParaRPr lang="es-MX" sz="1050" dirty="0" smtClean="0"/>
                    </a:p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50" dirty="0" smtClean="0"/>
                        <a:t>Mejora la relación con la comunidad</a:t>
                      </a:r>
                    </a:p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Servicios</a:t>
                      </a:r>
                      <a:r>
                        <a:rPr lang="es-MX" sz="1050" baseline="0" dirty="0" smtClean="0"/>
                        <a:t> de salud del municipio y familiares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Asistencia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Temporal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Servicio</a:t>
                      </a:r>
                      <a:r>
                        <a:rPr lang="es-MX" sz="1050" baseline="0" dirty="0" smtClean="0"/>
                        <a:t> </a:t>
                      </a:r>
                    </a:p>
                    <a:p>
                      <a:r>
                        <a:rPr lang="es-MX" sz="1050" baseline="0" dirty="0" smtClean="0"/>
                        <a:t>formativa</a:t>
                      </a:r>
                      <a:endParaRPr lang="es-MX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266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03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Marcador de conteni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0094251"/>
              </p:ext>
            </p:extLst>
          </p:nvPr>
        </p:nvGraphicFramePr>
        <p:xfrm>
          <a:off x="235134" y="261257"/>
          <a:ext cx="11521444" cy="763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404">
                  <a:extLst>
                    <a:ext uri="{9D8B030D-6E8A-4147-A177-3AD203B41FA5}">
                      <a16:colId xmlns:a16="http://schemas.microsoft.com/office/drawing/2014/main" val="2085158812"/>
                    </a:ext>
                  </a:extLst>
                </a:gridCol>
                <a:gridCol w="1047404">
                  <a:extLst>
                    <a:ext uri="{9D8B030D-6E8A-4147-A177-3AD203B41FA5}">
                      <a16:colId xmlns:a16="http://schemas.microsoft.com/office/drawing/2014/main" val="3958656908"/>
                    </a:ext>
                  </a:extLst>
                </a:gridCol>
                <a:gridCol w="1047404">
                  <a:extLst>
                    <a:ext uri="{9D8B030D-6E8A-4147-A177-3AD203B41FA5}">
                      <a16:colId xmlns:a16="http://schemas.microsoft.com/office/drawing/2014/main" val="3309387786"/>
                    </a:ext>
                  </a:extLst>
                </a:gridCol>
                <a:gridCol w="1047404">
                  <a:extLst>
                    <a:ext uri="{9D8B030D-6E8A-4147-A177-3AD203B41FA5}">
                      <a16:colId xmlns:a16="http://schemas.microsoft.com/office/drawing/2014/main" val="3853031898"/>
                    </a:ext>
                  </a:extLst>
                </a:gridCol>
                <a:gridCol w="1047404">
                  <a:extLst>
                    <a:ext uri="{9D8B030D-6E8A-4147-A177-3AD203B41FA5}">
                      <a16:colId xmlns:a16="http://schemas.microsoft.com/office/drawing/2014/main" val="824023091"/>
                    </a:ext>
                  </a:extLst>
                </a:gridCol>
                <a:gridCol w="1047404">
                  <a:extLst>
                    <a:ext uri="{9D8B030D-6E8A-4147-A177-3AD203B41FA5}">
                      <a16:colId xmlns:a16="http://schemas.microsoft.com/office/drawing/2014/main" val="1390362513"/>
                    </a:ext>
                  </a:extLst>
                </a:gridCol>
                <a:gridCol w="1047404">
                  <a:extLst>
                    <a:ext uri="{9D8B030D-6E8A-4147-A177-3AD203B41FA5}">
                      <a16:colId xmlns:a16="http://schemas.microsoft.com/office/drawing/2014/main" val="276625188"/>
                    </a:ext>
                  </a:extLst>
                </a:gridCol>
                <a:gridCol w="1047404">
                  <a:extLst>
                    <a:ext uri="{9D8B030D-6E8A-4147-A177-3AD203B41FA5}">
                      <a16:colId xmlns:a16="http://schemas.microsoft.com/office/drawing/2014/main" val="3987045092"/>
                    </a:ext>
                  </a:extLst>
                </a:gridCol>
                <a:gridCol w="1047404">
                  <a:extLst>
                    <a:ext uri="{9D8B030D-6E8A-4147-A177-3AD203B41FA5}">
                      <a16:colId xmlns:a16="http://schemas.microsoft.com/office/drawing/2014/main" val="1974186566"/>
                    </a:ext>
                  </a:extLst>
                </a:gridCol>
                <a:gridCol w="1047404">
                  <a:extLst>
                    <a:ext uri="{9D8B030D-6E8A-4147-A177-3AD203B41FA5}">
                      <a16:colId xmlns:a16="http://schemas.microsoft.com/office/drawing/2014/main" val="3296433223"/>
                    </a:ext>
                  </a:extLst>
                </a:gridCol>
                <a:gridCol w="1047404">
                  <a:extLst>
                    <a:ext uri="{9D8B030D-6E8A-4147-A177-3AD203B41FA5}">
                      <a16:colId xmlns:a16="http://schemas.microsoft.com/office/drawing/2014/main" val="2846639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050" dirty="0" err="1" smtClean="0"/>
                        <a:t>Stake</a:t>
                      </a:r>
                      <a:r>
                        <a:rPr lang="es-MX" sz="1050" baseline="0" dirty="0" smtClean="0"/>
                        <a:t> </a:t>
                      </a:r>
                      <a:r>
                        <a:rPr lang="es-MX" sz="1050" baseline="0" dirty="0" err="1" smtClean="0"/>
                        <a:t>Holders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Expectativa visualizada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Qué</a:t>
                      </a:r>
                      <a:r>
                        <a:rPr lang="es-MX" sz="1050" baseline="0" dirty="0" smtClean="0"/>
                        <a:t> necesidad se cubre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Recursos materiales</a:t>
                      </a:r>
                      <a:r>
                        <a:rPr lang="es-MX" sz="1050" baseline="0" dirty="0" smtClean="0"/>
                        <a:t> </a:t>
                      </a:r>
                      <a:r>
                        <a:rPr lang="es-MX" sz="1050" dirty="0" smtClean="0"/>
                        <a:t>necesarios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Personal</a:t>
                      </a:r>
                      <a:r>
                        <a:rPr lang="es-MX" sz="1050" baseline="0" dirty="0" smtClean="0"/>
                        <a:t> necesario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Por qué</a:t>
                      </a:r>
                      <a:r>
                        <a:rPr lang="es-MX" sz="1050" baseline="0" dirty="0" smtClean="0"/>
                        <a:t> sería estratégico para ASUA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Porqué sería estratégico para la UAO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Porqué sería estratégico para alguien</a:t>
                      </a:r>
                      <a:r>
                        <a:rPr lang="es-MX" sz="1050" baseline="0" dirty="0" smtClean="0"/>
                        <a:t> más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Tipo</a:t>
                      </a:r>
                      <a:r>
                        <a:rPr lang="es-MX" sz="1050" baseline="0" dirty="0" smtClean="0"/>
                        <a:t> de acción</a:t>
                      </a:r>
                    </a:p>
                    <a:p>
                      <a:r>
                        <a:rPr lang="es-MX" sz="1050" baseline="0" dirty="0" smtClean="0"/>
                        <a:t>(asistencia, desarrollo)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Tiempo de acción</a:t>
                      </a:r>
                    </a:p>
                    <a:p>
                      <a:r>
                        <a:rPr lang="es-MX" sz="1050" dirty="0" smtClean="0"/>
                        <a:t>(Única,</a:t>
                      </a:r>
                      <a:r>
                        <a:rPr lang="es-MX" sz="1050" baseline="0" dirty="0" smtClean="0"/>
                        <a:t> temporal, permanente)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Tipo de acción</a:t>
                      </a:r>
                      <a:r>
                        <a:rPr lang="es-MX" sz="1050" baseline="0" dirty="0" smtClean="0"/>
                        <a:t> hacia adentro (formativa, de servicio, de proyección, por solicitud externa / extraordinaria)</a:t>
                      </a:r>
                      <a:endParaRPr lang="es-MX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6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Alumnos</a:t>
                      </a:r>
                      <a:r>
                        <a:rPr lang="es-MX" sz="1050" baseline="0" dirty="0" smtClean="0"/>
                        <a:t> UAO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Situación financiera para</a:t>
                      </a:r>
                      <a:r>
                        <a:rPr lang="es-MX" sz="1050" baseline="0" dirty="0" smtClean="0"/>
                        <a:t> pagar colegiatura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Económica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Investigación sobre programas de financiamiento, generar una campaña de difusión.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Administrativos,</a:t>
                      </a:r>
                      <a:r>
                        <a:rPr lang="es-MX" sz="1050" baseline="0" dirty="0" smtClean="0"/>
                        <a:t> equipo especializados.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Difusión</a:t>
                      </a:r>
                      <a:r>
                        <a:rPr lang="es-MX" sz="1050" baseline="0" dirty="0" smtClean="0"/>
                        <a:t> de ASUA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Captar mayor número de alumnos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Entidades</a:t>
                      </a:r>
                      <a:r>
                        <a:rPr lang="es-MX" sz="1050" baseline="0" dirty="0" smtClean="0"/>
                        <a:t> financieras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Desarrollo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Temporal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De</a:t>
                      </a:r>
                      <a:r>
                        <a:rPr lang="es-MX" sz="1050" baseline="0" dirty="0" smtClean="0"/>
                        <a:t> servicio</a:t>
                      </a:r>
                      <a:endParaRPr lang="es-MX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907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Regularizar financiamiento de las becas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Económica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Investigar el funcionamiento del área</a:t>
                      </a:r>
                      <a:r>
                        <a:rPr lang="es-MX" sz="1050" baseline="0" dirty="0" smtClean="0"/>
                        <a:t> de becas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Personal</a:t>
                      </a:r>
                      <a:r>
                        <a:rPr lang="es-MX" sz="1050" baseline="0" dirty="0" smtClean="0"/>
                        <a:t> de becas y equipo ASUA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Difusión</a:t>
                      </a:r>
                      <a:r>
                        <a:rPr lang="es-MX" sz="1050" baseline="0" dirty="0" smtClean="0"/>
                        <a:t> de ASUA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Eficiencia</a:t>
                      </a:r>
                      <a:r>
                        <a:rPr lang="es-MX" sz="1050" baseline="0" dirty="0" smtClean="0"/>
                        <a:t> en el tema de becas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Área de becas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Desarrollo</a:t>
                      </a:r>
                      <a:r>
                        <a:rPr lang="es-MX" sz="1050" baseline="0" dirty="0" smtClean="0"/>
                        <a:t> 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Temporal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Servicio, proyección</a:t>
                      </a:r>
                      <a:endParaRPr lang="es-MX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350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650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Cafetería </a:t>
                      </a:r>
                      <a:r>
                        <a:rPr lang="es-MX" sz="1050" dirty="0" err="1" smtClean="0"/>
                        <a:t>Cucko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Cuidado</a:t>
                      </a:r>
                      <a:r>
                        <a:rPr lang="es-MX" sz="1050" baseline="0" dirty="0" smtClean="0"/>
                        <a:t> de instalaciones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Reducción de gastos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Campaña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Personal de </a:t>
                      </a:r>
                      <a:r>
                        <a:rPr lang="es-MX" sz="1050" dirty="0" err="1" smtClean="0"/>
                        <a:t>cucko</a:t>
                      </a:r>
                      <a:r>
                        <a:rPr lang="es-MX" sz="1050" baseline="0" dirty="0" smtClean="0"/>
                        <a:t> y voluntarios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Crear</a:t>
                      </a:r>
                      <a:r>
                        <a:rPr lang="es-MX" sz="1050" baseline="0" dirty="0" smtClean="0"/>
                        <a:t> una relación recíproca de ASUA-</a:t>
                      </a:r>
                      <a:r>
                        <a:rPr lang="es-MX" sz="1050" baseline="0" dirty="0" err="1" smtClean="0"/>
                        <a:t>Cucko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Tener</a:t>
                      </a:r>
                      <a:r>
                        <a:rPr lang="es-MX" sz="1050" baseline="0" dirty="0" smtClean="0"/>
                        <a:t> una mejor cafetería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Desarrollo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Temporal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Por solicitud externo</a:t>
                      </a:r>
                      <a:endParaRPr lang="es-MX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30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381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99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Maestros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Mayor respeto y disciplina</a:t>
                      </a:r>
                      <a:r>
                        <a:rPr lang="es-MX" sz="1050" baseline="0" dirty="0" smtClean="0"/>
                        <a:t> de parte de los alumnos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Respeto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Plática</a:t>
                      </a:r>
                      <a:r>
                        <a:rPr lang="es-MX" sz="1050" baseline="0" dirty="0" smtClean="0"/>
                        <a:t>s entre directores y alumnos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Directores, equipo ASUA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Mejorar</a:t>
                      </a:r>
                      <a:r>
                        <a:rPr lang="es-MX" sz="1050" baseline="0" dirty="0" smtClean="0"/>
                        <a:t> la convivencia entre maestros y alumnos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Desarrollo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Permanente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De servicio</a:t>
                      </a:r>
                      <a:endParaRPr lang="es-MX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035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Respeto entre maestros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Apoyo</a:t>
                      </a:r>
                      <a:r>
                        <a:rPr lang="es-MX" sz="1050" baseline="0" dirty="0" smtClean="0"/>
                        <a:t> mutuo  entre maestros 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Platicas</a:t>
                      </a:r>
                      <a:r>
                        <a:rPr lang="es-MX" sz="1050" baseline="0" dirty="0" smtClean="0"/>
                        <a:t> entre maestros y directores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Directores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Lograr un apoyo</a:t>
                      </a:r>
                      <a:r>
                        <a:rPr lang="es-MX" sz="1050" baseline="0" dirty="0" smtClean="0"/>
                        <a:t> para el equipo de maestros y directores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Mejorar la convivencia entre maestros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Mejor</a:t>
                      </a:r>
                      <a:r>
                        <a:rPr lang="es-MX" sz="1050" baseline="0" dirty="0" smtClean="0"/>
                        <a:t> trato entre alumnos y maestros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desarrollo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temporal</a:t>
                      </a:r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Servicio</a:t>
                      </a:r>
                      <a:endParaRPr lang="es-MX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66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266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84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41734</TotalTime>
  <Words>862</Words>
  <Application>Microsoft Office PowerPoint</Application>
  <PresentationFormat>Panorámica</PresentationFormat>
  <Paragraphs>200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Gill Sans MT</vt:lpstr>
      <vt:lpstr>Impact</vt:lpstr>
      <vt:lpstr>Badge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Responsabilidad social universitaria</dc:title>
  <dc:creator>Carlos Ruben Castillo Jimenez</dc:creator>
  <cp:lastModifiedBy>Carlos Ruben Castillo Jimenez</cp:lastModifiedBy>
  <cp:revision>29</cp:revision>
  <dcterms:created xsi:type="dcterms:W3CDTF">2018-01-21T18:30:13Z</dcterms:created>
  <dcterms:modified xsi:type="dcterms:W3CDTF">2018-04-16T18:52:16Z</dcterms:modified>
</cp:coreProperties>
</file>