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nunez\Desktop\JUNTA%20DE%20GOBIERNO%202018\POR%20%20SI%20OCUPAMOS\Copia%20de%20Matr&#237;cula%2020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nunez\Desktop\JUNTA%20DE%20GOBIERNO%202018\POR%20%20SI%20OCUPAMOS\Copia%20de%20Matr&#237;cula%20201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190622897157495E-2"/>
          <c:y val="8.9322556736361747E-2"/>
          <c:w val="0.93635396161417328"/>
          <c:h val="0.7674865423544203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Promedio de alumnos por Grupo UAP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4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  <a:sp3d/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7.6506536916511872E-4"/>
                  <c:y val="8.954462616984530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defRPr>
                    </a:pPr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14</a:t>
                    </a:r>
                    <a:endParaRPr lang="en-US" sz="160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7.4344336530851477E-4"/>
                  <c:y val="8.164617714574867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defRPr>
                    </a:pPr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14</a:t>
                    </a:r>
                    <a:endParaRPr lang="en-US" sz="160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0713090967442518E-3"/>
                  <c:y val="0.1421394072224301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defRPr>
                    </a:pPr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15</a:t>
                    </a:r>
                    <a:endParaRPr lang="en-US" sz="160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7003734215257248E-3"/>
                  <c:y val="0.2095494871670345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defRPr>
                    </a:pPr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17</a:t>
                    </a:r>
                    <a:endParaRPr lang="en-US" sz="160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0239609879215948E-2"/>
                      <c:h val="6.9323594031536956E-2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3.5846290670445303E-3"/>
                  <c:y val="9.56481766001174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37370165986278E-2"/>
                      <c:h val="4.6585227805530573E-2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8.3470454007686015E-3"/>
                  <c:y val="0.1183865428261237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defRPr>
                    </a:pPr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19</a:t>
                    </a:r>
                    <a:endParaRPr lang="en-US" sz="160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Hoja1!$A$2:$A$7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13.76</c:v>
                </c:pt>
                <c:pt idx="1">
                  <c:v>13.58</c:v>
                </c:pt>
                <c:pt idx="2">
                  <c:v>15</c:v>
                </c:pt>
                <c:pt idx="3">
                  <c:v>17.12</c:v>
                </c:pt>
                <c:pt idx="4">
                  <c:v>18</c:v>
                </c:pt>
                <c:pt idx="5">
                  <c:v>18.5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9243584"/>
        <c:axId val="398445504"/>
        <c:axId val="0"/>
      </c:bar3DChart>
      <c:catAx>
        <c:axId val="36924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98445504"/>
        <c:crosses val="autoZero"/>
        <c:auto val="1"/>
        <c:lblAlgn val="ctr"/>
        <c:lblOffset val="100"/>
        <c:noMultiLvlLbl val="0"/>
      </c:catAx>
      <c:valAx>
        <c:axId val="3984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6924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>
              <a:lumMod val="50000"/>
            </a:schemeClr>
          </a:solidFill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'TABLAS EFICIENCIA GRUPOS'!$A$3</c:f>
              <c:strCache>
                <c:ptCount val="1"/>
                <c:pt idx="0">
                  <c:v>Grupos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0.1696917445524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0599797165537126E-17"/>
                  <c:y val="0.147437089529206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0.150218921407116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1199594331074253E-17"/>
                  <c:y val="8.3454956337286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GRUPOS'!$B$2:$G$2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GRUPOS'!$B$3:$G$3</c:f>
              <c:numCache>
                <c:formatCode>General</c:formatCode>
                <c:ptCount val="6"/>
                <c:pt idx="0">
                  <c:v>38</c:v>
                </c:pt>
                <c:pt idx="1">
                  <c:v>37</c:v>
                </c:pt>
                <c:pt idx="2">
                  <c:v>37</c:v>
                </c:pt>
                <c:pt idx="3">
                  <c:v>33</c:v>
                </c:pt>
              </c:numCache>
            </c:numRef>
          </c:val>
        </c:ser>
        <c:ser>
          <c:idx val="1"/>
          <c:order val="1"/>
          <c:tx>
            <c:strRef>
              <c:f>'TABLAS EFICIENCIA GRUPOS'!$A$4</c:f>
              <c:strCache>
                <c:ptCount val="1"/>
                <c:pt idx="0">
                  <c:v>Alumnos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690991267457212E-3"/>
                  <c:y val="0.119618770750111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b" anchorCtr="0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690991267457364E-3"/>
                  <c:y val="0.1363097620175684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b" anchorCtr="0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6690991267456752E-3"/>
                  <c:y val="0.191946399575759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b" anchorCtr="0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6690991267456141E-3"/>
                  <c:y val="0.267055860279317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b" anchorCtr="0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Berlin Sans FB" panose="020E0602020502020306" pitchFamily="34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0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GRUPOS'!$B$2:$G$2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GRUPOS'!$B$4:$G$4</c:f>
              <c:numCache>
                <c:formatCode>General</c:formatCode>
                <c:ptCount val="6"/>
                <c:pt idx="0">
                  <c:v>22</c:v>
                </c:pt>
                <c:pt idx="1">
                  <c:v>23</c:v>
                </c:pt>
                <c:pt idx="2">
                  <c:v>26</c:v>
                </c:pt>
                <c:pt idx="3">
                  <c:v>30</c:v>
                </c:pt>
              </c:numCache>
            </c:numRef>
          </c:val>
        </c:ser>
        <c:ser>
          <c:idx val="2"/>
          <c:order val="2"/>
          <c:tx>
            <c:strRef>
              <c:f>'TABLAS EFICIENCIA GRUPOS'!$A$5</c:f>
              <c:strCache>
                <c:ptCount val="1"/>
                <c:pt idx="0">
                  <c:v>Proyección alumnos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'TABLAS EFICIENCIA GRUPOS'!$B$2:$G$2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GRUPOS'!$B$5:$G$5</c:f>
              <c:numCache>
                <c:formatCode>General</c:formatCode>
                <c:ptCount val="6"/>
                <c:pt idx="4">
                  <c:v>32</c:v>
                </c:pt>
                <c:pt idx="5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8448864"/>
        <c:axId val="398449424"/>
        <c:axId val="0"/>
      </c:bar3DChart>
      <c:catAx>
        <c:axId val="39844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98449424"/>
        <c:crosses val="autoZero"/>
        <c:auto val="1"/>
        <c:lblAlgn val="ctr"/>
        <c:lblOffset val="100"/>
        <c:noMultiLvlLbl val="0"/>
      </c:catAx>
      <c:valAx>
        <c:axId val="39844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9844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rlin Sans FB" panose="020E0602020502020306" pitchFamily="34" charset="0"/>
        </a:defRPr>
      </a:pPr>
      <a:endParaRPr lang="es-MX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'TABLAS EFICIENCIA GRUPOS'!$A$21</c:f>
              <c:strCache>
                <c:ptCount val="1"/>
                <c:pt idx="0">
                  <c:v>Grupos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602315534330595E-17"/>
                  <c:y val="0.137772934149093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0.184615731759785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4959327325257386E-3"/>
                  <c:y val="0.239724905419423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4384610821391067E-2"/>
                      <c:h val="5.6734894282596808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"/>
                  <c:y val="6.6131008391564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4472010860177418E-2"/>
                      <c:h val="5.6734894282596808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GRUPOS'!$B$20:$G$20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GRUPOS'!$B$21:$G$21</c:f>
              <c:numCache>
                <c:formatCode>General</c:formatCode>
                <c:ptCount val="6"/>
                <c:pt idx="0">
                  <c:v>7</c:v>
                </c:pt>
                <c:pt idx="1">
                  <c:v>9</c:v>
                </c:pt>
                <c:pt idx="2">
                  <c:v>11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'TABLAS EFICIENCIA GRUPOS'!$A$22</c:f>
              <c:strCache>
                <c:ptCount val="1"/>
                <c:pt idx="0">
                  <c:v>Alumnos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7480007757269423E-3"/>
                  <c:y val="0.190126649125749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0.140528392832075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4092621373223802E-17"/>
                  <c:y val="0.190126649125749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7480007757269584E-3"/>
                  <c:y val="0.2672794922492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GRUPOS'!$B$20:$G$20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GRUPOS'!$B$22:$G$22</c:f>
              <c:numCache>
                <c:formatCode>General</c:formatCode>
                <c:ptCount val="6"/>
                <c:pt idx="0">
                  <c:v>23</c:v>
                </c:pt>
                <c:pt idx="1">
                  <c:v>21</c:v>
                </c:pt>
                <c:pt idx="2">
                  <c:v>23</c:v>
                </c:pt>
                <c:pt idx="3">
                  <c:v>26</c:v>
                </c:pt>
              </c:numCache>
            </c:numRef>
          </c:val>
        </c:ser>
        <c:ser>
          <c:idx val="2"/>
          <c:order val="2"/>
          <c:tx>
            <c:strRef>
              <c:f>'TABLAS EFICIENCIA GRUPOS'!$A$23</c:f>
              <c:strCache>
                <c:ptCount val="1"/>
                <c:pt idx="0">
                  <c:v>Proyección alumnos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GRUPOS'!$B$20:$G$20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GRUPOS'!$B$23:$G$23</c:f>
              <c:numCache>
                <c:formatCode>General</c:formatCode>
                <c:ptCount val="6"/>
                <c:pt idx="4">
                  <c:v>27</c:v>
                </c:pt>
                <c:pt idx="5">
                  <c:v>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98452784"/>
        <c:axId val="398453344"/>
        <c:axId val="0"/>
      </c:bar3DChart>
      <c:catAx>
        <c:axId val="39845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98453344"/>
        <c:crosses val="autoZero"/>
        <c:auto val="1"/>
        <c:lblAlgn val="ctr"/>
        <c:lblOffset val="100"/>
        <c:noMultiLvlLbl val="0"/>
      </c:catAx>
      <c:valAx>
        <c:axId val="39845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9845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>
              <a:lumMod val="50000"/>
            </a:schemeClr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0883022356779637E-2"/>
          <c:y val="4.6897130789520555E-2"/>
          <c:w val="0.92401483024178022"/>
          <c:h val="0.8138787349351607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'TABLAS EFICIENCIA GRUPOS'!$A$39</c:f>
              <c:strCache>
                <c:ptCount val="1"/>
                <c:pt idx="0">
                  <c:v>Grupos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0.399668248793763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1021474014402027E-3"/>
                  <c:y val="0.368488456334675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0.419509934904092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0.104877483726023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GRUPOS'!$B$38:$G$38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GRUPOS'!$B$39:$G$39</c:f>
              <c:numCache>
                <c:formatCode>General</c:formatCode>
                <c:ptCount val="6"/>
                <c:pt idx="0">
                  <c:v>35</c:v>
                </c:pt>
                <c:pt idx="1">
                  <c:v>33</c:v>
                </c:pt>
                <c:pt idx="2">
                  <c:v>36</c:v>
                </c:pt>
                <c:pt idx="3">
                  <c:v>19</c:v>
                </c:pt>
              </c:numCache>
            </c:numRef>
          </c:val>
        </c:ser>
        <c:ser>
          <c:idx val="1"/>
          <c:order val="1"/>
          <c:tx>
            <c:strRef>
              <c:f>'TABLAS EFICIENCIA GRUPOS'!$A$40</c:f>
              <c:strCache>
                <c:ptCount val="1"/>
                <c:pt idx="0">
                  <c:v>Alumnos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0.102042957138833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2358858976075246E-17"/>
                  <c:y val="8.2201271028504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0.13322274959792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0.184244228167337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r">
                  <a:defRPr sz="1600" b="0" i="0" u="none" strike="noStrike" kern="1200" baseline="0">
                    <a:solidFill>
                      <a:schemeClr val="bg1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GRUPOS'!$B$38:$G$38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GRUPOS'!$B$40:$G$40</c:f>
              <c:numCache>
                <c:formatCode>General</c:formatCode>
                <c:ptCount val="6"/>
                <c:pt idx="0">
                  <c:v>12</c:v>
                </c:pt>
                <c:pt idx="1">
                  <c:v>11</c:v>
                </c:pt>
                <c:pt idx="2">
                  <c:v>14</c:v>
                </c:pt>
                <c:pt idx="3">
                  <c:v>17</c:v>
                </c:pt>
              </c:numCache>
            </c:numRef>
          </c:val>
        </c:ser>
        <c:ser>
          <c:idx val="2"/>
          <c:order val="2"/>
          <c:tx>
            <c:strRef>
              <c:f>'TABLAS EFICIENCIA GRUPOS'!$A$41</c:f>
              <c:strCache>
                <c:ptCount val="1"/>
                <c:pt idx="0">
                  <c:v>Proyección alumnos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GRUPOS'!$B$38:$G$38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GRUPOS'!$B$41:$G$41</c:f>
              <c:numCache>
                <c:formatCode>General</c:formatCode>
                <c:ptCount val="6"/>
                <c:pt idx="4">
                  <c:v>18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98456704"/>
        <c:axId val="398457264"/>
        <c:axId val="0"/>
      </c:bar3DChart>
      <c:catAx>
        <c:axId val="3984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98457264"/>
        <c:crosses val="autoZero"/>
        <c:auto val="1"/>
        <c:lblAlgn val="ctr"/>
        <c:lblOffset val="100"/>
        <c:noMultiLvlLbl val="0"/>
      </c:catAx>
      <c:valAx>
        <c:axId val="39845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9845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214264479251538"/>
          <c:y val="0.92295310353878368"/>
          <c:w val="0.50646030957848498"/>
          <c:h val="6.00397369380774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rlin Sans FB" panose="020E0602020502020306" pitchFamily="34" charset="0"/>
        </a:defRPr>
      </a:pPr>
      <a:endParaRPr lang="es-MX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345714642253759E-2"/>
          <c:y val="2.6966608968032466E-2"/>
          <c:w val="0.94120938226625217"/>
          <c:h val="0.8384840264247287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'TABLAS EFICIENCIA GRUPOS'!$A$73</c:f>
              <c:strCache>
                <c:ptCount val="1"/>
                <c:pt idx="0">
                  <c:v>Grupos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7070792311050479E-4"/>
                  <c:y val="0.142923027530572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6806128864367835E-3"/>
                  <c:y val="9.97764531817201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0675016088452379E-3"/>
                  <c:y val="0.159198630769630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3612257728734439E-3"/>
                  <c:y val="7.82031660072941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GRUPOS'!$B$72:$G$72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GRUPOS'!$B$73:$G$73</c:f>
              <c:numCache>
                <c:formatCode>General</c:formatCode>
                <c:ptCount val="6"/>
                <c:pt idx="0">
                  <c:v>35</c:v>
                </c:pt>
                <c:pt idx="1">
                  <c:v>33</c:v>
                </c:pt>
                <c:pt idx="2">
                  <c:v>36</c:v>
                </c:pt>
                <c:pt idx="3">
                  <c:v>19</c:v>
                </c:pt>
              </c:numCache>
            </c:numRef>
          </c:val>
        </c:ser>
        <c:ser>
          <c:idx val="1"/>
          <c:order val="1"/>
          <c:tx>
            <c:strRef>
              <c:f>'TABLAS EFICIENCIA GRUPOS'!$A$74</c:f>
              <c:strCache>
                <c:ptCount val="1"/>
                <c:pt idx="0">
                  <c:v>Alumnos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806128864367373E-3"/>
                  <c:y val="9.1686470491310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6806128864367527E-3"/>
                  <c:y val="7.0113183316884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3612257728735054E-3"/>
                  <c:y val="0.1213497403561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3611985713941301E-3"/>
                  <c:y val="0.19108030056056605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GRUPOS'!$B$72:$G$72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GRUPOS'!$B$74:$G$74</c:f>
              <c:numCache>
                <c:formatCode>General</c:formatCode>
                <c:ptCount val="6"/>
                <c:pt idx="0">
                  <c:v>12</c:v>
                </c:pt>
                <c:pt idx="1">
                  <c:v>11</c:v>
                </c:pt>
                <c:pt idx="2">
                  <c:v>14</c:v>
                </c:pt>
                <c:pt idx="3">
                  <c:v>17</c:v>
                </c:pt>
              </c:numCache>
            </c:numRef>
          </c:val>
        </c:ser>
        <c:ser>
          <c:idx val="2"/>
          <c:order val="2"/>
          <c:tx>
            <c:strRef>
              <c:f>'TABLAS EFICIENCIA GRUPOS'!$A$75</c:f>
              <c:strCache>
                <c:ptCount val="1"/>
                <c:pt idx="0">
                  <c:v>Proyección alumnos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Pt>
            <c:idx val="4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  <a:sp3d/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  <a:sp3d/>
            </c:spPr>
          </c:dPt>
          <c:dLbls>
            <c:dLbl>
              <c:idx val="4"/>
              <c:layout>
                <c:manualLayout>
                  <c:x val="2.4487594515241345E-4"/>
                  <c:y val="8.8989733844275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6806128864367527E-3"/>
                  <c:y val="0.107866435872129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GRUPOS'!$B$72:$G$72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GRUPOS'!$B$75:$G$75</c:f>
              <c:numCache>
                <c:formatCode>General</c:formatCode>
                <c:ptCount val="6"/>
                <c:pt idx="4">
                  <c:v>18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98460624"/>
        <c:axId val="398461184"/>
        <c:axId val="0"/>
      </c:bar3DChart>
      <c:catAx>
        <c:axId val="39846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98461184"/>
        <c:crosses val="autoZero"/>
        <c:auto val="1"/>
        <c:lblAlgn val="ctr"/>
        <c:lblOffset val="100"/>
        <c:noMultiLvlLbl val="0"/>
      </c:catAx>
      <c:valAx>
        <c:axId val="39846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9846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52318934803734"/>
          <c:y val="0.92670051011481402"/>
          <c:w val="0.50047381373542421"/>
          <c:h val="5.7119524504366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'TABLAS EFICIENCIA GRUPOS'!$A$87</c:f>
              <c:strCache>
                <c:ptCount val="1"/>
                <c:pt idx="0">
                  <c:v>Grupos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7515294161780084E-3"/>
                  <c:y val="0.24832486462942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111001680898596E-17"/>
                  <c:y val="6.58821069425015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0.30913911719173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4222003361797193E-17"/>
                  <c:y val="7.3483888512790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GRUPOS'!$B$86:$G$86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GRUPOS'!$B$87:$G$87</c:f>
              <c:numCache>
                <c:formatCode>General</c:formatCode>
                <c:ptCount val="6"/>
                <c:pt idx="0">
                  <c:v>42</c:v>
                </c:pt>
                <c:pt idx="1">
                  <c:v>30</c:v>
                </c:pt>
                <c:pt idx="2">
                  <c:v>46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'TABLAS EFICIENCIA GRUPOS'!$A$88</c:f>
              <c:strCache>
                <c:ptCount val="1"/>
                <c:pt idx="0">
                  <c:v>Alumnos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0.126696359504810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7515294161779761E-3"/>
                  <c:y val="0.141899922645387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7515294161780726E-3"/>
                  <c:y val="0.141899922645387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0.202714175207697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GRUPOS'!$B$86:$G$86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GRUPOS'!$B$88:$G$88</c:f>
              <c:numCache>
                <c:formatCode>General</c:formatCode>
                <c:ptCount val="6"/>
                <c:pt idx="0">
                  <c:v>15</c:v>
                </c:pt>
                <c:pt idx="1">
                  <c:v>16</c:v>
                </c:pt>
                <c:pt idx="2">
                  <c:v>16</c:v>
                </c:pt>
                <c:pt idx="3">
                  <c:v>20</c:v>
                </c:pt>
              </c:numCache>
            </c:numRef>
          </c:val>
        </c:ser>
        <c:ser>
          <c:idx val="2"/>
          <c:order val="2"/>
          <c:tx>
            <c:strRef>
              <c:f>'TABLAS EFICIENCIA GRUPOS'!$A$89</c:f>
              <c:strCache>
                <c:ptCount val="1"/>
                <c:pt idx="0">
                  <c:v>Proyección alumnos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EFICIENCIA GRUPOS'!$B$86:$G$86</c:f>
              <c:strCache>
                <c:ptCount val="6"/>
                <c:pt idx="0">
                  <c:v>201660</c:v>
                </c:pt>
                <c:pt idx="1">
                  <c:v>201710</c:v>
                </c:pt>
                <c:pt idx="2">
                  <c:v>201760</c:v>
                </c:pt>
                <c:pt idx="3">
                  <c:v>201810</c:v>
                </c:pt>
                <c:pt idx="4">
                  <c:v>Proyección 201860</c:v>
                </c:pt>
                <c:pt idx="5">
                  <c:v>Proyección 2019</c:v>
                </c:pt>
              </c:strCache>
            </c:strRef>
          </c:cat>
          <c:val>
            <c:numRef>
              <c:f>'TABLAS EFICIENCIA GRUPOS'!$B$89:$G$89</c:f>
              <c:numCache>
                <c:formatCode>General</c:formatCode>
                <c:ptCount val="6"/>
                <c:pt idx="4">
                  <c:v>23</c:v>
                </c:pt>
                <c:pt idx="5">
                  <c:v>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13641456"/>
        <c:axId val="413642016"/>
        <c:axId val="0"/>
      </c:bar3DChart>
      <c:catAx>
        <c:axId val="41364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413642016"/>
        <c:crosses val="autoZero"/>
        <c:auto val="1"/>
        <c:lblAlgn val="ctr"/>
        <c:lblOffset val="100"/>
        <c:noMultiLvlLbl val="0"/>
      </c:catAx>
      <c:valAx>
        <c:axId val="41364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41364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accent2">
              <a:lumMod val="50000"/>
            </a:schemeClr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16DC1-1353-4E21-A80B-E0AF52BDF60A}" type="doc">
      <dgm:prSet loTypeId="urn:microsoft.com/office/officeart/2005/8/layout/vList3" loCatId="list" qsTypeId="urn:microsoft.com/office/officeart/2005/8/quickstyle/simple5" qsCatId="simple" csTypeId="urn:microsoft.com/office/officeart/2005/8/colors/accent2_2" csCatId="accent2" phldr="1"/>
      <dgm:spPr/>
    </dgm:pt>
    <dgm:pt modelId="{6E7604FF-6454-42C5-B328-0D5BC5EF78F7}">
      <dgm:prSet phldrT="[Texto]" custT="1"/>
      <dgm:spPr/>
      <dgm:t>
        <a:bodyPr/>
        <a:lstStyle/>
        <a:p>
          <a:pPr algn="just"/>
          <a:r>
            <a:rPr lang="es-MX" sz="1800" baseline="0" dirty="0" smtClean="0">
              <a:latin typeface="Berlin Sans FB" panose="020E0602020502020306" pitchFamily="34" charset="0"/>
            </a:rPr>
            <a:t>Se cumple la meta de 18 alumnos por grupo.</a:t>
          </a:r>
        </a:p>
        <a:p>
          <a:pPr algn="just"/>
          <a:r>
            <a:rPr lang="es-MX" sz="1800" baseline="0" dirty="0" smtClean="0">
              <a:latin typeface="Berlin Sans FB" panose="020E0602020502020306" pitchFamily="34" charset="0"/>
            </a:rPr>
            <a:t>Se cumple la meta del Bloque Anáhuac obligatorio, del Bloque profesional y del Bloque electivo de talleres</a:t>
          </a:r>
          <a:endParaRPr lang="es-MX" sz="1800" dirty="0"/>
        </a:p>
      </dgm:t>
    </dgm:pt>
    <dgm:pt modelId="{EB0938F2-3E77-41D1-802A-55E410E2EEC3}" type="parTrans" cxnId="{AF70D2D2-FE8A-4FE4-9EF3-E1AB9301C5D5}">
      <dgm:prSet/>
      <dgm:spPr/>
      <dgm:t>
        <a:bodyPr/>
        <a:lstStyle/>
        <a:p>
          <a:endParaRPr lang="es-MX" sz="1800"/>
        </a:p>
      </dgm:t>
    </dgm:pt>
    <dgm:pt modelId="{E9000C03-FB9B-4BB6-AE8E-CBF469B2E73B}" type="sibTrans" cxnId="{AF70D2D2-FE8A-4FE4-9EF3-E1AB9301C5D5}">
      <dgm:prSet/>
      <dgm:spPr/>
      <dgm:t>
        <a:bodyPr/>
        <a:lstStyle/>
        <a:p>
          <a:endParaRPr lang="es-MX" sz="1800"/>
        </a:p>
      </dgm:t>
    </dgm:pt>
    <dgm:pt modelId="{403567AF-73B1-473B-9E4E-AA9D7F9E84C0}">
      <dgm:prSet phldrT="[Texto]" custT="1"/>
      <dgm:spPr/>
      <dgm:t>
        <a:bodyPr/>
        <a:lstStyle/>
        <a:p>
          <a:pPr algn="just"/>
          <a:r>
            <a:rPr lang="es-MX" sz="1800" dirty="0" smtClean="0">
              <a:latin typeface="Berlin Sans FB" panose="020E0602020502020306" pitchFamily="34" charset="0"/>
            </a:rPr>
            <a:t>Se cumple la meta en el bloque electivo de asignaturas</a:t>
          </a:r>
          <a:endParaRPr lang="es-MX" sz="1800" dirty="0"/>
        </a:p>
      </dgm:t>
    </dgm:pt>
    <dgm:pt modelId="{12AC8F2C-9449-4748-BE1B-2EC4238AD42C}" type="parTrans" cxnId="{5561E136-DEBC-4CD4-8CC4-08B196C498DE}">
      <dgm:prSet/>
      <dgm:spPr/>
      <dgm:t>
        <a:bodyPr/>
        <a:lstStyle/>
        <a:p>
          <a:endParaRPr lang="es-MX" sz="1800"/>
        </a:p>
      </dgm:t>
    </dgm:pt>
    <dgm:pt modelId="{F24553D3-82FF-4CAB-9B40-BE0414DA8E5E}" type="sibTrans" cxnId="{5561E136-DEBC-4CD4-8CC4-08B196C498DE}">
      <dgm:prSet/>
      <dgm:spPr/>
      <dgm:t>
        <a:bodyPr/>
        <a:lstStyle/>
        <a:p>
          <a:endParaRPr lang="es-MX" sz="1800"/>
        </a:p>
      </dgm:t>
    </dgm:pt>
    <dgm:pt modelId="{75A998C0-FE48-4027-9E8F-2CE19BE274BD}" type="pres">
      <dgm:prSet presAssocID="{27D16DC1-1353-4E21-A80B-E0AF52BDF60A}" presName="linearFlow" presStyleCnt="0">
        <dgm:presLayoutVars>
          <dgm:dir/>
          <dgm:resizeHandles val="exact"/>
        </dgm:presLayoutVars>
      </dgm:prSet>
      <dgm:spPr/>
    </dgm:pt>
    <dgm:pt modelId="{6CE505B6-89F1-4824-BAA1-6C2051BFEC0B}" type="pres">
      <dgm:prSet presAssocID="{6E7604FF-6454-42C5-B328-0D5BC5EF78F7}" presName="composite" presStyleCnt="0"/>
      <dgm:spPr/>
    </dgm:pt>
    <dgm:pt modelId="{EBA7A725-D255-4B30-84C7-EC63977A846F}" type="pres">
      <dgm:prSet presAssocID="{6E7604FF-6454-42C5-B328-0D5BC5EF78F7}" presName="imgShp" presStyleLbl="fgImgPlace1" presStyleIdx="0" presStyleCnt="2" custLinFactNeighborX="-3645"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s-MX"/>
        </a:p>
      </dgm:t>
    </dgm:pt>
    <dgm:pt modelId="{F49B48D4-124C-4DE5-9670-AB87BBD79AE5}" type="pres">
      <dgm:prSet presAssocID="{6E7604FF-6454-42C5-B328-0D5BC5EF78F7}" presName="txShp" presStyleLbl="node1" presStyleIdx="0" presStyleCnt="2" custScaleX="114420" custScaleY="164325" custLinFactNeighborX="10776" custLinFactNeighborY="231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4A6ECA3-C97D-4CC0-9DA4-3F820082CAC7}" type="pres">
      <dgm:prSet presAssocID="{E9000C03-FB9B-4BB6-AE8E-CBF469B2E73B}" presName="spacing" presStyleCnt="0"/>
      <dgm:spPr/>
    </dgm:pt>
    <dgm:pt modelId="{79E1BFD4-00A9-44A7-BC82-40C23D618A69}" type="pres">
      <dgm:prSet presAssocID="{403567AF-73B1-473B-9E4E-AA9D7F9E84C0}" presName="composite" presStyleCnt="0"/>
      <dgm:spPr/>
    </dgm:pt>
    <dgm:pt modelId="{DC10BCA3-06B7-40BB-AD67-481F22713608}" type="pres">
      <dgm:prSet presAssocID="{403567AF-73B1-473B-9E4E-AA9D7F9E84C0}" presName="imgShp" presStyleLbl="fgImgPlace1" presStyleIdx="1" presStyleCnt="2"/>
      <dgm:spPr>
        <a:solidFill>
          <a:schemeClr val="accent2">
            <a:lumMod val="50000"/>
          </a:schemeClr>
        </a:solidFill>
      </dgm:spPr>
    </dgm:pt>
    <dgm:pt modelId="{4D4DD818-0929-484E-BBF4-1C579443FC82}" type="pres">
      <dgm:prSet presAssocID="{403567AF-73B1-473B-9E4E-AA9D7F9E84C0}" presName="txShp" presStyleLbl="node1" presStyleIdx="1" presStyleCnt="2" custScaleX="114420" custLinFactNeighborX="10776" custLinFactNeighborY="-5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F70D2D2-FE8A-4FE4-9EF3-E1AB9301C5D5}" srcId="{27D16DC1-1353-4E21-A80B-E0AF52BDF60A}" destId="{6E7604FF-6454-42C5-B328-0D5BC5EF78F7}" srcOrd="0" destOrd="0" parTransId="{EB0938F2-3E77-41D1-802A-55E410E2EEC3}" sibTransId="{E9000C03-FB9B-4BB6-AE8E-CBF469B2E73B}"/>
    <dgm:cxn modelId="{5561E136-DEBC-4CD4-8CC4-08B196C498DE}" srcId="{27D16DC1-1353-4E21-A80B-E0AF52BDF60A}" destId="{403567AF-73B1-473B-9E4E-AA9D7F9E84C0}" srcOrd="1" destOrd="0" parTransId="{12AC8F2C-9449-4748-BE1B-2EC4238AD42C}" sibTransId="{F24553D3-82FF-4CAB-9B40-BE0414DA8E5E}"/>
    <dgm:cxn modelId="{74C9B664-AA9A-4550-80E7-F393C29908E1}" type="presOf" srcId="{27D16DC1-1353-4E21-A80B-E0AF52BDF60A}" destId="{75A998C0-FE48-4027-9E8F-2CE19BE274BD}" srcOrd="0" destOrd="0" presId="urn:microsoft.com/office/officeart/2005/8/layout/vList3"/>
    <dgm:cxn modelId="{21F23FAA-BA02-47BE-A99F-26E0EE34F096}" type="presOf" srcId="{6E7604FF-6454-42C5-B328-0D5BC5EF78F7}" destId="{F49B48D4-124C-4DE5-9670-AB87BBD79AE5}" srcOrd="0" destOrd="0" presId="urn:microsoft.com/office/officeart/2005/8/layout/vList3"/>
    <dgm:cxn modelId="{63310C1D-01AB-4CB1-8294-F1371CBD42DE}" type="presOf" srcId="{403567AF-73B1-473B-9E4E-AA9D7F9E84C0}" destId="{4D4DD818-0929-484E-BBF4-1C579443FC82}" srcOrd="0" destOrd="0" presId="urn:microsoft.com/office/officeart/2005/8/layout/vList3"/>
    <dgm:cxn modelId="{B13D692F-2B7A-42D1-BCB7-A90ED82ABCAA}" type="presParOf" srcId="{75A998C0-FE48-4027-9E8F-2CE19BE274BD}" destId="{6CE505B6-89F1-4824-BAA1-6C2051BFEC0B}" srcOrd="0" destOrd="0" presId="urn:microsoft.com/office/officeart/2005/8/layout/vList3"/>
    <dgm:cxn modelId="{76B6D2ED-7C85-4F78-AAF1-D975C33B8D6C}" type="presParOf" srcId="{6CE505B6-89F1-4824-BAA1-6C2051BFEC0B}" destId="{EBA7A725-D255-4B30-84C7-EC63977A846F}" srcOrd="0" destOrd="0" presId="urn:microsoft.com/office/officeart/2005/8/layout/vList3"/>
    <dgm:cxn modelId="{FF974E04-D12A-40B8-94E0-0683556C11D4}" type="presParOf" srcId="{6CE505B6-89F1-4824-BAA1-6C2051BFEC0B}" destId="{F49B48D4-124C-4DE5-9670-AB87BBD79AE5}" srcOrd="1" destOrd="0" presId="urn:microsoft.com/office/officeart/2005/8/layout/vList3"/>
    <dgm:cxn modelId="{395BF490-C342-40CE-9404-D31EE732FB03}" type="presParOf" srcId="{75A998C0-FE48-4027-9E8F-2CE19BE274BD}" destId="{64A6ECA3-C97D-4CC0-9DA4-3F820082CAC7}" srcOrd="1" destOrd="0" presId="urn:microsoft.com/office/officeart/2005/8/layout/vList3"/>
    <dgm:cxn modelId="{21D9402E-BA05-4C6D-BB1F-BF25C5D840C3}" type="presParOf" srcId="{75A998C0-FE48-4027-9E8F-2CE19BE274BD}" destId="{79E1BFD4-00A9-44A7-BC82-40C23D618A69}" srcOrd="2" destOrd="0" presId="urn:microsoft.com/office/officeart/2005/8/layout/vList3"/>
    <dgm:cxn modelId="{BBCD2C91-0A65-4F83-A9C0-7273FD1C95F5}" type="presParOf" srcId="{79E1BFD4-00A9-44A7-BC82-40C23D618A69}" destId="{DC10BCA3-06B7-40BB-AD67-481F22713608}" srcOrd="0" destOrd="0" presId="urn:microsoft.com/office/officeart/2005/8/layout/vList3"/>
    <dgm:cxn modelId="{3ED3C53C-671C-435F-8AB7-C5BB729FD88C}" type="presParOf" srcId="{79E1BFD4-00A9-44A7-BC82-40C23D618A69}" destId="{4D4DD818-0929-484E-BBF4-1C579443FC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B48D4-124C-4DE5-9670-AB87BBD79AE5}">
      <dsp:nvSpPr>
        <dsp:cNvPr id="0" name=""/>
        <dsp:cNvSpPr/>
      </dsp:nvSpPr>
      <dsp:spPr>
        <a:xfrm rot="10800000">
          <a:off x="1449635" y="33251"/>
          <a:ext cx="5025077" cy="226865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802" tIns="68580" rIns="128016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baseline="0" dirty="0" smtClean="0">
              <a:latin typeface="Berlin Sans FB" panose="020E0602020502020306" pitchFamily="34" charset="0"/>
            </a:rPr>
            <a:t>Se cumple la meta de 18 alumnos por grupo.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baseline="0" dirty="0" smtClean="0">
              <a:latin typeface="Berlin Sans FB" panose="020E0602020502020306" pitchFamily="34" charset="0"/>
            </a:rPr>
            <a:t>Se cumple la meta del Bloque Anáhuac obligatorio, del Bloque profesional y del Bloque electivo de talleres</a:t>
          </a:r>
          <a:endParaRPr lang="es-MX" sz="1800" kern="1200" dirty="0"/>
        </a:p>
      </dsp:txBody>
      <dsp:txXfrm rot="10800000">
        <a:off x="2016799" y="33251"/>
        <a:ext cx="4457913" cy="2268655"/>
      </dsp:txXfrm>
    </dsp:sp>
    <dsp:sp modelId="{EBA7A725-D255-4B30-84C7-EC63977A846F}">
      <dsp:nvSpPr>
        <dsp:cNvPr id="0" name=""/>
        <dsp:cNvSpPr/>
      </dsp:nvSpPr>
      <dsp:spPr>
        <a:xfrm>
          <a:off x="552406" y="445351"/>
          <a:ext cx="1380590" cy="1380590"/>
        </a:xfrm>
        <a:prstGeom prst="ellipse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D4DD818-0929-484E-BBF4-1C579443FC82}">
      <dsp:nvSpPr>
        <dsp:cNvPr id="0" name=""/>
        <dsp:cNvSpPr/>
      </dsp:nvSpPr>
      <dsp:spPr>
        <a:xfrm rot="10800000">
          <a:off x="1449635" y="2681289"/>
          <a:ext cx="5025077" cy="138059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802" tIns="68580" rIns="128016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Berlin Sans FB" panose="020E0602020502020306" pitchFamily="34" charset="0"/>
            </a:rPr>
            <a:t>Se cumple la meta en el bloque electivo de asignaturas</a:t>
          </a:r>
          <a:endParaRPr lang="es-MX" sz="1800" kern="1200" dirty="0"/>
        </a:p>
      </dsp:txBody>
      <dsp:txXfrm rot="10800000">
        <a:off x="1794782" y="2681289"/>
        <a:ext cx="4679930" cy="1380590"/>
      </dsp:txXfrm>
    </dsp:sp>
    <dsp:sp modelId="{DC10BCA3-06B7-40BB-AD67-481F22713608}">
      <dsp:nvSpPr>
        <dsp:cNvPr id="0" name=""/>
        <dsp:cNvSpPr/>
      </dsp:nvSpPr>
      <dsp:spPr>
        <a:xfrm>
          <a:off x="602729" y="2682090"/>
          <a:ext cx="1380590" cy="1380590"/>
        </a:xfrm>
        <a:prstGeom prst="ellipse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78BC-4D44-4633-81A6-D515D9F3216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55414-CCC5-4704-B94E-F5F30DFEBD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92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B9B-1FBD-4D29-8DA2-DDEAAE3B1681}" type="slidenum">
              <a:rPr lang="es-MX" smtClean="0">
                <a:solidFill>
                  <a:prstClr val="black"/>
                </a:solidFill>
              </a:rPr>
              <a:pPr/>
              <a:t>4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0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B9B-1FBD-4D29-8DA2-DDEAAE3B1681}" type="slidenum">
              <a:rPr lang="es-MX" smtClean="0">
                <a:solidFill>
                  <a:prstClr val="black"/>
                </a:solidFill>
              </a:rPr>
              <a:pPr/>
              <a:t>5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0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B9B-1FBD-4D29-8DA2-DDEAAE3B1681}" type="slidenum">
              <a:rPr lang="es-MX" smtClean="0">
                <a:solidFill>
                  <a:prstClr val="black"/>
                </a:solidFill>
              </a:rPr>
              <a:pPr/>
              <a:t>6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6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B9B-1FBD-4D29-8DA2-DDEAAE3B1681}" type="slidenum">
              <a:rPr lang="es-MX" smtClean="0">
                <a:solidFill>
                  <a:prstClr val="black"/>
                </a:solidFill>
              </a:rPr>
              <a:pPr/>
              <a:t>7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1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04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5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7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51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70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92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7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55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34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7A84-E4CC-4FF1-B107-5A16CD426696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532C-9D19-4A24-A70E-25F91480CC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06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76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Rectángulo"/>
          <p:cNvSpPr/>
          <p:nvPr/>
        </p:nvSpPr>
        <p:spPr>
          <a:xfrm>
            <a:off x="2268564" y="688792"/>
            <a:ext cx="621679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Promedio de alumnos por grupo </a:t>
            </a:r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global UAP</a:t>
            </a:r>
            <a:endParaRPr lang="es-MX" sz="3200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616919" y="16315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4.6 Eficiencias </a:t>
            </a:r>
            <a:endParaRPr lang="es-MX" sz="3600" dirty="0">
              <a:solidFill>
                <a:prstClr val="black"/>
              </a:solidFill>
            </a:endParaRPr>
          </a:p>
        </p:txBody>
      </p:sp>
      <p:graphicFrame>
        <p:nvGraphicFramePr>
          <p:cNvPr id="8" name="Gráfico 7"/>
          <p:cNvGraphicFramePr/>
          <p:nvPr>
            <p:extLst/>
          </p:nvPr>
        </p:nvGraphicFramePr>
        <p:xfrm>
          <a:off x="2268564" y="1818913"/>
          <a:ext cx="7353620" cy="4468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175468" y="1518391"/>
            <a:ext cx="3492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Meta de RED: 18 alumnos por grupo</a:t>
            </a:r>
          </a:p>
        </p:txBody>
      </p:sp>
      <p:sp>
        <p:nvSpPr>
          <p:cNvPr id="10" name="Rectángulo 9"/>
          <p:cNvSpPr/>
          <p:nvPr/>
        </p:nvSpPr>
        <p:spPr>
          <a:xfrm rot="16200000">
            <a:off x="999163" y="3897993"/>
            <a:ext cx="2605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Promedio de alumnos por grupo</a:t>
            </a:r>
            <a:endParaRPr lang="es-MX" sz="1400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916196" y="2487729"/>
            <a:ext cx="6433751" cy="3174331"/>
            <a:chOff x="1392195" y="2487728"/>
            <a:chExt cx="6433751" cy="3174331"/>
          </a:xfrm>
        </p:grpSpPr>
        <p:cxnSp>
          <p:nvCxnSpPr>
            <p:cNvPr id="11" name="Conector recto 10"/>
            <p:cNvCxnSpPr/>
            <p:nvPr/>
          </p:nvCxnSpPr>
          <p:spPr>
            <a:xfrm>
              <a:off x="1392195" y="2487728"/>
              <a:ext cx="3493" cy="31743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1395688" y="5662058"/>
              <a:ext cx="6430258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6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áfico 14"/>
          <p:cNvGraphicFramePr>
            <a:graphicFrameLocks/>
          </p:cNvGraphicFramePr>
          <p:nvPr>
            <p:extLst/>
          </p:nvPr>
        </p:nvGraphicFramePr>
        <p:xfrm>
          <a:off x="2268565" y="1708881"/>
          <a:ext cx="7608895" cy="456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Rectángulo"/>
          <p:cNvSpPr/>
          <p:nvPr/>
        </p:nvSpPr>
        <p:spPr>
          <a:xfrm>
            <a:off x="2416848" y="499317"/>
            <a:ext cx="62167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Bloque Anáhuac </a:t>
            </a:r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Obligatorio</a:t>
            </a:r>
          </a:p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Materias de Humanidades</a:t>
            </a:r>
            <a:endParaRPr lang="es-MX" sz="20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48494" y="1473651"/>
            <a:ext cx="317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Meta de RED: 30 alumnos por </a:t>
            </a:r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grupo</a:t>
            </a:r>
            <a:endParaRPr lang="es-MX" sz="1400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 rot="16200000">
            <a:off x="863515" y="3767454"/>
            <a:ext cx="25023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Grupos y Alumnos por grupo</a:t>
            </a:r>
            <a:endParaRPr lang="es-MX" sz="14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891173" y="2764554"/>
            <a:ext cx="35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prstClr val="white"/>
                </a:solidFill>
                <a:latin typeface="Berlin Sans FB" panose="020E0602020502020306" pitchFamily="34" charset="0"/>
              </a:rPr>
              <a:t>32</a:t>
            </a:r>
            <a:endParaRPr lang="es-MX" sz="14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991870" y="2764553"/>
            <a:ext cx="35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prstClr val="white"/>
                </a:solidFill>
                <a:latin typeface="Berlin Sans FB" panose="020E0602020502020306" pitchFamily="34" charset="0"/>
              </a:rPr>
              <a:t>32</a:t>
            </a:r>
            <a:endParaRPr lang="es-MX" sz="14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776153" y="1984701"/>
            <a:ext cx="6862120" cy="3361657"/>
            <a:chOff x="1392195" y="2487728"/>
            <a:chExt cx="6433751" cy="3174331"/>
          </a:xfrm>
        </p:grpSpPr>
        <p:cxnSp>
          <p:nvCxnSpPr>
            <p:cNvPr id="16" name="Conector recto 15"/>
            <p:cNvCxnSpPr/>
            <p:nvPr/>
          </p:nvCxnSpPr>
          <p:spPr>
            <a:xfrm>
              <a:off x="1392195" y="2487728"/>
              <a:ext cx="3493" cy="31743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 flipV="1">
              <a:off x="1395688" y="5662058"/>
              <a:ext cx="6430258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8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Rectángulo"/>
          <p:cNvSpPr/>
          <p:nvPr/>
        </p:nvSpPr>
        <p:spPr>
          <a:xfrm>
            <a:off x="2755208" y="163119"/>
            <a:ext cx="62167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Bloque Anáhuac Electivo </a:t>
            </a:r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Asignaturas </a:t>
            </a:r>
          </a:p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Liderazgo, familia, etc.</a:t>
            </a:r>
            <a:endParaRPr lang="es-MX" sz="20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 rot="16200000">
            <a:off x="1158543" y="3614148"/>
            <a:ext cx="2318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Grupos y Alumnos por grupo</a:t>
            </a:r>
            <a:endParaRPr lang="es-MX" sz="14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2578309" y="1766009"/>
          <a:ext cx="7265443" cy="460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6211030" y="1454192"/>
            <a:ext cx="4795191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Meta de RED:  30 alumnos por grupo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873256" y="2718527"/>
            <a:ext cx="467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27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972004" y="2718527"/>
            <a:ext cx="46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30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010326" y="2051222"/>
            <a:ext cx="6470800" cy="3479033"/>
            <a:chOff x="1395688" y="2455615"/>
            <a:chExt cx="6430258" cy="3206444"/>
          </a:xfrm>
        </p:grpSpPr>
        <p:cxnSp>
          <p:nvCxnSpPr>
            <p:cNvPr id="16" name="Conector recto 15"/>
            <p:cNvCxnSpPr/>
            <p:nvPr/>
          </p:nvCxnSpPr>
          <p:spPr>
            <a:xfrm>
              <a:off x="1395688" y="2455615"/>
              <a:ext cx="0" cy="32064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1395688" y="5662058"/>
              <a:ext cx="6430258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8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áfico 15"/>
          <p:cNvGraphicFramePr>
            <a:graphicFrameLocks/>
          </p:cNvGraphicFramePr>
          <p:nvPr>
            <p:extLst/>
          </p:nvPr>
        </p:nvGraphicFramePr>
        <p:xfrm>
          <a:off x="2128979" y="1687002"/>
          <a:ext cx="7467444" cy="4480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1 Rectángulo"/>
          <p:cNvSpPr/>
          <p:nvPr/>
        </p:nvSpPr>
        <p:spPr>
          <a:xfrm>
            <a:off x="2268564" y="688791"/>
            <a:ext cx="62167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Bloque Anáhuac Electivo </a:t>
            </a:r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Talleres</a:t>
            </a:r>
          </a:p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Deporte, artes, acción social, etc.</a:t>
            </a:r>
            <a:endParaRPr lang="es-MX" sz="20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92296" y="1533114"/>
            <a:ext cx="417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Meta de RED: 18 alumnos por grupo</a:t>
            </a:r>
          </a:p>
        </p:txBody>
      </p:sp>
      <p:sp>
        <p:nvSpPr>
          <p:cNvPr id="13" name="Rectángulo 12"/>
          <p:cNvSpPr/>
          <p:nvPr/>
        </p:nvSpPr>
        <p:spPr>
          <a:xfrm rot="16200000">
            <a:off x="1114412" y="3645284"/>
            <a:ext cx="2318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Grupos y Alumnos por grupo</a:t>
            </a:r>
            <a:endParaRPr lang="es-MX" sz="14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34094" y="4022591"/>
            <a:ext cx="358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18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763209" y="4022591"/>
            <a:ext cx="49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19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743091" y="2340070"/>
            <a:ext cx="6433751" cy="3174331"/>
            <a:chOff x="1392195" y="2487728"/>
            <a:chExt cx="6433751" cy="3174331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1392195" y="2487728"/>
              <a:ext cx="3493" cy="31743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 flipV="1">
              <a:off x="1395688" y="5662058"/>
              <a:ext cx="6430258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5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>
            <a:graphicFrameLocks/>
          </p:cNvGraphicFramePr>
          <p:nvPr>
            <p:extLst/>
          </p:nvPr>
        </p:nvGraphicFramePr>
        <p:xfrm>
          <a:off x="2356434" y="1505178"/>
          <a:ext cx="7783533" cy="4882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1 Título"/>
          <p:cNvSpPr txBox="1">
            <a:spLocks/>
          </p:cNvSpPr>
          <p:nvPr/>
        </p:nvSpPr>
        <p:spPr>
          <a:xfrm>
            <a:off x="3423877" y="791289"/>
            <a:ext cx="4629150" cy="6429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4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sp>
        <p:nvSpPr>
          <p:cNvPr id="7" name="1 Rectángulo"/>
          <p:cNvSpPr/>
          <p:nvPr/>
        </p:nvSpPr>
        <p:spPr>
          <a:xfrm>
            <a:off x="2484731" y="458126"/>
            <a:ext cx="62167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Bloque </a:t>
            </a:r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profesional</a:t>
            </a:r>
          </a:p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Materias obligatorias por carrera</a:t>
            </a:r>
            <a:endParaRPr lang="es-MX" sz="20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75094" y="1351290"/>
            <a:ext cx="392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Meta de RED: </a:t>
            </a:r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17 </a:t>
            </a:r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alumnos por grupo</a:t>
            </a:r>
          </a:p>
        </p:txBody>
      </p:sp>
      <p:sp>
        <p:nvSpPr>
          <p:cNvPr id="11" name="Rectángulo 10"/>
          <p:cNvSpPr/>
          <p:nvPr/>
        </p:nvSpPr>
        <p:spPr>
          <a:xfrm rot="16200000">
            <a:off x="618227" y="3428275"/>
            <a:ext cx="262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6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Grupos y Alumnos por grupo</a:t>
            </a:r>
            <a:endParaRPr lang="es-MX" sz="16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738378" y="1709600"/>
            <a:ext cx="6925071" cy="4056845"/>
            <a:chOff x="1395688" y="2353609"/>
            <a:chExt cx="6430258" cy="3308450"/>
          </a:xfrm>
        </p:grpSpPr>
        <p:cxnSp>
          <p:nvCxnSpPr>
            <p:cNvPr id="19" name="Conector recto 18"/>
            <p:cNvCxnSpPr/>
            <p:nvPr/>
          </p:nvCxnSpPr>
          <p:spPr>
            <a:xfrm>
              <a:off x="1395688" y="2353609"/>
              <a:ext cx="0" cy="33084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V="1">
              <a:off x="1395688" y="5662058"/>
              <a:ext cx="6430258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3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071236" y="1392256"/>
            <a:ext cx="459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La meta de RED: 25 alumnos por grupo</a:t>
            </a:r>
          </a:p>
        </p:txBody>
      </p:sp>
      <p:sp>
        <p:nvSpPr>
          <p:cNvPr id="5" name="1 Rectángulo"/>
          <p:cNvSpPr/>
          <p:nvPr/>
        </p:nvSpPr>
        <p:spPr>
          <a:xfrm>
            <a:off x="2431854" y="429791"/>
            <a:ext cx="62167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Bloque Cursos No </a:t>
            </a:r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curriculares</a:t>
            </a:r>
          </a:p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Inglés, español, matemáticas, PCA y PDU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2431854" y="1546144"/>
          <a:ext cx="7250806" cy="501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ángulo 8"/>
          <p:cNvSpPr/>
          <p:nvPr/>
        </p:nvSpPr>
        <p:spPr>
          <a:xfrm rot="16200000">
            <a:off x="867478" y="3428808"/>
            <a:ext cx="262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6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Grupos y Alumnos por </a:t>
            </a:r>
            <a:r>
              <a:rPr lang="es-MX" sz="1400" dirty="0">
                <a:solidFill>
                  <a:srgbClr val="ED7D31">
                    <a:lumMod val="50000"/>
                  </a:srgbClr>
                </a:solidFill>
                <a:latin typeface="Berlin Sans FB" pitchFamily="34" charset="0"/>
              </a:rPr>
              <a:t>grupo</a:t>
            </a:r>
            <a:endParaRPr lang="es-MX" sz="1400" dirty="0">
              <a:solidFill>
                <a:srgbClr val="ED7D31">
                  <a:lumMod val="50000"/>
                </a:srgbClr>
              </a:solidFill>
              <a:latin typeface="Berlin Sans FB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92453" y="3958754"/>
            <a:ext cx="376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23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811" y="3958754"/>
            <a:ext cx="52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24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846182" y="1792750"/>
            <a:ext cx="6293360" cy="3926828"/>
            <a:chOff x="1392195" y="2487728"/>
            <a:chExt cx="6433751" cy="3174331"/>
          </a:xfrm>
        </p:grpSpPr>
        <p:cxnSp>
          <p:nvCxnSpPr>
            <p:cNvPr id="16" name="Conector recto 15"/>
            <p:cNvCxnSpPr/>
            <p:nvPr/>
          </p:nvCxnSpPr>
          <p:spPr>
            <a:xfrm>
              <a:off x="1392195" y="2487728"/>
              <a:ext cx="3493" cy="31743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1395688" y="5662058"/>
              <a:ext cx="6430258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8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697706" y="1040425"/>
            <a:ext cx="6716084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300" dirty="0">
              <a:solidFill>
                <a:srgbClr val="ED7D3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73685" y="5410761"/>
            <a:ext cx="6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prstClr val="white"/>
                </a:solidFill>
                <a:latin typeface="Berlin Sans FB" panose="020E0602020502020306" pitchFamily="34" charset="0"/>
              </a:rPr>
              <a:t>2019</a:t>
            </a:r>
            <a:endParaRPr lang="es-MX" dirty="0">
              <a:solidFill>
                <a:prstClr val="white"/>
              </a:solidFill>
              <a:latin typeface="Berlin Sans FB" panose="020E0602020502020306" pitchFamily="34" charset="0"/>
            </a:endParaRPr>
          </a:p>
          <a:p>
            <a:endParaRPr lang="es-MX" b="1" i="1" dirty="0">
              <a:solidFill>
                <a:prstClr val="white"/>
              </a:solidFill>
            </a:endParaRPr>
          </a:p>
        </p:txBody>
      </p:sp>
      <p:sp>
        <p:nvSpPr>
          <p:cNvPr id="9" name="1 Rectángulo"/>
          <p:cNvSpPr/>
          <p:nvPr/>
        </p:nvSpPr>
        <p:spPr>
          <a:xfrm>
            <a:off x="2268564" y="688792"/>
            <a:ext cx="621679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32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Conclusiones</a:t>
            </a:r>
            <a:endParaRPr lang="es-MX" sz="3200" dirty="0">
              <a:solidFill>
                <a:srgbClr val="ED7D31">
                  <a:lumMod val="50000"/>
                </a:srgb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485132" y="1622218"/>
            <a:ext cx="6604184" cy="4064000"/>
            <a:chOff x="1573901" y="1224322"/>
            <a:chExt cx="6604184" cy="4064000"/>
          </a:xfrm>
        </p:grpSpPr>
        <p:graphicFrame>
          <p:nvGraphicFramePr>
            <p:cNvPr id="4" name="Diagrama 3"/>
            <p:cNvGraphicFramePr/>
            <p:nvPr>
              <p:extLst/>
            </p:nvPr>
          </p:nvGraphicFramePr>
          <p:xfrm>
            <a:off x="1573901" y="1224322"/>
            <a:ext cx="6604184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CuadroTexto 10"/>
            <p:cNvSpPr txBox="1"/>
            <p:nvPr/>
          </p:nvSpPr>
          <p:spPr>
            <a:xfrm>
              <a:off x="2429632" y="2064690"/>
              <a:ext cx="840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prstClr val="white"/>
                  </a:solidFill>
                  <a:latin typeface="Berlin Sans FB" panose="020E0602020502020306" pitchFamily="34" charset="0"/>
                </a:rPr>
                <a:t>2018</a:t>
              </a:r>
              <a:endParaRPr lang="es-MX" sz="2800" dirty="0">
                <a:solidFill>
                  <a:prstClr val="white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468269" y="4334345"/>
              <a:ext cx="859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prstClr val="white"/>
                  </a:solidFill>
                  <a:latin typeface="Berlin Sans FB" panose="020E0602020502020306" pitchFamily="34" charset="0"/>
                </a:rPr>
                <a:t>2019</a:t>
              </a:r>
              <a:endParaRPr lang="es-MX" sz="2800" dirty="0">
                <a:solidFill>
                  <a:prstClr val="white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Panorámica</PresentationFormat>
  <Paragraphs>49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Berridi</dc:creator>
  <cp:lastModifiedBy>Berridi</cp:lastModifiedBy>
  <cp:revision>1</cp:revision>
  <dcterms:created xsi:type="dcterms:W3CDTF">2018-05-17T00:33:54Z</dcterms:created>
  <dcterms:modified xsi:type="dcterms:W3CDTF">2018-05-17T00:34:10Z</dcterms:modified>
</cp:coreProperties>
</file>