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3" r:id="rId3"/>
    <p:sldId id="264" r:id="rId4"/>
    <p:sldId id="271" r:id="rId5"/>
    <p:sldId id="265" r:id="rId6"/>
    <p:sldId id="266" r:id="rId7"/>
    <p:sldId id="268" r:id="rId8"/>
    <p:sldId id="267" r:id="rId9"/>
    <p:sldId id="269" r:id="rId10"/>
  </p:sldIdLst>
  <p:sldSz cx="9144000" cy="6858000" type="letter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9966"/>
    <a:srgbClr val="FF6600"/>
    <a:srgbClr val="663300"/>
    <a:srgbClr val="FFCC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81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83D31-B617-4E4D-B040-4178D6A86B93}" type="datetimeFigureOut">
              <a:rPr lang="es-MX" smtClean="0"/>
              <a:t>09/04/2018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F8BE7-49FF-4334-8F87-6FD1302993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8308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8700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defRPr>
            </a:lvl1pPr>
          </a:lstStyle>
          <a:p>
            <a:r>
              <a:rPr lang="es-ES_tradnl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98375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09BE-2F6A-404A-881C-8B23E526208B}" type="datetimeFigureOut">
              <a:rPr lang="es-ES_tradnl" smtClean="0"/>
              <a:t>09/04/2018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61FB-C9B8-A24D-909E-39BBDF47A2F5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defRPr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defRPr>
            </a:lvl1pPr>
            <a:lvl2pPr>
              <a:defRPr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defRPr>
            </a:lvl2pPr>
            <a:lvl3pPr>
              <a:defRPr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defRPr>
            </a:lvl3pPr>
            <a:lvl4pPr>
              <a:defRPr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defRPr>
            </a:lvl4pPr>
            <a:lvl5pPr>
              <a:defRPr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defRPr>
            </a:lvl5pPr>
          </a:lstStyle>
          <a:p>
            <a:pPr lvl="0"/>
            <a:r>
              <a:rPr lang="es-ES_tradnl" dirty="0" smtClean="0"/>
              <a:t>Haga clic para modificar los estilos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09BE-2F6A-404A-881C-8B23E526208B}" type="datetimeFigureOut">
              <a:rPr lang="es-ES_tradnl" smtClean="0"/>
              <a:t>09/04/2018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61FB-C9B8-A24D-909E-39BBDF47A2F5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909BE-2F6A-404A-881C-8B23E526208B}" type="datetimeFigureOut">
              <a:rPr lang="es-ES_tradnl" smtClean="0"/>
              <a:t>09/04/2018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461FB-C9B8-A24D-909E-39BBDF47A2F5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9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programaci&#243;n%20plan%202016.xls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plan%20de%20referencia%202016%20NEI%20colores.xls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ítulo 1"/>
          <p:cNvSpPr>
            <a:spLocks noGrp="1"/>
          </p:cNvSpPr>
          <p:nvPr>
            <p:ph type="ctrTitle"/>
          </p:nvPr>
        </p:nvSpPr>
        <p:spPr>
          <a:xfrm>
            <a:off x="685800" y="1846908"/>
            <a:ext cx="7772400" cy="4294812"/>
          </a:xfrm>
        </p:spPr>
        <p:txBody>
          <a:bodyPr>
            <a:normAutofit/>
          </a:bodyPr>
          <a:lstStyle/>
          <a:p>
            <a:r>
              <a:rPr lang="es-MX" sz="5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Modelo para la </a:t>
            </a:r>
            <a:r>
              <a:rPr lang="es-MX" sz="5400" dirty="0"/>
              <a:t>o</a:t>
            </a:r>
            <a:r>
              <a:rPr lang="es-MX" sz="5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ptimización Programación académica</a:t>
            </a:r>
            <a:br>
              <a:rPr lang="es-MX" sz="5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</a:br>
            <a:r>
              <a:rPr lang="es-MX" sz="5400" dirty="0" smtClean="0"/>
              <a:t>Escuela de Negocios</a:t>
            </a:r>
            <a:br>
              <a:rPr lang="es-MX" sz="5400" dirty="0" smtClean="0"/>
            </a:br>
            <a:r>
              <a:rPr lang="es-MX" sz="5400" dirty="0" smtClean="0"/>
              <a:t/>
            </a:r>
            <a:br>
              <a:rPr lang="es-MX" sz="5400" dirty="0" smtClean="0"/>
            </a:br>
            <a:r>
              <a:rPr lang="es-MX" sz="3100" dirty="0" smtClean="0"/>
              <a:t>Marzo 2018</a:t>
            </a:r>
            <a:endParaRPr lang="es-MX" sz="5400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554727"/>
            <a:ext cx="7886700" cy="870144"/>
          </a:xfrm>
        </p:spPr>
        <p:txBody>
          <a:bodyPr/>
          <a:lstStyle/>
          <a:p>
            <a:r>
              <a:rPr lang="es-MX" dirty="0" smtClean="0"/>
              <a:t>Se debe entender que…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584960"/>
            <a:ext cx="7886700" cy="4866174"/>
          </a:xfrm>
        </p:spPr>
        <p:txBody>
          <a:bodyPr>
            <a:normAutofit/>
          </a:bodyPr>
          <a:lstStyle/>
          <a:p>
            <a:r>
              <a:rPr lang="es-MX" dirty="0" smtClean="0"/>
              <a:t>La programación de académica no es un tema de un periodo académico </a:t>
            </a:r>
          </a:p>
          <a:p>
            <a:pPr lvl="1"/>
            <a:r>
              <a:rPr lang="es-MX" dirty="0" smtClean="0"/>
              <a:t>“Si hay x cantidad de alumnos se abre el grupo”</a:t>
            </a:r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Es un tema el flujo de alumnos y de visión por ciclos</a:t>
            </a:r>
          </a:p>
          <a:p>
            <a:r>
              <a:rPr lang="es-MX" dirty="0" smtClean="0"/>
              <a:t>Tiene una perspectiva de ciclo anual</a:t>
            </a:r>
          </a:p>
          <a:p>
            <a:pPr marL="457200" lvl="1" indent="0">
              <a:buNone/>
            </a:pPr>
            <a:endParaRPr lang="es-MX" sz="1800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963417"/>
              </p:ext>
            </p:extLst>
          </p:nvPr>
        </p:nvGraphicFramePr>
        <p:xfrm>
          <a:off x="470451" y="3041082"/>
          <a:ext cx="3952050" cy="1381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7350">
                  <a:extLst>
                    <a:ext uri="{9D8B030D-6E8A-4147-A177-3AD203B41FA5}">
                      <a16:colId xmlns:a16="http://schemas.microsoft.com/office/drawing/2014/main" val="2853798779"/>
                    </a:ext>
                  </a:extLst>
                </a:gridCol>
                <a:gridCol w="1317350">
                  <a:extLst>
                    <a:ext uri="{9D8B030D-6E8A-4147-A177-3AD203B41FA5}">
                      <a16:colId xmlns:a16="http://schemas.microsoft.com/office/drawing/2014/main" val="1661082239"/>
                    </a:ext>
                  </a:extLst>
                </a:gridCol>
                <a:gridCol w="1317350">
                  <a:extLst>
                    <a:ext uri="{9D8B030D-6E8A-4147-A177-3AD203B41FA5}">
                      <a16:colId xmlns:a16="http://schemas.microsoft.com/office/drawing/2014/main" val="2943121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Otoño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Verano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Primavera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359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es-MX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es-MX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es-MX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50827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50 alumnos</a:t>
                      </a:r>
                      <a:r>
                        <a:rPr lang="es-MX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al año atendidos en</a:t>
                      </a:r>
                      <a:br>
                        <a:rPr lang="es-MX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</a:br>
                      <a:r>
                        <a:rPr lang="es-MX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3 grupos</a:t>
                      </a:r>
                      <a:endParaRPr lang="es-MX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203693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167133"/>
              </p:ext>
            </p:extLst>
          </p:nvPr>
        </p:nvGraphicFramePr>
        <p:xfrm>
          <a:off x="4746666" y="3041082"/>
          <a:ext cx="3952050" cy="1381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7350">
                  <a:extLst>
                    <a:ext uri="{9D8B030D-6E8A-4147-A177-3AD203B41FA5}">
                      <a16:colId xmlns:a16="http://schemas.microsoft.com/office/drawing/2014/main" val="2853798779"/>
                    </a:ext>
                  </a:extLst>
                </a:gridCol>
                <a:gridCol w="1317350">
                  <a:extLst>
                    <a:ext uri="{9D8B030D-6E8A-4147-A177-3AD203B41FA5}">
                      <a16:colId xmlns:a16="http://schemas.microsoft.com/office/drawing/2014/main" val="1661082239"/>
                    </a:ext>
                  </a:extLst>
                </a:gridCol>
                <a:gridCol w="1317350">
                  <a:extLst>
                    <a:ext uri="{9D8B030D-6E8A-4147-A177-3AD203B41FA5}">
                      <a16:colId xmlns:a16="http://schemas.microsoft.com/office/drawing/2014/main" val="2943121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Otoño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Verano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Primavera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359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25</a:t>
                      </a:r>
                      <a:endParaRPr lang="es-MX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s-MX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25</a:t>
                      </a:r>
                      <a:endParaRPr lang="es-MX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50827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50 alumnos</a:t>
                      </a:r>
                      <a:r>
                        <a:rPr lang="es-MX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al año atendidos en</a:t>
                      </a:r>
                      <a:br>
                        <a:rPr lang="es-MX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</a:br>
                      <a:r>
                        <a:rPr lang="es-MX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2 grupos</a:t>
                      </a:r>
                      <a:endParaRPr lang="es-MX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203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06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Alumnos “fuera de ciclo”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679125"/>
            <a:ext cx="7886700" cy="2792207"/>
          </a:xfrm>
        </p:spPr>
        <p:txBody>
          <a:bodyPr/>
          <a:lstStyle/>
          <a:p>
            <a:r>
              <a:rPr lang="es-MX" dirty="0" smtClean="0"/>
              <a:t>Quedan fuera de ciclo o flujo porque..</a:t>
            </a:r>
          </a:p>
          <a:p>
            <a:pPr lvl="1"/>
            <a:r>
              <a:rPr lang="es-MX" dirty="0" smtClean="0"/>
              <a:t>Existen materias seriadas, algunas líneas de seriación pueden llegar hasta 6 materias</a:t>
            </a:r>
            <a:endParaRPr lang="es-MX" dirty="0"/>
          </a:p>
          <a:p>
            <a:pPr lvl="1"/>
            <a:r>
              <a:rPr lang="es-MX" dirty="0" smtClean="0"/>
              <a:t>Los alumnos reprueban materias</a:t>
            </a:r>
          </a:p>
          <a:p>
            <a:pPr lvl="1"/>
            <a:r>
              <a:rPr lang="es-MX" dirty="0" smtClean="0"/>
              <a:t>Ingreso de alumnos en primavera a “primer semestre”</a:t>
            </a:r>
          </a:p>
          <a:p>
            <a:pPr lvl="1"/>
            <a:r>
              <a:rPr lang="es-MX" dirty="0" smtClean="0"/>
              <a:t>Materias remediales con alto porcentaje de alumnos que deben cursarlas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661021" y="4585002"/>
            <a:ext cx="6123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rgbClr val="00B0F0"/>
                </a:solidFill>
              </a:rPr>
              <a:t>Abrir todas las materias en todos los periodos académicos promueve que al finalizar la línea seriada o troncos comunes el alumno termina fuera de ciclo al llegar a las materias del área profesional o especialidad</a:t>
            </a:r>
            <a:endParaRPr lang="es-MX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49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" y="1825626"/>
            <a:ext cx="995881" cy="28386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OTOÑO</a:t>
            </a:r>
            <a:endParaRPr lang="es-MX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568447" y="1822451"/>
            <a:ext cx="995881" cy="2838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</a:t>
            </a:r>
            <a:endParaRPr lang="es-MX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182508" y="1825626"/>
            <a:ext cx="995881" cy="2838654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VERANO</a:t>
            </a:r>
            <a:endParaRPr lang="es-MX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807216" y="1828801"/>
            <a:ext cx="995881" cy="28386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OTOÑO</a:t>
            </a:r>
            <a:endParaRPr lang="es-MX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493359" y="1825626"/>
            <a:ext cx="995881" cy="2838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</a:t>
            </a:r>
            <a:endParaRPr lang="es-MX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8134572" y="1828801"/>
            <a:ext cx="995881" cy="2838654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VERANO</a:t>
            </a:r>
            <a:endParaRPr lang="es-MX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Conector recto de flecha 21"/>
          <p:cNvCxnSpPr>
            <a:stCxn id="7" idx="0"/>
            <a:endCxn id="14" idx="2"/>
          </p:cNvCxnSpPr>
          <p:nvPr/>
        </p:nvCxnSpPr>
        <p:spPr>
          <a:xfrm>
            <a:off x="944943" y="2670635"/>
            <a:ext cx="666156" cy="872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12" idx="0"/>
            <a:endCxn id="13" idx="2"/>
          </p:cNvCxnSpPr>
          <p:nvPr/>
        </p:nvCxnSpPr>
        <p:spPr>
          <a:xfrm>
            <a:off x="2506681" y="2666982"/>
            <a:ext cx="747909" cy="8923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>
            <a:stCxn id="15" idx="0"/>
            <a:endCxn id="17" idx="2"/>
          </p:cNvCxnSpPr>
          <p:nvPr/>
        </p:nvCxnSpPr>
        <p:spPr>
          <a:xfrm>
            <a:off x="5761187" y="2671850"/>
            <a:ext cx="788297" cy="8898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/>
          <p:cNvCxnSpPr>
            <a:stCxn id="16" idx="0"/>
            <a:endCxn id="18" idx="2"/>
          </p:cNvCxnSpPr>
          <p:nvPr/>
        </p:nvCxnSpPr>
        <p:spPr>
          <a:xfrm>
            <a:off x="7443607" y="2675823"/>
            <a:ext cx="741114" cy="8976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900" y="480881"/>
            <a:ext cx="5937047" cy="1325563"/>
          </a:xfrm>
        </p:spPr>
        <p:txBody>
          <a:bodyPr/>
          <a:lstStyle/>
          <a:p>
            <a:r>
              <a:rPr lang="es-MX" dirty="0" smtClean="0"/>
              <a:t>“Meter los alumnos en Fase o ciclo”</a:t>
            </a:r>
            <a:endParaRPr lang="es-MX" dirty="0"/>
          </a:p>
        </p:txBody>
      </p:sp>
      <p:sp>
        <p:nvSpPr>
          <p:cNvPr id="7" name="Redondear rectángulo de esquina diagonal 6"/>
          <p:cNvSpPr/>
          <p:nvPr/>
        </p:nvSpPr>
        <p:spPr>
          <a:xfrm>
            <a:off x="49361" y="2389977"/>
            <a:ext cx="895582" cy="561315"/>
          </a:xfrm>
          <a:prstGeom prst="round2DiagRect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</a:rPr>
              <a:t>Seriada 1</a:t>
            </a:r>
            <a:endParaRPr lang="es-MX" sz="1400" b="1" dirty="0">
              <a:solidFill>
                <a:schemeClr val="bg1"/>
              </a:solidFill>
            </a:endParaRPr>
          </a:p>
        </p:txBody>
      </p:sp>
      <p:sp>
        <p:nvSpPr>
          <p:cNvPr id="12" name="Redondear rectángulo de esquina diagonal 11"/>
          <p:cNvSpPr/>
          <p:nvPr/>
        </p:nvSpPr>
        <p:spPr>
          <a:xfrm>
            <a:off x="1611099" y="2391587"/>
            <a:ext cx="895582" cy="550789"/>
          </a:xfrm>
          <a:prstGeom prst="round2DiagRect">
            <a:avLst/>
          </a:prstGeom>
          <a:solidFill>
            <a:schemeClr val="accent4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</a:rPr>
              <a:t>Seriada 2</a:t>
            </a:r>
            <a:endParaRPr lang="es-MX" sz="1400" b="1" dirty="0">
              <a:solidFill>
                <a:schemeClr val="bg1"/>
              </a:solidFill>
            </a:endParaRPr>
          </a:p>
        </p:txBody>
      </p:sp>
      <p:sp>
        <p:nvSpPr>
          <p:cNvPr id="13" name="Redondear rectángulo de esquina diagonal 12"/>
          <p:cNvSpPr/>
          <p:nvPr/>
        </p:nvSpPr>
        <p:spPr>
          <a:xfrm>
            <a:off x="3254590" y="3270487"/>
            <a:ext cx="895582" cy="577697"/>
          </a:xfrm>
          <a:prstGeom prst="round2DiagRect">
            <a:avLst/>
          </a:prstGeom>
          <a:solidFill>
            <a:schemeClr val="accent4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</a:rPr>
              <a:t>Seriada 2</a:t>
            </a:r>
            <a:endParaRPr lang="es-MX" sz="1400" b="1" dirty="0">
              <a:solidFill>
                <a:schemeClr val="bg1"/>
              </a:solidFill>
            </a:endParaRPr>
          </a:p>
        </p:txBody>
      </p:sp>
      <p:sp>
        <p:nvSpPr>
          <p:cNvPr id="14" name="Redondear rectángulo de esquina diagonal 13"/>
          <p:cNvSpPr/>
          <p:nvPr/>
        </p:nvSpPr>
        <p:spPr>
          <a:xfrm>
            <a:off x="1611099" y="3253949"/>
            <a:ext cx="895582" cy="577696"/>
          </a:xfrm>
          <a:prstGeom prst="round2DiagRect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</a:rPr>
              <a:t>Seriada 1</a:t>
            </a:r>
            <a:endParaRPr lang="es-MX" sz="1400" b="1" dirty="0">
              <a:solidFill>
                <a:schemeClr val="bg1"/>
              </a:solidFill>
            </a:endParaRPr>
          </a:p>
        </p:txBody>
      </p:sp>
      <p:sp>
        <p:nvSpPr>
          <p:cNvPr id="15" name="Redondear rectángulo de esquina diagonal 14"/>
          <p:cNvSpPr/>
          <p:nvPr/>
        </p:nvSpPr>
        <p:spPr>
          <a:xfrm>
            <a:off x="4865605" y="2392407"/>
            <a:ext cx="895582" cy="558885"/>
          </a:xfrm>
          <a:prstGeom prst="round2Diag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</a:rPr>
              <a:t>Seriada 3</a:t>
            </a:r>
            <a:endParaRPr lang="es-MX" sz="1400" b="1" dirty="0">
              <a:solidFill>
                <a:schemeClr val="bg1"/>
              </a:solidFill>
            </a:endParaRPr>
          </a:p>
        </p:txBody>
      </p:sp>
      <p:sp>
        <p:nvSpPr>
          <p:cNvPr id="16" name="Redondear rectángulo de esquina diagonal 15"/>
          <p:cNvSpPr/>
          <p:nvPr/>
        </p:nvSpPr>
        <p:spPr>
          <a:xfrm>
            <a:off x="6548025" y="2391587"/>
            <a:ext cx="895582" cy="568471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tx1"/>
                </a:solidFill>
              </a:rPr>
              <a:t>Seriada 4</a:t>
            </a:r>
            <a:endParaRPr lang="es-MX" sz="1400" b="1" dirty="0">
              <a:solidFill>
                <a:schemeClr val="tx1"/>
              </a:solidFill>
            </a:endParaRPr>
          </a:p>
        </p:txBody>
      </p:sp>
      <p:sp>
        <p:nvSpPr>
          <p:cNvPr id="17" name="Redondear rectángulo de esquina diagonal 16"/>
          <p:cNvSpPr/>
          <p:nvPr/>
        </p:nvSpPr>
        <p:spPr>
          <a:xfrm>
            <a:off x="6549484" y="3270487"/>
            <a:ext cx="895582" cy="582423"/>
          </a:xfrm>
          <a:prstGeom prst="round2Diag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</a:rPr>
              <a:t>Seriada 3</a:t>
            </a:r>
            <a:endParaRPr lang="es-MX" sz="1400" b="1" dirty="0">
              <a:solidFill>
                <a:schemeClr val="bg1"/>
              </a:solidFill>
            </a:endParaRPr>
          </a:p>
        </p:txBody>
      </p:sp>
      <p:sp>
        <p:nvSpPr>
          <p:cNvPr id="18" name="Redondear rectángulo de esquina diagonal 17"/>
          <p:cNvSpPr/>
          <p:nvPr/>
        </p:nvSpPr>
        <p:spPr>
          <a:xfrm>
            <a:off x="8184721" y="3298755"/>
            <a:ext cx="895582" cy="549429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chemeClr val="tx1"/>
                </a:solidFill>
              </a:rPr>
              <a:t>Seriada 4</a:t>
            </a:r>
            <a:endParaRPr lang="es-MX" sz="1400" b="1" dirty="0">
              <a:solidFill>
                <a:schemeClr val="tx1"/>
              </a:solidFill>
            </a:endParaRPr>
          </a:p>
        </p:txBody>
      </p:sp>
      <p:cxnSp>
        <p:nvCxnSpPr>
          <p:cNvPr id="20" name="Conector recto de flecha 19"/>
          <p:cNvCxnSpPr>
            <a:stCxn id="7" idx="0"/>
            <a:endCxn id="12" idx="2"/>
          </p:cNvCxnSpPr>
          <p:nvPr/>
        </p:nvCxnSpPr>
        <p:spPr>
          <a:xfrm flipV="1">
            <a:off x="944943" y="2666982"/>
            <a:ext cx="666156" cy="36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14" idx="0"/>
            <a:endCxn id="13" idx="2"/>
          </p:cNvCxnSpPr>
          <p:nvPr/>
        </p:nvCxnSpPr>
        <p:spPr>
          <a:xfrm>
            <a:off x="2506681" y="3542797"/>
            <a:ext cx="747909" cy="165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13" idx="0"/>
            <a:endCxn id="15" idx="2"/>
          </p:cNvCxnSpPr>
          <p:nvPr/>
        </p:nvCxnSpPr>
        <p:spPr>
          <a:xfrm flipV="1">
            <a:off x="4150172" y="2671850"/>
            <a:ext cx="715433" cy="8874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12" idx="0"/>
            <a:endCxn id="15" idx="2"/>
          </p:cNvCxnSpPr>
          <p:nvPr/>
        </p:nvCxnSpPr>
        <p:spPr>
          <a:xfrm>
            <a:off x="2506681" y="2666982"/>
            <a:ext cx="2358924" cy="486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15" idx="0"/>
            <a:endCxn id="16" idx="2"/>
          </p:cNvCxnSpPr>
          <p:nvPr/>
        </p:nvCxnSpPr>
        <p:spPr>
          <a:xfrm>
            <a:off x="5761187" y="2671850"/>
            <a:ext cx="786838" cy="397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>
            <a:stCxn id="17" idx="0"/>
            <a:endCxn id="18" idx="2"/>
          </p:cNvCxnSpPr>
          <p:nvPr/>
        </p:nvCxnSpPr>
        <p:spPr>
          <a:xfrm>
            <a:off x="7445066" y="3561699"/>
            <a:ext cx="739655" cy="1177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echa derecha 83"/>
          <p:cNvSpPr/>
          <p:nvPr/>
        </p:nvSpPr>
        <p:spPr>
          <a:xfrm>
            <a:off x="6943227" y="4791032"/>
            <a:ext cx="1665653" cy="57642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/>
              <a:t>Acreditado</a:t>
            </a:r>
            <a:endParaRPr lang="es-MX" sz="1600" b="1" dirty="0"/>
          </a:p>
        </p:txBody>
      </p:sp>
      <p:sp>
        <p:nvSpPr>
          <p:cNvPr id="85" name="Flecha derecha 84"/>
          <p:cNvSpPr/>
          <p:nvPr/>
        </p:nvSpPr>
        <p:spPr>
          <a:xfrm>
            <a:off x="6947439" y="5245412"/>
            <a:ext cx="1660190" cy="5764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/>
              <a:t>No Acreditado</a:t>
            </a:r>
            <a:endParaRPr lang="es-MX" sz="1400" b="1" dirty="0"/>
          </a:p>
        </p:txBody>
      </p:sp>
      <p:cxnSp>
        <p:nvCxnSpPr>
          <p:cNvPr id="31" name="Conector recto de flecha 30"/>
          <p:cNvCxnSpPr/>
          <p:nvPr/>
        </p:nvCxnSpPr>
        <p:spPr>
          <a:xfrm>
            <a:off x="7437024" y="2665964"/>
            <a:ext cx="1706976" cy="2339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02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Proceso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dirty="0" smtClean="0"/>
              <a:t>Identificar tronco común:</a:t>
            </a:r>
          </a:p>
          <a:p>
            <a:pPr marL="971550" lvl="1" indent="-514350">
              <a:buFont typeface="+mj-lt"/>
              <a:buAutoNum type="alphaLcPeriod"/>
            </a:pPr>
            <a:r>
              <a:rPr lang="es-MX" dirty="0" smtClean="0"/>
              <a:t>Escuela de Negocios: ADE, NEI, FICO, MER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s-MX" dirty="0" smtClean="0"/>
              <a:t>Servicio: TUR, GAS, IIDN, IDN, ACT, REI, ARQ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Identificar en los planes de referencia materias de tronco común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Identificar las seriaciones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s-MX" dirty="0" smtClean="0"/>
              <a:t>Línea matemáticas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s-MX" dirty="0" smtClean="0"/>
              <a:t>Línea finanzas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s-MX" dirty="0" smtClean="0"/>
              <a:t>Línea economía</a:t>
            </a:r>
          </a:p>
          <a:p>
            <a:pPr marL="914400" lvl="1" indent="-457200">
              <a:buFont typeface="+mj-lt"/>
              <a:buAutoNum type="alphaLcPeriod"/>
            </a:pPr>
            <a:r>
              <a:rPr lang="es-MX" dirty="0" smtClean="0"/>
              <a:t>Línea contabilidad</a:t>
            </a:r>
          </a:p>
          <a:p>
            <a:pPr marL="914400" lvl="1" indent="-457200">
              <a:buFont typeface="+mj-lt"/>
              <a:buAutoNum type="alphaLcPeriod"/>
            </a:pPr>
            <a:r>
              <a:rPr lang="es-MX" dirty="0" smtClean="0"/>
              <a:t>Materias tronco común sin seriación pero que </a:t>
            </a:r>
            <a:r>
              <a:rPr lang="es-MX" dirty="0" err="1" smtClean="0"/>
              <a:t>aperturan</a:t>
            </a:r>
            <a:r>
              <a:rPr lang="es-MX" dirty="0" smtClean="0"/>
              <a:t> líneas de especialidad de cada licenciatura</a:t>
            </a:r>
          </a:p>
          <a:p>
            <a:pPr marL="514350" indent="-514350">
              <a:buFont typeface="+mj-lt"/>
              <a:buAutoNum type="arabicPeriod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7906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s-MX" dirty="0" smtClean="0"/>
              <a:t>Identificar materias con base a la tasa de reprobación o baja (alto, medio, bajo)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s-MX" dirty="0" smtClean="0"/>
              <a:t>Dividir el año en tres periodos académicos 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es-MX" dirty="0" smtClean="0"/>
              <a:t>Otoño (60)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es-MX" dirty="0" smtClean="0"/>
              <a:t>Primavera (10)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es-MX" dirty="0" smtClean="0"/>
              <a:t>Verano (40)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s-MX" dirty="0" smtClean="0"/>
              <a:t>Establecer las materias de tronco común de acuerdo al semestre indicado en el plan de referencia en cada periodo académico e identificar las que se repiten en otro periodo.</a:t>
            </a:r>
          </a:p>
          <a:p>
            <a:pPr marL="514350" indent="-514350">
              <a:buFont typeface="+mj-lt"/>
              <a:buAutoNum type="arabicPeriod" startAt="4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0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hlinkClick r:id="rId2" action="ppaction://hlinkfile"/>
              </a:rPr>
              <a:t>Tabla de apertura optimizada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223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Beneficios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526796"/>
            <a:ext cx="7886700" cy="4974671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Optimizar apertura de grupos</a:t>
            </a:r>
          </a:p>
          <a:p>
            <a:r>
              <a:rPr lang="es-MX" dirty="0" smtClean="0"/>
              <a:t>Se tiene una programación anual</a:t>
            </a:r>
          </a:p>
          <a:p>
            <a:r>
              <a:rPr lang="es-MX" dirty="0" smtClean="0"/>
              <a:t>El coordinador sabe que materias debe abrir puede concentrarse en el cálculo de los alumnos estimados para la materia</a:t>
            </a:r>
          </a:p>
          <a:p>
            <a:r>
              <a:rPr lang="es-MX" dirty="0" smtClean="0"/>
              <a:t>Dar la oportunidad al alumno de terminar su programa en el tiempo planeado sin incrementar el costo para la universidad</a:t>
            </a:r>
          </a:p>
          <a:p>
            <a:r>
              <a:rPr lang="es-MX" dirty="0" smtClean="0"/>
              <a:t>Provee información al alumno para decidir que materia conviene inscribir en caso de una carga menor o reprobación</a:t>
            </a:r>
          </a:p>
          <a:p>
            <a:r>
              <a:rPr lang="es-MX" dirty="0" smtClean="0"/>
              <a:t>Información para los alumnos que vienen de intercambio o movilidad nacional o internacional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649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 requiere…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Comunicación hacia los alumnos</a:t>
            </a:r>
          </a:p>
          <a:p>
            <a:r>
              <a:rPr lang="es-MX" dirty="0" smtClean="0"/>
              <a:t>Nueva cultura de apertura de materias</a:t>
            </a:r>
          </a:p>
          <a:p>
            <a:r>
              <a:rPr lang="es-MX" dirty="0" smtClean="0"/>
              <a:t>2 a 3 periodos de transición (Verano 2018 es clave)</a:t>
            </a:r>
          </a:p>
          <a:p>
            <a:r>
              <a:rPr lang="es-MX" dirty="0" smtClean="0"/>
              <a:t>Apertura de grupos de materias de verano como estrategia para dar la oportunidad a los alumnos a entrar en fase no necesariamente por el número de alumnos inscritos</a:t>
            </a:r>
          </a:p>
          <a:p>
            <a:r>
              <a:rPr lang="es-MX" dirty="0" smtClean="0"/>
              <a:t>Alumnos nuevo ingreso en primavera 2018 o que revalidan materias se encuadren en fase</a:t>
            </a:r>
          </a:p>
          <a:p>
            <a:pPr marL="0" indent="0">
              <a:buNone/>
            </a:pPr>
            <a:r>
              <a:rPr lang="es-MX" dirty="0" smtClean="0"/>
              <a:t>			</a:t>
            </a:r>
            <a:r>
              <a:rPr lang="es-MX" sz="2000" dirty="0" smtClean="0">
                <a:hlinkClick r:id="rId2" action="ppaction://hlinkfile"/>
              </a:rPr>
              <a:t>Plan de Referencia con indicador de apertura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732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</TotalTime>
  <Words>481</Words>
  <Application>Microsoft Office PowerPoint</Application>
  <PresentationFormat>Carta (216 x 279 mm)</PresentationFormat>
  <Paragraphs>80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Berlin Sans FB</vt:lpstr>
      <vt:lpstr>Calibri</vt:lpstr>
      <vt:lpstr>Calibri Light</vt:lpstr>
      <vt:lpstr>Tema de Office</vt:lpstr>
      <vt:lpstr>Modelo para la optimización Programación académica Escuela de Negocios  Marzo 2018</vt:lpstr>
      <vt:lpstr>Se debe entender que…</vt:lpstr>
      <vt:lpstr>Alumnos “fuera de ciclo”</vt:lpstr>
      <vt:lpstr>“Meter los alumnos en Fase o ciclo”</vt:lpstr>
      <vt:lpstr>Proceso</vt:lpstr>
      <vt:lpstr>Presentación de PowerPoint</vt:lpstr>
      <vt:lpstr>Presentación de PowerPoint</vt:lpstr>
      <vt:lpstr>Beneficios</vt:lpstr>
      <vt:lpstr>Se requiere…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Ricardo López Farbre</cp:lastModifiedBy>
  <cp:revision>44</cp:revision>
  <dcterms:created xsi:type="dcterms:W3CDTF">2018-01-11T00:38:09Z</dcterms:created>
  <dcterms:modified xsi:type="dcterms:W3CDTF">2018-04-09T17:11:33Z</dcterms:modified>
</cp:coreProperties>
</file>