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75" r:id="rId3"/>
    <p:sldId id="276" r:id="rId4"/>
    <p:sldId id="277" r:id="rId5"/>
    <p:sldId id="278" r:id="rId6"/>
    <p:sldId id="279" r:id="rId7"/>
    <p:sldId id="280" r:id="rId8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E59F9-E11E-4B5B-AED9-5741BD98E1D3}" type="doc">
      <dgm:prSet loTypeId="urn:microsoft.com/office/officeart/2005/8/layout/cycle3" loCatId="cycl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MX"/>
        </a:p>
      </dgm:t>
    </dgm:pt>
    <dgm:pt modelId="{BB60B4FE-415C-4020-BE08-0B7808A2D1B5}">
      <dgm:prSet phldrT="[Texto]" custT="1"/>
      <dgm:spPr/>
      <dgm:t>
        <a:bodyPr/>
        <a:lstStyle/>
        <a:p>
          <a:r>
            <a:rPr lang="es-MX" altLang="es-MX" sz="1600" dirty="0" smtClean="0">
              <a:solidFill>
                <a:schemeClr val="bg1"/>
              </a:solidFill>
              <a:latin typeface="Berlin Sans FB" pitchFamily="34" charset="0"/>
              <a:ea typeface="ＭＳ Ｐゴシック" pitchFamily="34" charset="-128"/>
            </a:rPr>
            <a:t>1. Lista top 10</a:t>
          </a:r>
          <a:endParaRPr lang="es-MX" sz="1600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B6EB0FC1-53D5-4DF0-8749-869F011848D4}" type="parTrans" cxnId="{779D0CE1-8364-49D2-854E-40936643449D}">
      <dgm:prSet/>
      <dgm:spPr/>
      <dgm:t>
        <a:bodyPr/>
        <a:lstStyle/>
        <a:p>
          <a:endParaRPr lang="es-MX" sz="3600">
            <a:latin typeface="Berlin Sans FB" panose="020E0602020502020306" pitchFamily="34" charset="0"/>
          </a:endParaRPr>
        </a:p>
      </dgm:t>
    </dgm:pt>
    <dgm:pt modelId="{3A53A15B-A271-43C2-93E4-7266F9E91BE4}" type="sibTrans" cxnId="{779D0CE1-8364-49D2-854E-40936643449D}">
      <dgm:prSet/>
      <dgm:spPr/>
      <dgm:t>
        <a:bodyPr/>
        <a:lstStyle/>
        <a:p>
          <a:endParaRPr lang="es-MX" sz="3600">
            <a:latin typeface="Berlin Sans FB" panose="020E0602020502020306" pitchFamily="34" charset="0"/>
          </a:endParaRPr>
        </a:p>
      </dgm:t>
    </dgm:pt>
    <dgm:pt modelId="{DA219A54-E9EB-4C38-A0D3-D35F163D031A}">
      <dgm:prSet phldrT="[Texto]" custT="1"/>
      <dgm:spPr/>
      <dgm:t>
        <a:bodyPr/>
        <a:lstStyle/>
        <a:p>
          <a:r>
            <a:rPr lang="es-MX" altLang="es-MX" sz="1600" dirty="0" smtClean="0">
              <a:solidFill>
                <a:schemeClr val="bg1"/>
              </a:solidFill>
              <a:latin typeface="Berlin Sans FB" pitchFamily="34" charset="0"/>
              <a:ea typeface="ＭＳ Ｐゴシック" pitchFamily="34" charset="-128"/>
            </a:rPr>
            <a:t>2. Invitación a la Universidad</a:t>
          </a:r>
          <a:endParaRPr lang="es-MX" sz="1600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7734844E-8340-4746-9F74-4453EF5738BA}" type="parTrans" cxnId="{4C7C83C2-CE9B-4D85-9184-ADC5131B0B99}">
      <dgm:prSet/>
      <dgm:spPr/>
      <dgm:t>
        <a:bodyPr/>
        <a:lstStyle/>
        <a:p>
          <a:endParaRPr lang="es-MX" sz="3600">
            <a:latin typeface="Berlin Sans FB" panose="020E0602020502020306" pitchFamily="34" charset="0"/>
          </a:endParaRPr>
        </a:p>
      </dgm:t>
    </dgm:pt>
    <dgm:pt modelId="{FFD13CC9-2040-4643-B4A5-719AF8B3D0D0}" type="sibTrans" cxnId="{4C7C83C2-CE9B-4D85-9184-ADC5131B0B99}">
      <dgm:prSet/>
      <dgm:spPr/>
      <dgm:t>
        <a:bodyPr/>
        <a:lstStyle/>
        <a:p>
          <a:endParaRPr lang="es-MX" sz="3600">
            <a:latin typeface="Berlin Sans FB" panose="020E0602020502020306" pitchFamily="34" charset="0"/>
          </a:endParaRPr>
        </a:p>
      </dgm:t>
    </dgm:pt>
    <dgm:pt modelId="{0A769046-5980-482C-A6F4-DA13E570A5D1}">
      <dgm:prSet phldrT="[Texto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s-MX" altLang="es-MX" sz="1600" dirty="0" smtClean="0">
              <a:solidFill>
                <a:schemeClr val="bg1"/>
              </a:solidFill>
              <a:latin typeface="Berlin Sans FB" pitchFamily="34" charset="0"/>
              <a:ea typeface="ＭＳ Ｐゴシック" pitchFamily="34" charset="-128"/>
            </a:rPr>
            <a:t>3. Actividad concreta a la que ellos te invitan o encabezan (visita a sus instalaciones, imparten un taller, etc.</a:t>
          </a:r>
          <a:endParaRPr lang="es-MX" sz="1600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4046BF7D-BDC8-4279-ABB4-D96A17E7D050}" type="parTrans" cxnId="{8D16D635-46C6-4DDB-A9DD-42FBE6CBE097}">
      <dgm:prSet/>
      <dgm:spPr/>
      <dgm:t>
        <a:bodyPr/>
        <a:lstStyle/>
        <a:p>
          <a:endParaRPr lang="es-MX" sz="3600">
            <a:latin typeface="Berlin Sans FB" panose="020E0602020502020306" pitchFamily="34" charset="0"/>
          </a:endParaRPr>
        </a:p>
      </dgm:t>
    </dgm:pt>
    <dgm:pt modelId="{BFD67E93-EF94-42A7-8336-533C90AE9688}" type="sibTrans" cxnId="{8D16D635-46C6-4DDB-A9DD-42FBE6CBE097}">
      <dgm:prSet/>
      <dgm:spPr/>
      <dgm:t>
        <a:bodyPr/>
        <a:lstStyle/>
        <a:p>
          <a:endParaRPr lang="es-MX" sz="3600">
            <a:latin typeface="Berlin Sans FB" panose="020E0602020502020306" pitchFamily="34" charset="0"/>
          </a:endParaRPr>
        </a:p>
      </dgm:t>
    </dgm:pt>
    <dgm:pt modelId="{02855599-D742-485D-B84E-324CFBFD4FEE}">
      <dgm:prSet phldrT="[Texto]" custT="1"/>
      <dgm:spPr/>
      <dgm:t>
        <a:bodyPr/>
        <a:lstStyle/>
        <a:p>
          <a:r>
            <a:rPr lang="es-MX" altLang="es-MX" sz="1600" dirty="0" smtClean="0">
              <a:solidFill>
                <a:schemeClr val="bg1"/>
              </a:solidFill>
              <a:latin typeface="Berlin Sans FB" pitchFamily="34" charset="0"/>
              <a:ea typeface="ＭＳ Ｐゴシック" pitchFamily="34" charset="-128"/>
            </a:rPr>
            <a:t>4. Seguimiento</a:t>
          </a:r>
          <a:endParaRPr lang="es-MX" sz="1600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26B91D50-6A55-44D5-BBEA-AF0257581C4D}" type="parTrans" cxnId="{B1DD7D1D-75D8-4E28-921C-95F0C13B7F54}">
      <dgm:prSet/>
      <dgm:spPr/>
      <dgm:t>
        <a:bodyPr/>
        <a:lstStyle/>
        <a:p>
          <a:endParaRPr lang="es-MX" sz="3600">
            <a:latin typeface="Berlin Sans FB" panose="020E0602020502020306" pitchFamily="34" charset="0"/>
          </a:endParaRPr>
        </a:p>
      </dgm:t>
    </dgm:pt>
    <dgm:pt modelId="{33323ECA-F943-4EAC-91F0-2B21C0B59135}" type="sibTrans" cxnId="{B1DD7D1D-75D8-4E28-921C-95F0C13B7F54}">
      <dgm:prSet/>
      <dgm:spPr/>
      <dgm:t>
        <a:bodyPr/>
        <a:lstStyle/>
        <a:p>
          <a:endParaRPr lang="es-MX" sz="3600">
            <a:latin typeface="Berlin Sans FB" panose="020E0602020502020306" pitchFamily="34" charset="0"/>
          </a:endParaRPr>
        </a:p>
      </dgm:t>
    </dgm:pt>
    <dgm:pt modelId="{A5E778BF-B68B-45A1-B413-7109428EFAD1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MX" sz="1600" dirty="0" smtClean="0">
              <a:solidFill>
                <a:schemeClr val="bg1"/>
              </a:solidFill>
              <a:latin typeface="Berlin Sans FB" panose="020E0602020502020306" pitchFamily="34" charset="0"/>
            </a:rPr>
            <a:t>5. Invitarlo al proyecto</a:t>
          </a:r>
          <a:endParaRPr lang="es-MX" sz="1600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EE1526BD-9E64-43F0-815E-93D57448BD47}" type="parTrans" cxnId="{E1D743D1-A61A-47F7-B05D-BDECC60732C2}">
      <dgm:prSet/>
      <dgm:spPr/>
      <dgm:t>
        <a:bodyPr/>
        <a:lstStyle/>
        <a:p>
          <a:endParaRPr lang="es-MX" sz="3600">
            <a:latin typeface="Berlin Sans FB" panose="020E0602020502020306" pitchFamily="34" charset="0"/>
          </a:endParaRPr>
        </a:p>
      </dgm:t>
    </dgm:pt>
    <dgm:pt modelId="{C6E61076-F58C-4071-B44B-B6F189911ABB}" type="sibTrans" cxnId="{E1D743D1-A61A-47F7-B05D-BDECC60732C2}">
      <dgm:prSet/>
      <dgm:spPr/>
      <dgm:t>
        <a:bodyPr/>
        <a:lstStyle/>
        <a:p>
          <a:endParaRPr lang="es-MX" sz="3600">
            <a:latin typeface="Berlin Sans FB" panose="020E0602020502020306" pitchFamily="34" charset="0"/>
          </a:endParaRPr>
        </a:p>
      </dgm:t>
    </dgm:pt>
    <dgm:pt modelId="{371499E0-2ADC-44ED-92F0-B86A7DCF457A}" type="pres">
      <dgm:prSet presAssocID="{88CE59F9-E11E-4B5B-AED9-5741BD98E1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C561BDDF-290B-490C-842B-B5A60BFD3B3B}" type="pres">
      <dgm:prSet presAssocID="{88CE59F9-E11E-4B5B-AED9-5741BD98E1D3}" presName="cycle" presStyleCnt="0"/>
      <dgm:spPr/>
    </dgm:pt>
    <dgm:pt modelId="{EA5DB9D7-1EF9-4333-A251-9D16D7AA94DE}" type="pres">
      <dgm:prSet presAssocID="{BB60B4FE-415C-4020-BE08-0B7808A2D1B5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54C1028-7D34-4F2D-967E-CD968970D196}" type="pres">
      <dgm:prSet presAssocID="{3A53A15B-A271-43C2-93E4-7266F9E91BE4}" presName="sibTransFirstNode" presStyleLbl="bgShp" presStyleIdx="0" presStyleCnt="1"/>
      <dgm:spPr/>
      <dgm:t>
        <a:bodyPr/>
        <a:lstStyle/>
        <a:p>
          <a:endParaRPr lang="es-MX"/>
        </a:p>
      </dgm:t>
    </dgm:pt>
    <dgm:pt modelId="{7C02FB7D-02D0-4FEE-9BAA-5B2682235141}" type="pres">
      <dgm:prSet presAssocID="{DA219A54-E9EB-4C38-A0D3-D35F163D031A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5AADB01-5E60-4A4A-B515-87D2D88F984C}" type="pres">
      <dgm:prSet presAssocID="{0A769046-5980-482C-A6F4-DA13E570A5D1}" presName="nodeFollowingNodes" presStyleLbl="node1" presStyleIdx="2" presStyleCnt="5" custRadScaleRad="102842" custRadScaleInc="-1525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991DE09-26ED-4FEF-8987-82F51A2C57E9}" type="pres">
      <dgm:prSet presAssocID="{02855599-D742-485D-B84E-324CFBFD4FEE}" presName="nodeFollowingNodes" presStyleLbl="node1" presStyleIdx="3" presStyleCnt="5" custRadScaleRad="100291" custRadScaleInc="1773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DF9DE93-09EC-4F38-A372-B22F39D9731C}" type="pres">
      <dgm:prSet presAssocID="{A5E778BF-B68B-45A1-B413-7109428EFAD1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A4B9421-7F7B-4530-942B-9C9F2FF7BFCD}" type="presOf" srcId="{BB60B4FE-415C-4020-BE08-0B7808A2D1B5}" destId="{EA5DB9D7-1EF9-4333-A251-9D16D7AA94DE}" srcOrd="0" destOrd="0" presId="urn:microsoft.com/office/officeart/2005/8/layout/cycle3"/>
    <dgm:cxn modelId="{8D16D635-46C6-4DDB-A9DD-42FBE6CBE097}" srcId="{88CE59F9-E11E-4B5B-AED9-5741BD98E1D3}" destId="{0A769046-5980-482C-A6F4-DA13E570A5D1}" srcOrd="2" destOrd="0" parTransId="{4046BF7D-BDC8-4279-ABB4-D96A17E7D050}" sibTransId="{BFD67E93-EF94-42A7-8336-533C90AE9688}"/>
    <dgm:cxn modelId="{779D0CE1-8364-49D2-854E-40936643449D}" srcId="{88CE59F9-E11E-4B5B-AED9-5741BD98E1D3}" destId="{BB60B4FE-415C-4020-BE08-0B7808A2D1B5}" srcOrd="0" destOrd="0" parTransId="{B6EB0FC1-53D5-4DF0-8749-869F011848D4}" sibTransId="{3A53A15B-A271-43C2-93E4-7266F9E91BE4}"/>
    <dgm:cxn modelId="{B7CDEC5B-4F38-406D-B802-96A2D230F5BE}" type="presOf" srcId="{0A769046-5980-482C-A6F4-DA13E570A5D1}" destId="{65AADB01-5E60-4A4A-B515-87D2D88F984C}" srcOrd="0" destOrd="0" presId="urn:microsoft.com/office/officeart/2005/8/layout/cycle3"/>
    <dgm:cxn modelId="{4B5DF7D5-AFB0-41FC-8CE6-44D97808010D}" type="presOf" srcId="{A5E778BF-B68B-45A1-B413-7109428EFAD1}" destId="{BDF9DE93-09EC-4F38-A372-B22F39D9731C}" srcOrd="0" destOrd="0" presId="urn:microsoft.com/office/officeart/2005/8/layout/cycle3"/>
    <dgm:cxn modelId="{400568C0-BC91-487E-A97D-84206B33B583}" type="presOf" srcId="{02855599-D742-485D-B84E-324CFBFD4FEE}" destId="{6991DE09-26ED-4FEF-8987-82F51A2C57E9}" srcOrd="0" destOrd="0" presId="urn:microsoft.com/office/officeart/2005/8/layout/cycle3"/>
    <dgm:cxn modelId="{9D644771-2F61-4075-BB11-4B845971E82A}" type="presOf" srcId="{88CE59F9-E11E-4B5B-AED9-5741BD98E1D3}" destId="{371499E0-2ADC-44ED-92F0-B86A7DCF457A}" srcOrd="0" destOrd="0" presId="urn:microsoft.com/office/officeart/2005/8/layout/cycle3"/>
    <dgm:cxn modelId="{B1DD7D1D-75D8-4E28-921C-95F0C13B7F54}" srcId="{88CE59F9-E11E-4B5B-AED9-5741BD98E1D3}" destId="{02855599-D742-485D-B84E-324CFBFD4FEE}" srcOrd="3" destOrd="0" parTransId="{26B91D50-6A55-44D5-BBEA-AF0257581C4D}" sibTransId="{33323ECA-F943-4EAC-91F0-2B21C0B59135}"/>
    <dgm:cxn modelId="{4C7C83C2-CE9B-4D85-9184-ADC5131B0B99}" srcId="{88CE59F9-E11E-4B5B-AED9-5741BD98E1D3}" destId="{DA219A54-E9EB-4C38-A0D3-D35F163D031A}" srcOrd="1" destOrd="0" parTransId="{7734844E-8340-4746-9F74-4453EF5738BA}" sibTransId="{FFD13CC9-2040-4643-B4A5-719AF8B3D0D0}"/>
    <dgm:cxn modelId="{E1D743D1-A61A-47F7-B05D-BDECC60732C2}" srcId="{88CE59F9-E11E-4B5B-AED9-5741BD98E1D3}" destId="{A5E778BF-B68B-45A1-B413-7109428EFAD1}" srcOrd="4" destOrd="0" parTransId="{EE1526BD-9E64-43F0-815E-93D57448BD47}" sibTransId="{C6E61076-F58C-4071-B44B-B6F189911ABB}"/>
    <dgm:cxn modelId="{C62EA0D2-BAEB-4DEA-BD5A-074099DC0A8F}" type="presOf" srcId="{DA219A54-E9EB-4C38-A0D3-D35F163D031A}" destId="{7C02FB7D-02D0-4FEE-9BAA-5B2682235141}" srcOrd="0" destOrd="0" presId="urn:microsoft.com/office/officeart/2005/8/layout/cycle3"/>
    <dgm:cxn modelId="{82DA2770-8FF6-4AF2-9956-AC3BCC162C73}" type="presOf" srcId="{3A53A15B-A271-43C2-93E4-7266F9E91BE4}" destId="{654C1028-7D34-4F2D-967E-CD968970D196}" srcOrd="0" destOrd="0" presId="urn:microsoft.com/office/officeart/2005/8/layout/cycle3"/>
    <dgm:cxn modelId="{D76CA56D-34DE-4D0D-A4B3-1687539F8DF8}" type="presParOf" srcId="{371499E0-2ADC-44ED-92F0-B86A7DCF457A}" destId="{C561BDDF-290B-490C-842B-B5A60BFD3B3B}" srcOrd="0" destOrd="0" presId="urn:microsoft.com/office/officeart/2005/8/layout/cycle3"/>
    <dgm:cxn modelId="{744040F7-508A-4812-8D50-C2891FB57F33}" type="presParOf" srcId="{C561BDDF-290B-490C-842B-B5A60BFD3B3B}" destId="{EA5DB9D7-1EF9-4333-A251-9D16D7AA94DE}" srcOrd="0" destOrd="0" presId="urn:microsoft.com/office/officeart/2005/8/layout/cycle3"/>
    <dgm:cxn modelId="{21D3DA97-9B30-44C9-84F7-BA43CBDE59D7}" type="presParOf" srcId="{C561BDDF-290B-490C-842B-B5A60BFD3B3B}" destId="{654C1028-7D34-4F2D-967E-CD968970D196}" srcOrd="1" destOrd="0" presId="urn:microsoft.com/office/officeart/2005/8/layout/cycle3"/>
    <dgm:cxn modelId="{1E7F5C6E-D56D-4282-814B-74D79FF56FB1}" type="presParOf" srcId="{C561BDDF-290B-490C-842B-B5A60BFD3B3B}" destId="{7C02FB7D-02D0-4FEE-9BAA-5B2682235141}" srcOrd="2" destOrd="0" presId="urn:microsoft.com/office/officeart/2005/8/layout/cycle3"/>
    <dgm:cxn modelId="{51AA6885-B697-4364-A91A-5675952B1D31}" type="presParOf" srcId="{C561BDDF-290B-490C-842B-B5A60BFD3B3B}" destId="{65AADB01-5E60-4A4A-B515-87D2D88F984C}" srcOrd="3" destOrd="0" presId="urn:microsoft.com/office/officeart/2005/8/layout/cycle3"/>
    <dgm:cxn modelId="{BB616296-B54C-478D-A56A-F811963E3229}" type="presParOf" srcId="{C561BDDF-290B-490C-842B-B5A60BFD3B3B}" destId="{6991DE09-26ED-4FEF-8987-82F51A2C57E9}" srcOrd="4" destOrd="0" presId="urn:microsoft.com/office/officeart/2005/8/layout/cycle3"/>
    <dgm:cxn modelId="{39A1F766-F77E-4BB0-B8D1-98432ECC86CC}" type="presParOf" srcId="{C561BDDF-290B-490C-842B-B5A60BFD3B3B}" destId="{BDF9DE93-09EC-4F38-A372-B22F39D9731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C1028-7D34-4F2D-967E-CD968970D196}">
      <dsp:nvSpPr>
        <dsp:cNvPr id="0" name=""/>
        <dsp:cNvSpPr/>
      </dsp:nvSpPr>
      <dsp:spPr>
        <a:xfrm>
          <a:off x="1077145" y="-32918"/>
          <a:ext cx="5613583" cy="5613583"/>
        </a:xfrm>
        <a:prstGeom prst="circularArrow">
          <a:avLst>
            <a:gd name="adj1" fmla="val 5544"/>
            <a:gd name="adj2" fmla="val 330680"/>
            <a:gd name="adj3" fmla="val 13776058"/>
            <a:gd name="adj4" fmla="val 17385884"/>
            <a:gd name="adj5" fmla="val 5757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DB9D7-1EF9-4333-A251-9D16D7AA94DE}">
      <dsp:nvSpPr>
        <dsp:cNvPr id="0" name=""/>
        <dsp:cNvSpPr/>
      </dsp:nvSpPr>
      <dsp:spPr>
        <a:xfrm>
          <a:off x="2569694" y="2300"/>
          <a:ext cx="2628484" cy="1314242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altLang="es-MX" sz="1600" kern="1200" dirty="0" smtClean="0">
              <a:solidFill>
                <a:schemeClr val="bg1"/>
              </a:solidFill>
              <a:latin typeface="Berlin Sans FB" pitchFamily="34" charset="0"/>
              <a:ea typeface="ＭＳ Ｐゴシック" pitchFamily="34" charset="-128"/>
            </a:rPr>
            <a:t>1. Lista top 10</a:t>
          </a:r>
          <a:endParaRPr lang="es-MX" sz="16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2633850" y="66456"/>
        <a:ext cx="2500172" cy="1185930"/>
      </dsp:txXfrm>
    </dsp:sp>
    <dsp:sp modelId="{7C02FB7D-02D0-4FEE-9BAA-5B2682235141}">
      <dsp:nvSpPr>
        <dsp:cNvPr id="0" name=""/>
        <dsp:cNvSpPr/>
      </dsp:nvSpPr>
      <dsp:spPr>
        <a:xfrm>
          <a:off x="4846383" y="1656411"/>
          <a:ext cx="2628484" cy="1314242"/>
        </a:xfrm>
        <a:prstGeom prst="roundRect">
          <a:avLst/>
        </a:prstGeom>
        <a:solidFill>
          <a:schemeClr val="accent2">
            <a:shade val="50000"/>
            <a:hueOff val="-236469"/>
            <a:satOff val="3113"/>
            <a:lumOff val="18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altLang="es-MX" sz="1600" kern="1200" dirty="0" smtClean="0">
              <a:solidFill>
                <a:schemeClr val="bg1"/>
              </a:solidFill>
              <a:latin typeface="Berlin Sans FB" pitchFamily="34" charset="0"/>
              <a:ea typeface="ＭＳ Ｐゴシック" pitchFamily="34" charset="-128"/>
            </a:rPr>
            <a:t>2. Invitación a la Universidad</a:t>
          </a:r>
          <a:endParaRPr lang="es-MX" sz="16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4910539" y="1720567"/>
        <a:ext cx="2500172" cy="1185930"/>
      </dsp:txXfrm>
    </dsp:sp>
    <dsp:sp modelId="{65AADB01-5E60-4A4A-B515-87D2D88F984C}">
      <dsp:nvSpPr>
        <dsp:cNvPr id="0" name=""/>
        <dsp:cNvSpPr/>
      </dsp:nvSpPr>
      <dsp:spPr>
        <a:xfrm>
          <a:off x="4315207" y="4132258"/>
          <a:ext cx="2628484" cy="1314242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altLang="es-MX" sz="1600" kern="1200" dirty="0" smtClean="0">
              <a:solidFill>
                <a:schemeClr val="bg1"/>
              </a:solidFill>
              <a:latin typeface="Berlin Sans FB" pitchFamily="34" charset="0"/>
              <a:ea typeface="ＭＳ Ｐゴシック" pitchFamily="34" charset="-128"/>
            </a:rPr>
            <a:t>3. Actividad concreta a la que ellos te invitan o encabezan (visita a sus instalaciones, imparten un taller, etc.</a:t>
          </a:r>
          <a:endParaRPr lang="es-MX" sz="16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4379363" y="4196414"/>
        <a:ext cx="2500172" cy="1185930"/>
      </dsp:txXfrm>
    </dsp:sp>
    <dsp:sp modelId="{6991DE09-26ED-4FEF-8987-82F51A2C57E9}">
      <dsp:nvSpPr>
        <dsp:cNvPr id="0" name=""/>
        <dsp:cNvSpPr/>
      </dsp:nvSpPr>
      <dsp:spPr>
        <a:xfrm>
          <a:off x="824192" y="4044530"/>
          <a:ext cx="2628484" cy="1314242"/>
        </a:xfrm>
        <a:prstGeom prst="roundRect">
          <a:avLst/>
        </a:prstGeom>
        <a:solidFill>
          <a:schemeClr val="accent2">
            <a:shade val="50000"/>
            <a:hueOff val="-472938"/>
            <a:satOff val="6226"/>
            <a:lumOff val="37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altLang="es-MX" sz="1600" kern="1200" dirty="0" smtClean="0">
              <a:solidFill>
                <a:schemeClr val="bg1"/>
              </a:solidFill>
              <a:latin typeface="Berlin Sans FB" pitchFamily="34" charset="0"/>
              <a:ea typeface="ＭＳ Ｐゴシック" pitchFamily="34" charset="-128"/>
            </a:rPr>
            <a:t>4. Seguimiento</a:t>
          </a:r>
          <a:endParaRPr lang="es-MX" sz="16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888348" y="4108686"/>
        <a:ext cx="2500172" cy="1185930"/>
      </dsp:txXfrm>
    </dsp:sp>
    <dsp:sp modelId="{BDF9DE93-09EC-4F38-A372-B22F39D9731C}">
      <dsp:nvSpPr>
        <dsp:cNvPr id="0" name=""/>
        <dsp:cNvSpPr/>
      </dsp:nvSpPr>
      <dsp:spPr>
        <a:xfrm>
          <a:off x="293005" y="1656411"/>
          <a:ext cx="2628484" cy="131424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5. Invitarlo al proyecto</a:t>
          </a:r>
          <a:endParaRPr lang="es-MX" sz="16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357161" y="1720567"/>
        <a:ext cx="2500172" cy="118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1BF10-16E5-4939-BCFF-0290887535EA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AB161-80B8-425D-B03A-50629A0255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133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55065-EADA-4976-8634-DA986523D89C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07D96-88A9-4447-A552-741120020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45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17/05/2018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17/05/2018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17/05/2018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17/05/2018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17/05/2018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17/05/2018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17/05/2018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17/05/2018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17/05/2018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17/05/2018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17/05/2018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09BE-2F6A-404A-881C-8B23E526208B}" type="datetimeFigureOut">
              <a:rPr lang="es-ES_tradnl" smtClean="0"/>
              <a:t>17/05/2018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ultivo%20Don%20Alfredo%20Achar%20Tussie.docx" TargetMode="External"/><Relationship Id="rId2" Type="http://schemas.openxmlformats.org/officeDocument/2006/relationships/hyperlink" Target="CONTROL%20ELAPS%20Y%20CULTUVO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Presentacion%20premio%20impulsa%202013NEW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1347661" y="1711774"/>
            <a:ext cx="640871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endParaRPr lang="es-MX" sz="4400" dirty="0" smtClean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  <a:p>
            <a:pPr algn="ctr" eaLnBrk="0" hangingPunct="0">
              <a:defRPr/>
            </a:pPr>
            <a:r>
              <a:rPr lang="es-MX" sz="44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5 Acciones de Vinculación </a:t>
            </a:r>
            <a:endParaRPr lang="es-MX" sz="4400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0943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960079587"/>
              </p:ext>
            </p:extLst>
          </p:nvPr>
        </p:nvGraphicFramePr>
        <p:xfrm>
          <a:off x="642796" y="751437"/>
          <a:ext cx="7767874" cy="5649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540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90705" y="583165"/>
            <a:ext cx="2919568" cy="1562506"/>
            <a:chOff x="2569694" y="2300"/>
            <a:chExt cx="2628484" cy="1314242"/>
          </a:xfrm>
        </p:grpSpPr>
        <p:sp>
          <p:nvSpPr>
            <p:cNvPr id="5" name="Rectángulo redondeado 4"/>
            <p:cNvSpPr/>
            <p:nvPr/>
          </p:nvSpPr>
          <p:spPr>
            <a:xfrm>
              <a:off x="2569694" y="2300"/>
              <a:ext cx="2628484" cy="131424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ángulo 5"/>
            <p:cNvSpPr/>
            <p:nvPr/>
          </p:nvSpPr>
          <p:spPr>
            <a:xfrm>
              <a:off x="2633850" y="66456"/>
              <a:ext cx="2500172" cy="11859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altLang="es-MX" sz="2800" kern="1200" dirty="0" smtClean="0">
                  <a:solidFill>
                    <a:schemeClr val="bg1"/>
                  </a:solidFill>
                  <a:latin typeface="Berlin Sans FB" pitchFamily="34" charset="0"/>
                  <a:ea typeface="ＭＳ Ｐゴシック" pitchFamily="34" charset="-128"/>
                </a:rPr>
                <a:t>1. Lista top 10</a:t>
              </a:r>
              <a:endParaRPr lang="es-MX" sz="2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557196" y="2752253"/>
            <a:ext cx="74029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Buscar marcas no necesariamente personas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 smtClean="0">
                <a:solidFill>
                  <a:schemeClr val="accent2">
                    <a:lumMod val="50000"/>
                  </a:schemeClr>
                </a:solidFill>
                <a:latin typeface="Berlin Sans FB" pitchFamily="34" charset="0"/>
                <a:ea typeface="ＭＳ Ｐゴシック" pitchFamily="34" charset="-128"/>
              </a:rPr>
              <a:t>Propósito </a:t>
            </a:r>
            <a:r>
              <a:rPr lang="es-MX" altLang="es-MX" dirty="0">
                <a:solidFill>
                  <a:schemeClr val="accent2">
                    <a:lumMod val="50000"/>
                  </a:schemeClr>
                </a:solidFill>
                <a:latin typeface="Berlin Sans FB" pitchFamily="34" charset="0"/>
                <a:ea typeface="ＭＳ Ｐゴシック" pitchFamily="34" charset="-128"/>
              </a:rPr>
              <a:t>estratégico para cada </a:t>
            </a:r>
            <a:r>
              <a:rPr lang="es-MX" altLang="es-MX" dirty="0" smtClean="0">
                <a:solidFill>
                  <a:schemeClr val="accent2">
                    <a:lumMod val="50000"/>
                  </a:schemeClr>
                </a:solidFill>
                <a:latin typeface="Berlin Sans FB" pitchFamily="34" charset="0"/>
                <a:ea typeface="ＭＳ Ｐゴシック" pitchFamily="34" charset="-128"/>
              </a:rPr>
              <a:t>una</a:t>
            </a:r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Incluir en la lista ¿para qué quiero tener de aliada a la marca? </a:t>
            </a:r>
          </a:p>
          <a:p>
            <a:r>
              <a:rPr lang="es-MX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    ¿qué necesito específicamente de ella?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Validar lista con Desarrollo </a:t>
            </a: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Institucional/Consejos consultivos</a:t>
            </a:r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Planeación estratégica de la Escuela</a:t>
            </a:r>
          </a:p>
          <a:p>
            <a:r>
              <a:rPr lang="es-MX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	</a:t>
            </a: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Proyectos</a:t>
            </a:r>
          </a:p>
          <a:p>
            <a:r>
              <a:rPr lang="es-MX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	</a:t>
            </a: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Eventos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Diseño de carpeta de vinculación en conjunto con Desarrollo Institucional</a:t>
            </a:r>
          </a:p>
          <a:p>
            <a:r>
              <a:rPr lang="es-MX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	</a:t>
            </a:r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1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167897" y="3213980"/>
            <a:ext cx="7577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Carta de presentación institucional, en coordinación con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Invitación a la Universidad: </a:t>
            </a:r>
            <a:r>
              <a:rPr lang="es-MX" altLang="es-MX" dirty="0" smtClean="0">
                <a:solidFill>
                  <a:schemeClr val="accent2">
                    <a:lumMod val="50000"/>
                  </a:schemeClr>
                </a:solidFill>
                <a:latin typeface="Berlin Sans FB" pitchFamily="34" charset="0"/>
                <a:ea typeface="ＭＳ Ｐゴシック" pitchFamily="34" charset="-128"/>
              </a:rPr>
              <a:t>congreso</a:t>
            </a:r>
            <a:r>
              <a:rPr lang="es-MX" altLang="es-MX" dirty="0">
                <a:solidFill>
                  <a:schemeClr val="accent2">
                    <a:lumMod val="50000"/>
                  </a:schemeClr>
                </a:solidFill>
                <a:latin typeface="Berlin Sans FB" pitchFamily="34" charset="0"/>
                <a:ea typeface="ＭＳ Ｐゴシック" pitchFamily="34" charset="-128"/>
              </a:rPr>
              <a:t>, conferencia, encuentro con alumnos destacados, juez de concurso, etc</a:t>
            </a:r>
            <a:r>
              <a:rPr lang="es-MX" altLang="es-MX" dirty="0" smtClean="0">
                <a:solidFill>
                  <a:schemeClr val="accent2">
                    <a:lumMod val="50000"/>
                  </a:schemeClr>
                </a:solidFill>
                <a:latin typeface="Berlin Sans FB" pitchFamily="34" charset="0"/>
                <a:ea typeface="ＭＳ Ｐゴシック" pitchFamily="34" charset="-128"/>
              </a:rPr>
              <a:t>.</a:t>
            </a:r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Mapear invitado o marca: quién es? Qué hace? Reconocimientos recientes? Buenas noticias?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Evento, vendemos nuestro producto (escuela o proyecto)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“NO salir en blanco”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Carta de agradecimiento de visita con foto institucional</a:t>
            </a:r>
          </a:p>
          <a:p>
            <a:r>
              <a:rPr lang="es-MX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	</a:t>
            </a:r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306488" y="600137"/>
            <a:ext cx="2952919" cy="1691480"/>
            <a:chOff x="4846383" y="1656411"/>
            <a:chExt cx="2628484" cy="1314242"/>
          </a:xfrm>
        </p:grpSpPr>
        <p:sp>
          <p:nvSpPr>
            <p:cNvPr id="9" name="Rectángulo redondeado 8"/>
            <p:cNvSpPr/>
            <p:nvPr/>
          </p:nvSpPr>
          <p:spPr>
            <a:xfrm>
              <a:off x="4846383" y="1656411"/>
              <a:ext cx="2628484" cy="131424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50000"/>
                <a:hueOff val="-236469"/>
                <a:satOff val="3113"/>
                <a:lumOff val="18647"/>
                <a:alphaOff val="0"/>
              </a:schemeClr>
            </a:fillRef>
            <a:effectRef idx="0">
              <a:schemeClr val="accent2">
                <a:shade val="50000"/>
                <a:hueOff val="-236469"/>
                <a:satOff val="3113"/>
                <a:lumOff val="186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 9"/>
            <p:cNvSpPr/>
            <p:nvPr/>
          </p:nvSpPr>
          <p:spPr>
            <a:xfrm>
              <a:off x="4910539" y="1720567"/>
              <a:ext cx="2500172" cy="11859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altLang="es-MX" sz="2400" kern="1200" dirty="0" smtClean="0">
                  <a:solidFill>
                    <a:schemeClr val="bg1"/>
                  </a:solidFill>
                  <a:latin typeface="Berlin Sans FB" pitchFamily="34" charset="0"/>
                  <a:ea typeface="ＭＳ Ｐゴシック" pitchFamily="34" charset="-128"/>
                </a:rPr>
                <a:t>2. Invitación a la Universidad</a:t>
              </a:r>
              <a:endParaRPr lang="es-MX" sz="2400" kern="12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76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371156" y="3223029"/>
            <a:ext cx="6514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Realización de evento o </a:t>
            </a:r>
            <a:r>
              <a:rPr lang="es-MX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actividad, depende del perfil de la Escuela</a:t>
            </a:r>
            <a:endParaRPr lang="es-MX" sz="24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Agradecimiento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Regalo institucional</a:t>
            </a:r>
            <a:r>
              <a:rPr lang="es-MX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	</a:t>
            </a:r>
            <a:endParaRPr lang="es-MX" sz="24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endParaRPr lang="es-MX" sz="24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356530" y="580939"/>
            <a:ext cx="3152096" cy="1573785"/>
            <a:chOff x="4315207" y="4132258"/>
            <a:chExt cx="2628484" cy="1314242"/>
          </a:xfrm>
        </p:grpSpPr>
        <p:sp>
          <p:nvSpPr>
            <p:cNvPr id="9" name="Rectángulo redondeado 8"/>
            <p:cNvSpPr/>
            <p:nvPr/>
          </p:nvSpPr>
          <p:spPr>
            <a:xfrm>
              <a:off x="4315207" y="4132258"/>
              <a:ext cx="2628484" cy="1314242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50000"/>
                <a:hueOff val="-472938"/>
                <a:satOff val="6226"/>
                <a:lumOff val="3729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 9"/>
            <p:cNvSpPr/>
            <p:nvPr/>
          </p:nvSpPr>
          <p:spPr>
            <a:xfrm>
              <a:off x="4379363" y="4196414"/>
              <a:ext cx="2500172" cy="11859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altLang="es-MX" sz="1600" kern="1200" dirty="0" smtClean="0">
                  <a:solidFill>
                    <a:schemeClr val="bg1"/>
                  </a:solidFill>
                  <a:latin typeface="Berlin Sans FB" pitchFamily="34" charset="0"/>
                  <a:ea typeface="ＭＳ Ｐゴシック" pitchFamily="34" charset="-128"/>
                </a:rPr>
                <a:t>3. Actividad concreta a la que ellos te invitan o encabezan (visita a sus instalaciones, imparten un taller, etc.</a:t>
              </a:r>
              <a:endParaRPr lang="es-MX" sz="16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62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60079" y="2888055"/>
            <a:ext cx="7713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Registro o archivo de control </a:t>
            </a: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hlinkClick r:id="rId2" action="ppaction://hlinkfile"/>
              </a:rPr>
              <a:t>(ejemplo)</a:t>
            </a:r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Expediente de cada invitado o marca </a:t>
            </a: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hlinkClick r:id="rId3" action="ppaction://hlinkfile"/>
              </a:rPr>
              <a:t>(ejemplo)</a:t>
            </a:r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Seguimiento en redes y medios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“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Aparecer”, </a:t>
            </a: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cartas 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de agradecimiento, saludo, </a:t>
            </a: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felicitación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Presencia semestral de la Escuela ante la marca: boletín, memoria, logros, informe,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Invitarlo a eventos de su interés y de vinculación institucional y atenderle personalmente</a:t>
            </a:r>
          </a:p>
          <a:p>
            <a:r>
              <a:rPr lang="es-MX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	</a:t>
            </a:r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35910" y="581722"/>
            <a:ext cx="2500172" cy="11859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altLang="es-MX" sz="1600" kern="1200" dirty="0" smtClean="0">
                <a:solidFill>
                  <a:schemeClr val="bg1"/>
                </a:solidFill>
                <a:latin typeface="Berlin Sans FB" pitchFamily="34" charset="0"/>
                <a:ea typeface="ＭＳ Ｐゴシック" pitchFamily="34" charset="-128"/>
              </a:rPr>
              <a:t>2. Invitación a la Universidad (congreso, conferencia, encuentro con alumnos destacados, juez de concurso, etc.)</a:t>
            </a:r>
            <a:endParaRPr lang="es-MX" sz="1600" kern="1200" dirty="0">
              <a:solidFill>
                <a:schemeClr val="bg1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175460" y="581721"/>
            <a:ext cx="2880491" cy="1609217"/>
            <a:chOff x="824192" y="4044530"/>
            <a:chExt cx="2628484" cy="1314242"/>
          </a:xfrm>
        </p:grpSpPr>
        <p:sp>
          <p:nvSpPr>
            <p:cNvPr id="11" name="Rectángulo redondeado 10"/>
            <p:cNvSpPr/>
            <p:nvPr/>
          </p:nvSpPr>
          <p:spPr>
            <a:xfrm>
              <a:off x="824192" y="4044530"/>
              <a:ext cx="2628484" cy="131424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50000"/>
                <a:hueOff val="-472938"/>
                <a:satOff val="6226"/>
                <a:lumOff val="37294"/>
                <a:alphaOff val="0"/>
              </a:schemeClr>
            </a:fillRef>
            <a:effectRef idx="0">
              <a:schemeClr val="accent2">
                <a:shade val="50000"/>
                <a:hueOff val="-472938"/>
                <a:satOff val="6226"/>
                <a:lumOff val="3729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 11"/>
            <p:cNvSpPr/>
            <p:nvPr/>
          </p:nvSpPr>
          <p:spPr>
            <a:xfrm>
              <a:off x="888348" y="4108686"/>
              <a:ext cx="2500172" cy="11859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altLang="es-MX" sz="2800" kern="1200" dirty="0" smtClean="0">
                  <a:solidFill>
                    <a:schemeClr val="bg1"/>
                  </a:solidFill>
                  <a:latin typeface="Berlin Sans FB" pitchFamily="34" charset="0"/>
                  <a:ea typeface="ＭＳ Ｐゴシック" pitchFamily="34" charset="-128"/>
                </a:rPr>
                <a:t>4. Seguimiento</a:t>
              </a:r>
              <a:endParaRPr lang="es-MX" sz="2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1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131682" y="3168713"/>
            <a:ext cx="76995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Presentación institucional del proyecto en conjunto con Desarrollo </a:t>
            </a: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hlinkClick r:id="rId2" action="ppaction://hlinkfile"/>
              </a:rPr>
              <a:t>(ejemplo)</a:t>
            </a:r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Cita con responsable de la marca para presentar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Seguimiento CRM  y cultivo constante</a:t>
            </a:r>
          </a:p>
          <a:p>
            <a:r>
              <a:rPr lang="es-MX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	</a:t>
            </a:r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endPara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35910" y="581722"/>
            <a:ext cx="2500172" cy="11859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altLang="es-MX" sz="1600" kern="1200" dirty="0" smtClean="0">
                <a:solidFill>
                  <a:schemeClr val="bg1"/>
                </a:solidFill>
                <a:latin typeface="Berlin Sans FB" pitchFamily="34" charset="0"/>
                <a:ea typeface="ＭＳ Ｐゴシック" pitchFamily="34" charset="-128"/>
              </a:rPr>
              <a:t>2. Invitación a la Universidad (congreso, conferencia, encuentro con alumnos destacados, juez de concurso, etc.)</a:t>
            </a:r>
            <a:endParaRPr lang="es-MX" sz="1600" kern="1200" dirty="0">
              <a:solidFill>
                <a:schemeClr val="bg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320570" y="497298"/>
            <a:ext cx="2916705" cy="1501357"/>
            <a:chOff x="293005" y="1656411"/>
            <a:chExt cx="2628484" cy="1314242"/>
          </a:xfrm>
        </p:grpSpPr>
        <p:sp>
          <p:nvSpPr>
            <p:cNvPr id="5" name="Rectángulo redondeado 4"/>
            <p:cNvSpPr/>
            <p:nvPr/>
          </p:nvSpPr>
          <p:spPr>
            <a:xfrm>
              <a:off x="293005" y="1656411"/>
              <a:ext cx="2628484" cy="131424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50000"/>
                <a:hueOff val="-236469"/>
                <a:satOff val="3113"/>
                <a:lumOff val="186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ángulo 5"/>
            <p:cNvSpPr/>
            <p:nvPr/>
          </p:nvSpPr>
          <p:spPr>
            <a:xfrm>
              <a:off x="357161" y="1720567"/>
              <a:ext cx="2500172" cy="11859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400" kern="12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5. Invitarlo al proyecto</a:t>
              </a:r>
              <a:endParaRPr lang="es-MX" sz="2400" kern="12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981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352</Words>
  <Application>Microsoft Office PowerPoint</Application>
  <PresentationFormat>Carta (216 x 279 mm)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Berlin Sans FB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Berridi</cp:lastModifiedBy>
  <cp:revision>53</cp:revision>
  <dcterms:created xsi:type="dcterms:W3CDTF">2018-01-11T00:38:09Z</dcterms:created>
  <dcterms:modified xsi:type="dcterms:W3CDTF">2018-05-17T19:23:44Z</dcterms:modified>
</cp:coreProperties>
</file>