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bold.fntdata"/><Relationship Id="rId12" Type="http://schemas.openxmlformats.org/officeDocument/2006/relationships/slide" Target="slides/slide8.xml"/><Relationship Id="rId34" Type="http://schemas.openxmlformats.org/officeDocument/2006/relationships/font" Target="fonts/Nunito-regular.fntdata"/><Relationship Id="rId15" Type="http://schemas.openxmlformats.org/officeDocument/2006/relationships/slide" Target="slides/slide11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10.xml"/><Relationship Id="rId36" Type="http://schemas.openxmlformats.org/officeDocument/2006/relationships/font" Target="fonts/Nuni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Nitrate removal rates ranged from 0.10 to 0.16 mg/L per hour, with an average removal rate of 0.13 +/- 0.02 mg/L N per hour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29128" l="0" r="0" t="0"/>
          <a:stretch/>
        </p:blipFill>
        <p:spPr>
          <a:xfrm>
            <a:off x="486763" y="461900"/>
            <a:ext cx="8170475" cy="2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224950" y="3146025"/>
            <a:ext cx="46941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Lena Abu-Ali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Clare O’Connor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Lingzi Xia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Prepared for CEE 6570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4th, 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Development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19150" y="1656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1D advection dispersion equations with coupled Michaelis-Menten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/>
              <a:t>Similar to other transport models to describe substrate movement in porous media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 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</a:t>
            </a:r>
            <a:r>
              <a:rPr baseline="-25000" lang="en" sz="1800"/>
              <a:t>i </a:t>
            </a:r>
            <a:r>
              <a:rPr lang="en" sz="1800"/>
              <a:t>: concentration of ith species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D: dispersion coefficient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ν</a:t>
            </a:r>
            <a:r>
              <a:rPr lang="en" sz="1800"/>
              <a:t> : effective porewater velocity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</a:t>
            </a:r>
            <a:r>
              <a:rPr baseline="-25000" lang="en" sz="1800"/>
              <a:t>i</a:t>
            </a:r>
            <a:r>
              <a:rPr lang="en" sz="1800"/>
              <a:t> : biological reaction rate for ith species</a:t>
            </a:r>
            <a:endParaRPr sz="18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650" y="2407525"/>
            <a:ext cx="3604425" cy="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Development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19150" y="1392750"/>
            <a:ext cx="75057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species, the reaction rate term changes: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Where, for dissolved oxygen (for aerobic respiration) is: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</a:t>
            </a:r>
            <a:r>
              <a:rPr baseline="-25000" lang="en" sz="1800"/>
              <a:t>o</a:t>
            </a:r>
            <a:r>
              <a:rPr lang="en" sz="1800"/>
              <a:t> : rate of oxygen uptake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</a:t>
            </a:r>
            <a:r>
              <a:rPr baseline="-25000" lang="en" sz="1800"/>
              <a:t>o</a:t>
            </a:r>
            <a:r>
              <a:rPr lang="en" sz="1800"/>
              <a:t>: aerobic heterotroph biomass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</a:t>
            </a:r>
            <a:r>
              <a:rPr baseline="-25000" lang="en" sz="1800"/>
              <a:t>o</a:t>
            </a:r>
            <a:r>
              <a:rPr lang="en" sz="1800"/>
              <a:t>: maximum rate of dissolved oxygen uptake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 : concentration of DOC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 : concentration of dissolved oxygen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baseline="-25000" lang="en" sz="1800"/>
              <a:t>O</a:t>
            </a:r>
            <a:r>
              <a:rPr lang="en" sz="1800"/>
              <a:t> and K</a:t>
            </a:r>
            <a:r>
              <a:rPr baseline="-25000" lang="en" sz="1800"/>
              <a:t>C</a:t>
            </a:r>
            <a:r>
              <a:rPr lang="en" sz="1800"/>
              <a:t>: half-saturation constants for DO and DOC, </a:t>
            </a:r>
            <a:r>
              <a:rPr lang="en" sz="1800"/>
              <a:t>respectively</a:t>
            </a:r>
            <a:endParaRPr sz="1800"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12174" l="-2186" r="0" t="10131"/>
          <a:stretch/>
        </p:blipFill>
        <p:spPr>
          <a:xfrm>
            <a:off x="3088175" y="2053100"/>
            <a:ext cx="3734299" cy="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Development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40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species, the reaction rate term changes: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Where, for nitrate (in denitrification)  is: 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</a:t>
            </a:r>
            <a:r>
              <a:rPr baseline="-25000" lang="en" sz="1800"/>
              <a:t>N</a:t>
            </a:r>
            <a:r>
              <a:rPr lang="en" sz="1800"/>
              <a:t>: rate of denitrification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</a:t>
            </a:r>
            <a:r>
              <a:rPr baseline="-25000" lang="en" sz="1800"/>
              <a:t>N</a:t>
            </a:r>
            <a:r>
              <a:rPr lang="en" sz="1800"/>
              <a:t> : concentration of heterotrophic denitrifiers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</a:t>
            </a:r>
            <a:r>
              <a:rPr baseline="-25000" lang="en" sz="1800"/>
              <a:t>N</a:t>
            </a:r>
            <a:r>
              <a:rPr lang="en" sz="1800"/>
              <a:t> : maximum rate of denitrification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N: concentration of nitrate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baseline="-25000" lang="en" sz="1800"/>
              <a:t>I</a:t>
            </a:r>
            <a:r>
              <a:rPr lang="en" sz="1800"/>
              <a:t> : inhibition constant of DO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baseline="-25000" lang="en" sz="1800"/>
              <a:t>N</a:t>
            </a:r>
            <a:r>
              <a:rPr lang="en" sz="1800"/>
              <a:t> : half-saturation constant of nitrate</a:t>
            </a:r>
            <a:endParaRPr sz="1800"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3390" r="0" t="15540"/>
          <a:stretch/>
        </p:blipFill>
        <p:spPr>
          <a:xfrm>
            <a:off x="2372350" y="2070875"/>
            <a:ext cx="4399300" cy="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Development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66975" y="1604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species, the reaction rate term changes: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Where, for DOC (from aerobic respiration and denitrification) is: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β</a:t>
            </a:r>
            <a:r>
              <a:rPr baseline="-25000" lang="en" sz="1800"/>
              <a:t>O</a:t>
            </a:r>
            <a:r>
              <a:rPr lang="en" sz="1800"/>
              <a:t> : uptake coefficient for DO (mg DOC consumed per mg of DO)</a:t>
            </a:r>
            <a:endParaRPr sz="18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β</a:t>
            </a:r>
            <a:r>
              <a:rPr baseline="-25000" lang="en" sz="1800"/>
              <a:t>N</a:t>
            </a:r>
            <a:r>
              <a:rPr lang="en" sz="1800"/>
              <a:t> : uptake coefficient for nitrate (mg DOC consumed per mg of nitrate)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But wait there’s more!</a:t>
            </a:r>
            <a:endParaRPr sz="1800"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25" y="2281800"/>
            <a:ext cx="3167025" cy="7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950" y="2281801"/>
            <a:ext cx="3845567" cy="7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Development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819150" y="150103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 is also produced during the cellulose hydrolysis!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release is greater during the first ~13 months of use and decreases following a power law, as well as varying in anoxic and oxic conditions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</a:t>
            </a:r>
            <a:r>
              <a:rPr baseline="-25000" lang="en" sz="1800"/>
              <a:t>h1</a:t>
            </a:r>
            <a:r>
              <a:rPr lang="en" sz="1800"/>
              <a:t> : aerobic maximum DOC production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</a:t>
            </a:r>
            <a:r>
              <a:rPr baseline="-25000" lang="en" sz="1800"/>
              <a:t>h2</a:t>
            </a:r>
            <a:r>
              <a:rPr lang="en" sz="1800"/>
              <a:t> : anaerobic maximum DOC production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baseline="-25000" lang="en" sz="1800"/>
              <a:t>h</a:t>
            </a:r>
            <a:r>
              <a:rPr lang="en" sz="1800"/>
              <a:t> : DOC production rate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600" y="2709452"/>
            <a:ext cx="3192399" cy="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Model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6025" y="1552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Dissolved Oxygen: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Nitrate: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Dissolved Organic Carbon: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120" y="1413087"/>
            <a:ext cx="3879080" cy="7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295" y="2460476"/>
            <a:ext cx="4816156" cy="7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813" y="3435050"/>
            <a:ext cx="4366586" cy="7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350" y="4136180"/>
            <a:ext cx="3206725" cy="61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6075" y="4136175"/>
            <a:ext cx="3046629" cy="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Model 2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19150" y="1702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Nitrate: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Dissolved Organic Carbon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60" y="1702725"/>
            <a:ext cx="5565699" cy="10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62" y="3064901"/>
            <a:ext cx="7276476" cy="1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Model 3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Dissolved Oxygen: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Nitrate: </a:t>
            </a:r>
            <a:endParaRPr sz="1800"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874" y="1656875"/>
            <a:ext cx="4109359" cy="1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653" y="2890297"/>
            <a:ext cx="542199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Models 4 and 5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4: Nitrate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5: Zeroth Order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350" y="1800212"/>
            <a:ext cx="4169690" cy="84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873" y="3240350"/>
            <a:ext cx="3576975" cy="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Parameters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35125" y="1968825"/>
            <a:ext cx="28326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1, as the most complex model set the number of parameter to be estimated.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ranges shown come from the literature </a:t>
            </a:r>
            <a:endParaRPr sz="1800"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175" y="1653575"/>
            <a:ext cx="4342376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 of woodchip bioreactors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New York State Water Resources Institute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75" y="1577650"/>
            <a:ext cx="3258486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51" y="1494312"/>
            <a:ext cx="4360048" cy="215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51575" y="4082325"/>
            <a:ext cx="37530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University of Illinois Extension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</a:t>
            </a:r>
            <a:r>
              <a:rPr lang="en"/>
              <a:t>Parameter</a:t>
            </a:r>
            <a:r>
              <a:rPr lang="en"/>
              <a:t> Setting and Evaluation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Sensitivity</a:t>
            </a:r>
            <a:r>
              <a:rPr lang="en" sz="1800"/>
              <a:t> Analysis performed on all models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Parameters </a:t>
            </a:r>
            <a:r>
              <a:rPr lang="en" sz="1800"/>
              <a:t>determined</a:t>
            </a:r>
            <a:r>
              <a:rPr lang="en" sz="1800"/>
              <a:t> to be insensitive were set at the most commonly cited value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The values that were obtained through tracer tests were included as well</a:t>
            </a:r>
            <a:endParaRPr sz="1800"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Tracer Tests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37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drainable porosity: 0.54 +/- 0.04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Hydraulic efficiency between 1.4 and 1.6</a:t>
            </a:r>
            <a:endParaRPr sz="18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HRT may have been underestimated</a:t>
            </a:r>
            <a:endParaRPr sz="1400"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50" y="1643500"/>
            <a:ext cx="7658306" cy="14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Column Experiments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5752775" y="1653250"/>
            <a:ext cx="30795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Nitrate removal rate:    2.53 +/- 0.39 g-N/m</a:t>
            </a:r>
            <a:r>
              <a:rPr baseline="30000" lang="en" sz="1800"/>
              <a:t>3</a:t>
            </a:r>
            <a:r>
              <a:rPr lang="en" sz="1800"/>
              <a:t>-d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reported rate may be due to larger effective porosity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Rapid consumption of DO observed</a:t>
            </a:r>
            <a:endParaRPr sz="1800"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2" name="Shape 302"/>
          <p:cNvGrpSpPr/>
          <p:nvPr/>
        </p:nvGrpSpPr>
        <p:grpSpPr>
          <a:xfrm>
            <a:off x="675925" y="1419900"/>
            <a:ext cx="5076838" cy="3340600"/>
            <a:chOff x="1930825" y="1190375"/>
            <a:chExt cx="5076838" cy="3340600"/>
          </a:xfrm>
        </p:grpSpPr>
        <p:pic>
          <p:nvPicPr>
            <p:cNvPr id="303" name="Shape 3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6337" y="1395875"/>
              <a:ext cx="4871325" cy="292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 txBox="1"/>
            <p:nvPr/>
          </p:nvSpPr>
          <p:spPr>
            <a:xfrm>
              <a:off x="2621350" y="1190375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1</a:t>
              </a:r>
              <a:endParaRPr sz="1100"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5763500" y="1190375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3</a:t>
              </a:r>
              <a:endParaRPr sz="1100"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104450" y="1190375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2</a:t>
              </a:r>
              <a:endParaRPr sz="1100"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3525150" y="4325475"/>
              <a:ext cx="20937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Increasing velocity → </a:t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 rot="5400000">
              <a:off x="986725" y="2757925"/>
              <a:ext cx="20937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Increasing nitrate →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547875" y="54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Column Experiments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-1709" l="0" r="0" t="1710"/>
          <a:stretch/>
        </p:blipFill>
        <p:spPr>
          <a:xfrm>
            <a:off x="1828238" y="1352725"/>
            <a:ext cx="5487523" cy="332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Shape 317"/>
          <p:cNvGrpSpPr/>
          <p:nvPr/>
        </p:nvGrpSpPr>
        <p:grpSpPr>
          <a:xfrm>
            <a:off x="2533375" y="1104050"/>
            <a:ext cx="4468050" cy="248663"/>
            <a:chOff x="4035325" y="1104050"/>
            <a:chExt cx="4468050" cy="248663"/>
          </a:xfrm>
        </p:grpSpPr>
        <p:sp>
          <p:nvSpPr>
            <p:cNvPr id="318" name="Shape 318"/>
            <p:cNvSpPr txBox="1"/>
            <p:nvPr/>
          </p:nvSpPr>
          <p:spPr>
            <a:xfrm>
              <a:off x="4035325" y="1104050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1</a:t>
              </a:r>
              <a:endParaRPr sz="1100"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7568275" y="1147213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3</a:t>
              </a:r>
              <a:endParaRPr sz="1100"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5801800" y="1104050"/>
              <a:ext cx="9351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Column 2</a:t>
              </a:r>
              <a:endParaRPr sz="1100"/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x="3720550" y="4568875"/>
            <a:ext cx="20937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velocity → 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 rot="5400000">
            <a:off x="678650" y="2757925"/>
            <a:ext cx="20937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nitrate →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Parameter Estimation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819150" y="146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sensitive parameters were inconsistent across models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Least sensitive parameters were consistent</a:t>
            </a:r>
            <a:endParaRPr sz="18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Michaelis-Menten half saturation constants, K</a:t>
            </a:r>
            <a:r>
              <a:rPr baseline="-25000" lang="en"/>
              <a:t>O</a:t>
            </a:r>
            <a:r>
              <a:rPr lang="en"/>
              <a:t> and K</a:t>
            </a:r>
            <a:r>
              <a:rPr baseline="-25000" lang="en"/>
              <a:t>N</a:t>
            </a:r>
            <a:endParaRPr baseline="-250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Oxygen inhibition constant, K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74" y="2712599"/>
            <a:ext cx="2189875" cy="18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00" y="3004700"/>
            <a:ext cx="2524825" cy="1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 Evaluation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53425" y="1520875"/>
            <a:ext cx="39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Nitrate: k-fold validation tests revealed similar test RSME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ANOVA test found no significant difference between RSME values of the different models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significant difference between the models for predicted DO and DOC</a:t>
            </a:r>
            <a:endParaRPr sz="1800"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25" y="1520875"/>
            <a:ext cx="3458072" cy="30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 Evaluation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819150" y="161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overall pick: Model 5 (Zero-order model)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Honorable Mentions: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for mechanistic understanding: Model 1 (full model)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for DOC &amp; nitrate: Model 2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for DO &amp; nitrate: Model 3</a:t>
            </a:r>
            <a:endParaRPr sz="1800"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25" y="2254700"/>
            <a:ext cx="194611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 Evaluation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19150" y="1667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does the zero-order model have a similar prediction error to more complex models?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inhibition may have a relatively minor effect on denitrification rates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DOC concentrations may have a minor impact on denitrification rates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Michaelis-Menten kinetics may be unnecessary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Half-saturation and inhibition constants insensitive for all models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*This analysis is valid under the conditions of this study - model performance may vary under different conditions</a:t>
            </a:r>
            <a:endParaRPr sz="1800"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Implications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819150" y="1625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HRT may be difficult to determine in horizontal-flow reactor beds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Fluctuating flow rates and saturation levels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Denitrification intermediates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Denitrification rates are highly dependent on temperature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Zero-order model may be modified using a Van’t Hoff-Arrhenius function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inhibition may become relevant below 21ºC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 depletion may become relevant above </a:t>
            </a:r>
            <a:r>
              <a:rPr lang="en" sz="1800"/>
              <a:t>21ºC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Woodchip age may affect overall nitrate reduction rate</a:t>
            </a:r>
            <a:endParaRPr sz="1800"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Woodchip bioreactors (WBR)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Agricultural runoff and urban stormwater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Inexpensive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Renewable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permeability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C/N ratio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225" y="1897100"/>
            <a:ext cx="2917225" cy="22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</a:t>
            </a:r>
            <a:r>
              <a:rPr lang="en"/>
              <a:t>Mechanisms &amp; Models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531675"/>
            <a:ext cx="75057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Denitrification rate</a:t>
            </a:r>
            <a:endParaRPr sz="1800"/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Factors:</a:t>
            </a:r>
            <a:endParaRPr sz="1800"/>
          </a:p>
          <a:p>
            <a:pPr indent="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Age, temperature variation, packing density of carbon source</a:t>
            </a:r>
            <a:endParaRPr sz="1800"/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parameters:</a:t>
            </a:r>
            <a:endParaRPr sz="18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Dissolved oxygen (DO), nitrate, dissolved organic carbon (DOC)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 order, first order, one-dimensional transport models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were inconclusive or not representative</a:t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Column Design &amp; </a:t>
            </a:r>
            <a:r>
              <a:rPr lang="en"/>
              <a:t>Tracer Test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639625"/>
            <a:ext cx="446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 mix of species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Dried→ Sieved(2-10mm)→Compacted(packing density 0.18)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Porosity </a:t>
            </a:r>
            <a:endParaRPr sz="1800"/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Interval pulse bromide tracer test</a:t>
            </a:r>
            <a:endParaRPr sz="18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•Linear porewater velocity -ν</a:t>
            </a:r>
            <a:endParaRPr sz="18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•Dispersion coefficients –D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0" y="1714775"/>
            <a:ext cx="2917225" cy="22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46850" y="845600"/>
            <a:ext cx="76779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Column </a:t>
            </a:r>
            <a:r>
              <a:rPr lang="en"/>
              <a:t>experiments </a:t>
            </a:r>
            <a:r>
              <a:rPr lang="en"/>
              <a:t>&amp; </a:t>
            </a:r>
            <a:r>
              <a:rPr lang="en"/>
              <a:t>Sampling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80700" y="1406475"/>
            <a:ext cx="563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Column Experiments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• Three influent nitrate concentrations(11, 5, and 2 mg-N /L)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• Different flow rates (1.5, 3.8, and 8.4 mL /min )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• 21℃, upflow</a:t>
            </a:r>
            <a:endParaRPr sz="1600"/>
          </a:p>
          <a:p>
            <a:pPr indent="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Sampling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• Along the entire length for DO, nitrate, and DOC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• Four times during a period of 1 week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• Collected from all ports and the artificial stormwater matrix tank</a:t>
            </a:r>
            <a:endParaRPr sz="1600"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• Downward-each sample was representative of the porewater at or just above the sample port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125" y="2364605"/>
            <a:ext cx="2565925" cy="174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46125" y="1656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5 overall models of composed of three coupled equations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1: considers DO, DOC, nitrate (M-M)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2: considers DOC, nitrate (M-M)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3: considers DO, nitrate (M-M)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4: considers nitrate (M-M)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5: considers nitrate (zeroth order)</a:t>
            </a:r>
            <a:endParaRPr sz="18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Assumptions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25250" y="1594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System is in steady state and the transient term is zero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(2) Microbial biomass is constant within each region and fixed to surfaces so that the microbial biomass terms X</a:t>
            </a:r>
            <a:r>
              <a:rPr baseline="-25000" lang="en" sz="1800"/>
              <a:t>O</a:t>
            </a:r>
            <a:r>
              <a:rPr lang="en" sz="1800"/>
              <a:t> and X</a:t>
            </a:r>
            <a:r>
              <a:rPr baseline="-25000" lang="en" sz="1800"/>
              <a:t>N </a:t>
            </a:r>
            <a:r>
              <a:rPr lang="en" sz="1800"/>
              <a:t>can be combined with V</a:t>
            </a:r>
            <a:r>
              <a:rPr baseline="-25000" lang="en" sz="1800"/>
              <a:t>O</a:t>
            </a:r>
            <a:r>
              <a:rPr lang="en" sz="1800"/>
              <a:t> and V</a:t>
            </a:r>
            <a:r>
              <a:rPr baseline="-25000" lang="en" sz="1800"/>
              <a:t>N</a:t>
            </a:r>
            <a:endParaRPr baseline="-25000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(3) Substrate and electron acceptors (O</a:t>
            </a:r>
            <a:r>
              <a:rPr baseline="-25000" lang="en" sz="1800"/>
              <a:t>2</a:t>
            </a:r>
            <a:r>
              <a:rPr lang="en" sz="1800"/>
              <a:t> and NO</a:t>
            </a:r>
            <a:r>
              <a:rPr baseline="-25000" lang="en" sz="1800"/>
              <a:t>3</a:t>
            </a:r>
            <a:r>
              <a:rPr baseline="30000" lang="en" sz="1800"/>
              <a:t>-</a:t>
            </a:r>
            <a:r>
              <a:rPr lang="en" sz="1800"/>
              <a:t>) are the only limitations to sustaining growth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(4) all DOC is labile and bioavailable and only dissolved substrate is taken up by bacteria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Assumptions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/>
              <a:t>5) Insoluble substrate mass remains relatively constant due to the longevity of wood chips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(6) Sorption and intraparticle diffusion of DOC through wood chips are not important as the equations are solved at steady state.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