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B36F-DD05-4B1D-A641-DDE4F05D711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3D28-E61D-4F72-80B0-8EF931865A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5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B36F-DD05-4B1D-A641-DDE4F05D711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3D28-E61D-4F72-80B0-8EF93186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B36F-DD05-4B1D-A641-DDE4F05D711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3D28-E61D-4F72-80B0-8EF93186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B36F-DD05-4B1D-A641-DDE4F05D711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3D28-E61D-4F72-80B0-8EF93186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1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B36F-DD05-4B1D-A641-DDE4F05D711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3D28-E61D-4F72-80B0-8EF931865A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1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B36F-DD05-4B1D-A641-DDE4F05D711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3D28-E61D-4F72-80B0-8EF93186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B36F-DD05-4B1D-A641-DDE4F05D711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3D28-E61D-4F72-80B0-8EF93186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B36F-DD05-4B1D-A641-DDE4F05D711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3D28-E61D-4F72-80B0-8EF93186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B36F-DD05-4B1D-A641-DDE4F05D711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3D28-E61D-4F72-80B0-8EF93186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4FB36F-DD05-4B1D-A641-DDE4F05D711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B03D28-E61D-4F72-80B0-8EF93186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0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B36F-DD05-4B1D-A641-DDE4F05D711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3D28-E61D-4F72-80B0-8EF93186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3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FB36F-DD05-4B1D-A641-DDE4F05D711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B03D28-E61D-4F72-80B0-8EF931865A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21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B72A-7441-467B-8754-AF6046508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Biodegradation of Antibiotics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D6F6D-01E6-4202-9C54-04E24D732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6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4480-EE24-446D-92AC-D34B6D06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FC93-4C98-44DE-997B-3DE39904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Wen, X., Jia, Y., &amp; Li, J. (2010). Enzymatic degradation of tetracycline and oxytetracycline by crude manganese peroxidase prepared from </a:t>
            </a:r>
            <a:r>
              <a:rPr lang="en-US" dirty="0" err="1"/>
              <a:t>Phanerochaete</a:t>
            </a:r>
            <a:r>
              <a:rPr lang="en-US" dirty="0"/>
              <a:t> </a:t>
            </a:r>
            <a:r>
              <a:rPr lang="en-US" dirty="0" err="1"/>
              <a:t>chrysosporium</a:t>
            </a:r>
            <a:r>
              <a:rPr lang="en-US" dirty="0"/>
              <a:t>. </a:t>
            </a:r>
            <a:r>
              <a:rPr lang="en-US" i="1" dirty="0"/>
              <a:t>Journal of Hazardous Materials</a:t>
            </a:r>
            <a:r>
              <a:rPr lang="en-US" dirty="0"/>
              <a:t>, </a:t>
            </a:r>
            <a:r>
              <a:rPr lang="en-US" i="1" dirty="0"/>
              <a:t>177</a:t>
            </a:r>
            <a:r>
              <a:rPr lang="en-US" dirty="0"/>
              <a:t>(1), 924–928. https://doi.org/10.1016/j.jhazmat.2010.01.005 </a:t>
            </a:r>
          </a:p>
          <a:p>
            <a:r>
              <a:rPr lang="en-US" dirty="0" err="1"/>
              <a:t>Daghrir</a:t>
            </a:r>
            <a:r>
              <a:rPr lang="en-US" dirty="0"/>
              <a:t> R., </a:t>
            </a:r>
            <a:r>
              <a:rPr lang="en-US" dirty="0" err="1"/>
              <a:t>Drogui</a:t>
            </a:r>
            <a:r>
              <a:rPr lang="en-US" dirty="0"/>
              <a:t> P.(2013)Tetracycline antibiotics in the environment: a review | </a:t>
            </a:r>
            <a:r>
              <a:rPr lang="en-US" dirty="0" err="1"/>
              <a:t>SpringerLink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Retrieved May 17, 2018, from https://link.springer.com/article/10.1007/s10311-013-0404-8 </a:t>
            </a:r>
          </a:p>
          <a:p>
            <a:r>
              <a:rPr lang="en-US" dirty="0"/>
              <a:t>Hu, X., Zhou, Q., &amp; Luo, Y. (2010). Occurrence and source analysis of typical veterinary antibiotics in manure, soil, vegetables and groundwater from organic vegetable bases, northern China. </a:t>
            </a:r>
            <a:r>
              <a:rPr lang="en-US" i="1" dirty="0"/>
              <a:t>Environmental Pollution</a:t>
            </a:r>
            <a:r>
              <a:rPr lang="en-US" dirty="0"/>
              <a:t>, </a:t>
            </a:r>
            <a:r>
              <a:rPr lang="en-US" i="1" dirty="0"/>
              <a:t>158</a:t>
            </a:r>
            <a:r>
              <a:rPr lang="en-US" dirty="0"/>
              <a:t>(9), 2992–2998. https://doi.org/10.1016/j.envpol.2010.05.023 </a:t>
            </a:r>
          </a:p>
          <a:p>
            <a:r>
              <a:rPr lang="en-US" dirty="0"/>
              <a:t>Larsson, D. G. J. (2014). Antibiotics in the environment. </a:t>
            </a:r>
            <a:r>
              <a:rPr lang="en-US" i="1" dirty="0"/>
              <a:t>Upsala Journal of Medical Sciences</a:t>
            </a:r>
            <a:r>
              <a:rPr lang="en-US" dirty="0"/>
              <a:t>, </a:t>
            </a:r>
            <a:r>
              <a:rPr lang="en-US" i="1" dirty="0"/>
              <a:t>119</a:t>
            </a:r>
            <a:r>
              <a:rPr lang="en-US" dirty="0"/>
              <a:t>(2), 108–112. https://doi.org/10.3109/03009734.2014.896438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2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58D3-CF5D-499C-AADF-58335103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532B-BF31-4235-A52A-BFA1ABDD2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-Explain why it is more difficult to enrich for organisms that PRODUCE compounds of interest than those that biodegrade them (note exceptions - e.g. antibiotic production).</a:t>
            </a:r>
          </a:p>
          <a:p>
            <a:r>
              <a:rPr lang="en-US" sz="2400" dirty="0"/>
              <a:t>-Bioremediation ((discovery of biodegradation pathways)</a:t>
            </a:r>
          </a:p>
          <a:p>
            <a:pPr lvl="0"/>
            <a:r>
              <a:rPr lang="en-US" sz="2400" dirty="0"/>
              <a:t>-Recognize the challenges to </a:t>
            </a:r>
            <a:r>
              <a:rPr lang="en-US" sz="2400" dirty="0" err="1"/>
              <a:t>biocatalysis</a:t>
            </a:r>
            <a:r>
              <a:rPr lang="en-US" sz="2400" dirty="0"/>
              <a:t> for production of bioenergy and biochemicals of interest </a:t>
            </a:r>
          </a:p>
          <a:p>
            <a:pPr lvl="2"/>
            <a:r>
              <a:rPr lang="en-US" dirty="0"/>
              <a:t>IDing of orgs/genes capable of specific biosynthetic capabilities</a:t>
            </a:r>
          </a:p>
          <a:p>
            <a:pPr lvl="2"/>
            <a:r>
              <a:rPr lang="en-US" dirty="0"/>
              <a:t>maximizing yields and minimizing side reactions</a:t>
            </a:r>
          </a:p>
          <a:p>
            <a:pPr lvl="2"/>
            <a:r>
              <a:rPr lang="en-US" dirty="0"/>
              <a:t>product recovery and purification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0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043B-C6D2-406E-A7C7-36EFEC1B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8586"/>
            <a:ext cx="6517843" cy="108806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C6BE-ECBE-4B84-B2E9-91EA800A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148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Antibiotic resistance</a:t>
            </a:r>
          </a:p>
          <a:p>
            <a:pPr lvl="1"/>
            <a:r>
              <a:rPr lang="en-US" dirty="0"/>
              <a:t>The mechanism is still unknown</a:t>
            </a:r>
          </a:p>
          <a:p>
            <a:r>
              <a:rPr lang="en-US" dirty="0"/>
              <a:t>Endocrine disruption of fish</a:t>
            </a:r>
          </a:p>
          <a:p>
            <a:pPr lvl="1"/>
            <a:r>
              <a:rPr lang="en-US" dirty="0"/>
              <a:t>feminization</a:t>
            </a:r>
          </a:p>
          <a:p>
            <a:r>
              <a:rPr lang="en-US" dirty="0"/>
              <a:t>Crop uptake + bioaccumulation</a:t>
            </a:r>
          </a:p>
          <a:p>
            <a:pPr lvl="1"/>
            <a:r>
              <a:rPr lang="en-US" dirty="0"/>
              <a:t>Leads to high concentrations that might be consumed</a:t>
            </a:r>
          </a:p>
          <a:p>
            <a:r>
              <a:rPr lang="en-US" dirty="0"/>
              <a:t>Changes in crop growth</a:t>
            </a:r>
          </a:p>
          <a:p>
            <a:pPr lvl="1"/>
            <a:r>
              <a:rPr lang="en-US" dirty="0"/>
              <a:t>Legume disruption in some soils</a:t>
            </a:r>
          </a:p>
        </p:txBody>
      </p:sp>
      <p:sp>
        <p:nvSpPr>
          <p:cNvPr id="6" name="AutoShape 8" descr="Image result for antibiotics">
            <a:extLst>
              <a:ext uri="{FF2B5EF4-FFF2-40B4-BE49-F238E27FC236}">
                <a16:creationId xmlns:a16="http://schemas.microsoft.com/office/drawing/2014/main" id="{724F7DF4-50B3-40D3-AC27-DCE7547571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62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Image result for antibiotics">
            <a:extLst>
              <a:ext uri="{FF2B5EF4-FFF2-40B4-BE49-F238E27FC236}">
                <a16:creationId xmlns:a16="http://schemas.microsoft.com/office/drawing/2014/main" id="{31E5C7E6-F189-4975-9CA2-1A654E4AD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444" y="788794"/>
            <a:ext cx="4280556" cy="22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fish feminization">
            <a:extLst>
              <a:ext uri="{FF2B5EF4-FFF2-40B4-BE49-F238E27FC236}">
                <a16:creationId xmlns:a16="http://schemas.microsoft.com/office/drawing/2014/main" id="{A445D909-9E87-4776-A644-AD266D44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98586"/>
            <a:ext cx="2590800" cy="281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rops">
            <a:extLst>
              <a:ext uri="{FF2B5EF4-FFF2-40B4-BE49-F238E27FC236}">
                <a16:creationId xmlns:a16="http://schemas.microsoft.com/office/drawing/2014/main" id="{B1209850-84FB-48AF-8B00-F849A2229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500058"/>
            <a:ext cx="3708155" cy="247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89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9D5F-673B-4B04-8596-57A2204E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they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B571-192F-4130-837A-B980F1500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Release in waste</a:t>
            </a:r>
          </a:p>
          <a:p>
            <a:pPr lvl="1"/>
            <a:r>
              <a:rPr lang="en-US" dirty="0"/>
              <a:t>Human</a:t>
            </a:r>
          </a:p>
          <a:p>
            <a:pPr lvl="1"/>
            <a:r>
              <a:rPr lang="en-US" dirty="0"/>
              <a:t>Livestock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Industrial Waste</a:t>
            </a:r>
          </a:p>
          <a:p>
            <a:pPr lvl="1"/>
            <a:endParaRPr lang="en-US" dirty="0"/>
          </a:p>
          <a:p>
            <a:r>
              <a:rPr lang="en-US" dirty="0"/>
              <a:t>Ends up in many natural systems</a:t>
            </a:r>
          </a:p>
          <a:p>
            <a:pPr lvl="1"/>
            <a:r>
              <a:rPr lang="en-US" dirty="0"/>
              <a:t>Surface water</a:t>
            </a:r>
          </a:p>
          <a:p>
            <a:pPr lvl="1"/>
            <a:r>
              <a:rPr lang="en-US" dirty="0"/>
              <a:t>Soils</a:t>
            </a:r>
          </a:p>
          <a:p>
            <a:pPr lvl="1"/>
            <a:r>
              <a:rPr lang="en-US" dirty="0"/>
              <a:t>Sediments</a:t>
            </a:r>
          </a:p>
          <a:p>
            <a:pPr lvl="1"/>
            <a:r>
              <a:rPr lang="en-US" dirty="0"/>
              <a:t>Ground water</a:t>
            </a:r>
          </a:p>
          <a:p>
            <a:pPr lvl="1"/>
            <a:endParaRPr lang="en-US" dirty="0"/>
          </a:p>
        </p:txBody>
      </p:sp>
      <p:pic>
        <p:nvPicPr>
          <p:cNvPr id="3074" name="Picture 2" descr="Image result for cows">
            <a:extLst>
              <a:ext uri="{FF2B5EF4-FFF2-40B4-BE49-F238E27FC236}">
                <a16:creationId xmlns:a16="http://schemas.microsoft.com/office/drawing/2014/main" id="{90ED37CF-B2E6-4460-A4C1-9A71C690E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658" y="2000250"/>
            <a:ext cx="45339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swine">
            <a:extLst>
              <a:ext uri="{FF2B5EF4-FFF2-40B4-BE49-F238E27FC236}">
                <a16:creationId xmlns:a16="http://schemas.microsoft.com/office/drawing/2014/main" id="{5A9E7D89-4630-4D08-9908-CC3E2ACCD4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Image result for swine">
            <a:extLst>
              <a:ext uri="{FF2B5EF4-FFF2-40B4-BE49-F238E27FC236}">
                <a16:creationId xmlns:a16="http://schemas.microsoft.com/office/drawing/2014/main" id="{A5123A9E-C517-4E3D-9F28-68C5A92C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50" y="4280562"/>
            <a:ext cx="2797200" cy="186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poultry">
            <a:extLst>
              <a:ext uri="{FF2B5EF4-FFF2-40B4-BE49-F238E27FC236}">
                <a16:creationId xmlns:a16="http://schemas.microsoft.com/office/drawing/2014/main" id="{CEE48A8A-796E-4BDA-9386-60FBB610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6" y="4345516"/>
            <a:ext cx="3095624" cy="173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33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7DAB-DE2A-418B-8899-4EA2F0E7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D924-39CD-44A7-BBB6-D0622C66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ECA57-C4F1-41CB-8BC4-F7D86D702309}"/>
              </a:ext>
            </a:extLst>
          </p:cNvPr>
          <p:cNvSpPr txBox="1"/>
          <p:nvPr/>
        </p:nvSpPr>
        <p:spPr>
          <a:xfrm>
            <a:off x="1276350" y="1825625"/>
            <a:ext cx="9906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Most are physical and chemical: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Membrane contractor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Activated carbon and adsorption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Ultraviolet technology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This helps in natural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Ozone technology</a:t>
            </a:r>
          </a:p>
        </p:txBody>
      </p:sp>
    </p:spTree>
    <p:extLst>
      <p:ext uri="{BB962C8B-B14F-4D97-AF65-F5344CB8AC3E}">
        <p14:creationId xmlns:p14="http://schemas.microsoft.com/office/powerpoint/2010/main" val="397203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00AF-A8FA-4398-922F-51DDF370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Biodegradation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988C-36DD-482A-AB64-47E741FE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Enzymes from fungus:</a:t>
            </a:r>
          </a:p>
          <a:p>
            <a:pPr lvl="1"/>
            <a:r>
              <a:rPr lang="en-US" dirty="0"/>
              <a:t>Usually degrades lignin on wood</a:t>
            </a:r>
          </a:p>
          <a:p>
            <a:pPr lvl="1"/>
            <a:r>
              <a:rPr lang="en-US" dirty="0"/>
              <a:t>Can be harvested to remove antibiotics</a:t>
            </a:r>
          </a:p>
          <a:p>
            <a:endParaRPr lang="en-US" dirty="0"/>
          </a:p>
          <a:p>
            <a:r>
              <a:rPr lang="en-US" dirty="0"/>
              <a:t>Manganese Peroxidase</a:t>
            </a:r>
          </a:p>
          <a:p>
            <a:pPr lvl="1"/>
            <a:r>
              <a:rPr lang="en-US" dirty="0"/>
              <a:t>Catalyzes: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Mn</a:t>
            </a:r>
            <a:r>
              <a:rPr lang="en-US" baseline="30000" dirty="0"/>
              <a:t>3+</a:t>
            </a:r>
            <a:r>
              <a:rPr lang="en-US" dirty="0"/>
              <a:t> then chelates with the lignin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6B3A4-F79C-423B-8CE3-DBD577E7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65" y="4115776"/>
            <a:ext cx="6742785" cy="794151"/>
          </a:xfrm>
          <a:prstGeom prst="rect">
            <a:avLst/>
          </a:prstGeom>
        </p:spPr>
      </p:pic>
      <p:pic>
        <p:nvPicPr>
          <p:cNvPr id="4098" name="Picture 2" descr="Image result for white rot fungi">
            <a:extLst>
              <a:ext uri="{FF2B5EF4-FFF2-40B4-BE49-F238E27FC236}">
                <a16:creationId xmlns:a16="http://schemas.microsoft.com/office/drawing/2014/main" id="{D6BB43DC-33EB-4E12-A3E8-5D890406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442" y="1932388"/>
            <a:ext cx="2912415" cy="192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75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00AF-A8FA-4398-922F-51DDF370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Biodegradation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988C-36DD-482A-AB64-47E741FE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In a wastewater system this could include adding a reactor step</a:t>
            </a:r>
          </a:p>
          <a:p>
            <a:pPr lvl="2"/>
            <a:r>
              <a:rPr lang="en-US" sz="2000" dirty="0"/>
              <a:t>Might be challenging!</a:t>
            </a:r>
          </a:p>
          <a:p>
            <a:pPr lvl="2"/>
            <a:r>
              <a:rPr lang="en-US" sz="2000" dirty="0"/>
              <a:t>Temperature dependence</a:t>
            </a:r>
          </a:p>
          <a:p>
            <a:pPr lvl="1"/>
            <a:r>
              <a:rPr lang="en-US" sz="2800" dirty="0"/>
              <a:t>Out in the environment the solution is less controlled</a:t>
            </a:r>
          </a:p>
          <a:p>
            <a:pPr lvl="2"/>
            <a:r>
              <a:rPr lang="en-US" sz="2000" dirty="0"/>
              <a:t>NPS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5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00AF-A8FA-4398-922F-51DDF370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" y="2401153"/>
            <a:ext cx="3989070" cy="1450757"/>
          </a:xfrm>
        </p:spPr>
        <p:txBody>
          <a:bodyPr/>
          <a:lstStyle/>
          <a:p>
            <a:r>
              <a:rPr lang="en-US" dirty="0"/>
              <a:t>Biodegradation Solutions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8D6DEE-D7D7-4437-B417-9EA498F07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060" y="782661"/>
            <a:ext cx="6631620" cy="504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4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00AF-A8FA-4398-922F-51DDF370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5750"/>
            <a:ext cx="10427970" cy="1026584"/>
          </a:xfrm>
        </p:spPr>
        <p:txBody>
          <a:bodyPr/>
          <a:lstStyle/>
          <a:p>
            <a:r>
              <a:rPr lang="en-US" dirty="0"/>
              <a:t>Biodegradation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375C5-2FEA-40E4-A723-81A2EBAC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As antibiotics are still an “emerging contaminant” and a “micropollutant”  there is a lot left to learn!</a:t>
            </a:r>
          </a:p>
        </p:txBody>
      </p:sp>
      <p:pic>
        <p:nvPicPr>
          <p:cNvPr id="5122" name="Picture 2" descr="Image result for question mark">
            <a:extLst>
              <a:ext uri="{FF2B5EF4-FFF2-40B4-BE49-F238E27FC236}">
                <a16:creationId xmlns:a16="http://schemas.microsoft.com/office/drawing/2014/main" id="{CCAD29C7-8ECE-44FB-B4FE-17323C5D6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97" y="3028950"/>
            <a:ext cx="4545966" cy="30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779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5886</TotalTime>
  <Words>418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Biodegradation of Antibiotics</vt:lpstr>
      <vt:lpstr>Related Learning Objectives</vt:lpstr>
      <vt:lpstr>Problem</vt:lpstr>
      <vt:lpstr>Where do they come from?</vt:lpstr>
      <vt:lpstr>Current Solutions </vt:lpstr>
      <vt:lpstr>Biodegradation Solutions</vt:lpstr>
      <vt:lpstr>Biodegradation Solutions</vt:lpstr>
      <vt:lpstr>Biodegradation Solutions</vt:lpstr>
      <vt:lpstr>Biodegradation Solutions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Biodegradation of Antibiotics</dc:title>
  <dc:creator>Clare O'Connor</dc:creator>
  <cp:lastModifiedBy>Clare O'Connor</cp:lastModifiedBy>
  <cp:revision>15</cp:revision>
  <dcterms:created xsi:type="dcterms:W3CDTF">2018-05-17T15:26:45Z</dcterms:created>
  <dcterms:modified xsi:type="dcterms:W3CDTF">2018-05-21T17:33:38Z</dcterms:modified>
</cp:coreProperties>
</file>