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8" r:id="rId5"/>
    <p:sldId id="271" r:id="rId6"/>
    <p:sldId id="269" r:id="rId7"/>
    <p:sldId id="270" r:id="rId8"/>
    <p:sldId id="272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4" autoAdjust="0"/>
    <p:restoredTop sz="94660"/>
  </p:normalViewPr>
  <p:slideViewPr>
    <p:cSldViewPr snapToGrid="0">
      <p:cViewPr>
        <p:scale>
          <a:sx n="100" d="100"/>
          <a:sy n="100" d="100"/>
        </p:scale>
        <p:origin x="304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2995B8-8CD3-4121-889D-D311F671040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03323E-28D0-47C6-9AA7-FAB261D9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2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C1D2-90B3-4996-90D7-9FB7C1763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Housing Price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EB0C3-4F6C-496F-A78B-B3359870B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effectLst/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3">
                    <a:lumMod val="25000"/>
                  </a:schemeClr>
                </a:solidFill>
                <a:effectLst/>
                <a:latin typeface="Amasis MT Pro Black" panose="02040A04050005020304" pitchFamily="18" charset="0"/>
              </a:rPr>
              <a:t>King County, WA</a:t>
            </a:r>
          </a:p>
        </p:txBody>
      </p:sp>
    </p:spTree>
    <p:extLst>
      <p:ext uri="{BB962C8B-B14F-4D97-AF65-F5344CB8AC3E}">
        <p14:creationId xmlns:p14="http://schemas.microsoft.com/office/powerpoint/2010/main" val="319071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EC02-1079-4580-91F5-349E071B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8E3F-AFD2-4AE1-99B3-614C79C0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2BFF-CEFC-45DC-9230-8615ED12229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2800" dirty="0">
                <a:latin typeface="Amasis MT Pro Medium" panose="020B0604020202020204" pitchFamily="18" charset="0"/>
              </a:rPr>
              <a:t> View 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latin typeface="Amasis MT Pro Medium" panose="020B0604020202020204" pitchFamily="18" charset="0"/>
              </a:rPr>
              <a:t> Years since renovation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latin typeface="Amasis MT Pro Medium" panose="020B0604020202020204" pitchFamily="18" charset="0"/>
              </a:rPr>
              <a:t> Price per Square Foot – Longitude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latin typeface="Amasis MT Pro Medium" panose="020B0604020202020204" pitchFamily="18" charset="0"/>
              </a:rPr>
              <a:t> </a:t>
            </a:r>
            <a:r>
              <a:rPr lang="en-US" sz="2800" dirty="0" err="1">
                <a:latin typeface="Amasis MT Pro Medium" panose="020B0604020202020204" pitchFamily="18" charset="0"/>
              </a:rPr>
              <a:t>Zipcodes</a:t>
            </a:r>
            <a:endParaRPr lang="en-US" sz="2800" dirty="0">
              <a:latin typeface="Amasis MT Pro Medium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5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667-8609-49B9-AA2A-A49A6BB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View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5AFC9-EC87-4E18-A1F6-9D9DBBC8C4F1}"/>
              </a:ext>
            </a:extLst>
          </p:cNvPr>
          <p:cNvSpPr/>
          <p:nvPr/>
        </p:nvSpPr>
        <p:spPr>
          <a:xfrm>
            <a:off x="4783873" y="446088"/>
            <a:ext cx="6463247" cy="5893752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4CE9A-D865-4821-AE61-6A3E8CB2D529}"/>
              </a:ext>
            </a:extLst>
          </p:cNvPr>
          <p:cNvSpPr/>
          <p:nvPr/>
        </p:nvSpPr>
        <p:spPr>
          <a:xfrm>
            <a:off x="1073151" y="2377440"/>
            <a:ext cx="9998709" cy="3962400"/>
          </a:xfrm>
          <a:prstGeom prst="roundRect">
            <a:avLst>
              <a:gd name="adj" fmla="val 18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463C1-094A-43B3-AFCD-B39256C1DD74}"/>
              </a:ext>
            </a:extLst>
          </p:cNvPr>
          <p:cNvSpPr/>
          <p:nvPr/>
        </p:nvSpPr>
        <p:spPr>
          <a:xfrm>
            <a:off x="4620684" y="2181186"/>
            <a:ext cx="6047316" cy="3556674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4D4D2-7B57-4089-A096-561C521C5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" t="1085" r="316" b="577"/>
          <a:stretch/>
        </p:blipFill>
        <p:spPr>
          <a:xfrm>
            <a:off x="4880271" y="1367075"/>
            <a:ext cx="6114709" cy="43219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3652-2327-4C83-9050-587EC95E0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020" y="2550566"/>
            <a:ext cx="3547533" cy="3600311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40% Correlation with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ANOVA Testing: P = 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71CB0-5A14-44E7-BA41-5CE546615804}"/>
              </a:ext>
            </a:extLst>
          </p:cNvPr>
          <p:cNvSpPr/>
          <p:nvPr/>
        </p:nvSpPr>
        <p:spPr>
          <a:xfrm>
            <a:off x="4472940" y="2148799"/>
            <a:ext cx="310830" cy="229784"/>
          </a:xfrm>
          <a:prstGeom prst="roundRect">
            <a:avLst>
              <a:gd name="adj" fmla="val 1798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667-8609-49B9-AA2A-A49A6BB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Recent Renovation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5AFC9-EC87-4E18-A1F6-9D9DBBC8C4F1}"/>
              </a:ext>
            </a:extLst>
          </p:cNvPr>
          <p:cNvSpPr/>
          <p:nvPr/>
        </p:nvSpPr>
        <p:spPr>
          <a:xfrm>
            <a:off x="4783873" y="446088"/>
            <a:ext cx="6463247" cy="5893752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4CE9A-D865-4821-AE61-6A3E8CB2D529}"/>
              </a:ext>
            </a:extLst>
          </p:cNvPr>
          <p:cNvSpPr/>
          <p:nvPr/>
        </p:nvSpPr>
        <p:spPr>
          <a:xfrm>
            <a:off x="1073151" y="2377440"/>
            <a:ext cx="9998709" cy="3962400"/>
          </a:xfrm>
          <a:prstGeom prst="roundRect">
            <a:avLst>
              <a:gd name="adj" fmla="val 18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463C1-094A-43B3-AFCD-B39256C1DD74}"/>
              </a:ext>
            </a:extLst>
          </p:cNvPr>
          <p:cNvSpPr/>
          <p:nvPr/>
        </p:nvSpPr>
        <p:spPr>
          <a:xfrm>
            <a:off x="4620684" y="2181186"/>
            <a:ext cx="6047316" cy="3556674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3652-2327-4C83-9050-587EC95E0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020" y="2550566"/>
            <a:ext cx="3547533" cy="3600311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Years since built or  renovated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‘Recent’ - 3 years or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T-Test: P = 0.002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2% Correlation with Price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71CB0-5A14-44E7-BA41-5CE546615804}"/>
              </a:ext>
            </a:extLst>
          </p:cNvPr>
          <p:cNvSpPr/>
          <p:nvPr/>
        </p:nvSpPr>
        <p:spPr>
          <a:xfrm>
            <a:off x="4472940" y="2148799"/>
            <a:ext cx="310830" cy="229784"/>
          </a:xfrm>
          <a:prstGeom prst="roundRect">
            <a:avLst>
              <a:gd name="adj" fmla="val 1798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0238D7-4E50-4881-92EC-14E46D106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2" r="19767"/>
          <a:stretch/>
        </p:blipFill>
        <p:spPr>
          <a:xfrm>
            <a:off x="6185068" y="1242015"/>
            <a:ext cx="3718560" cy="430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606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667-8609-49B9-AA2A-A49A6BB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Recent Renovation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5AFC9-EC87-4E18-A1F6-9D9DBBC8C4F1}"/>
              </a:ext>
            </a:extLst>
          </p:cNvPr>
          <p:cNvSpPr/>
          <p:nvPr/>
        </p:nvSpPr>
        <p:spPr>
          <a:xfrm>
            <a:off x="4783873" y="446088"/>
            <a:ext cx="6463247" cy="5893752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4CE9A-D865-4821-AE61-6A3E8CB2D529}"/>
              </a:ext>
            </a:extLst>
          </p:cNvPr>
          <p:cNvSpPr/>
          <p:nvPr/>
        </p:nvSpPr>
        <p:spPr>
          <a:xfrm>
            <a:off x="1073151" y="2377440"/>
            <a:ext cx="9998709" cy="3962400"/>
          </a:xfrm>
          <a:prstGeom prst="roundRect">
            <a:avLst>
              <a:gd name="adj" fmla="val 18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463C1-094A-43B3-AFCD-B39256C1DD74}"/>
              </a:ext>
            </a:extLst>
          </p:cNvPr>
          <p:cNvSpPr/>
          <p:nvPr/>
        </p:nvSpPr>
        <p:spPr>
          <a:xfrm>
            <a:off x="4620684" y="2181186"/>
            <a:ext cx="6047316" cy="3556674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3652-2327-4C83-9050-587EC95E0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020" y="2550566"/>
            <a:ext cx="3547533" cy="3600311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Years since built or  renovated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‘Recent’ - 3 years or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T-Test: P = 0.002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2% Correlation with Price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71CB0-5A14-44E7-BA41-5CE546615804}"/>
              </a:ext>
            </a:extLst>
          </p:cNvPr>
          <p:cNvSpPr/>
          <p:nvPr/>
        </p:nvSpPr>
        <p:spPr>
          <a:xfrm>
            <a:off x="4472940" y="2148799"/>
            <a:ext cx="310830" cy="229784"/>
          </a:xfrm>
          <a:prstGeom prst="roundRect">
            <a:avLst>
              <a:gd name="adj" fmla="val 1798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B1C0F0-F619-4764-8604-B71B65B1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20" y="996206"/>
            <a:ext cx="6227371" cy="47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1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667-8609-49B9-AA2A-A49A6BB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Price Per Square Foot and  Longitude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5AFC9-EC87-4E18-A1F6-9D9DBBC8C4F1}"/>
              </a:ext>
            </a:extLst>
          </p:cNvPr>
          <p:cNvSpPr/>
          <p:nvPr/>
        </p:nvSpPr>
        <p:spPr>
          <a:xfrm>
            <a:off x="4783873" y="446088"/>
            <a:ext cx="6463247" cy="5893752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4CE9A-D865-4821-AE61-6A3E8CB2D529}"/>
              </a:ext>
            </a:extLst>
          </p:cNvPr>
          <p:cNvSpPr/>
          <p:nvPr/>
        </p:nvSpPr>
        <p:spPr>
          <a:xfrm>
            <a:off x="1073151" y="2377440"/>
            <a:ext cx="9998709" cy="3962400"/>
          </a:xfrm>
          <a:prstGeom prst="roundRect">
            <a:avLst>
              <a:gd name="adj" fmla="val 18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463C1-094A-43B3-AFCD-B39256C1DD74}"/>
              </a:ext>
            </a:extLst>
          </p:cNvPr>
          <p:cNvSpPr/>
          <p:nvPr/>
        </p:nvSpPr>
        <p:spPr>
          <a:xfrm>
            <a:off x="4620684" y="2181186"/>
            <a:ext cx="6047316" cy="3556674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3652-2327-4C83-9050-587EC95E0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020" y="2550566"/>
            <a:ext cx="3547533" cy="3600311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OLS: R</a:t>
            </a: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2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for target price and feature: square footage times longitude = 0.496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OLS: P</a:t>
            </a: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for target price and feature: square footage times longitude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Amasis MT Pro Medium" panose="020B0604020202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71CB0-5A14-44E7-BA41-5CE546615804}"/>
              </a:ext>
            </a:extLst>
          </p:cNvPr>
          <p:cNvSpPr/>
          <p:nvPr/>
        </p:nvSpPr>
        <p:spPr>
          <a:xfrm>
            <a:off x="4472940" y="2148799"/>
            <a:ext cx="310830" cy="229784"/>
          </a:xfrm>
          <a:prstGeom prst="roundRect">
            <a:avLst>
              <a:gd name="adj" fmla="val 1798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8F8CE5-DFEC-45A0-B558-4DA8FA1B00E2}"/>
              </a:ext>
            </a:extLst>
          </p:cNvPr>
          <p:cNvSpPr/>
          <p:nvPr/>
        </p:nvSpPr>
        <p:spPr>
          <a:xfrm>
            <a:off x="4876091" y="1197853"/>
            <a:ext cx="6242758" cy="4261952"/>
          </a:xfrm>
          <a:prstGeom prst="roundRect">
            <a:avLst>
              <a:gd name="adj" fmla="val 636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667-8609-49B9-AA2A-A49A6BB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Price Per Square Foot and  Longitude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5AFC9-EC87-4E18-A1F6-9D9DBBC8C4F1}"/>
              </a:ext>
            </a:extLst>
          </p:cNvPr>
          <p:cNvSpPr/>
          <p:nvPr/>
        </p:nvSpPr>
        <p:spPr>
          <a:xfrm>
            <a:off x="4783873" y="446088"/>
            <a:ext cx="6463247" cy="5893752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4CE9A-D865-4821-AE61-6A3E8CB2D529}"/>
              </a:ext>
            </a:extLst>
          </p:cNvPr>
          <p:cNvSpPr/>
          <p:nvPr/>
        </p:nvSpPr>
        <p:spPr>
          <a:xfrm>
            <a:off x="1073151" y="2377440"/>
            <a:ext cx="9998709" cy="3962400"/>
          </a:xfrm>
          <a:prstGeom prst="roundRect">
            <a:avLst>
              <a:gd name="adj" fmla="val 18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463C1-094A-43B3-AFCD-B39256C1DD74}"/>
              </a:ext>
            </a:extLst>
          </p:cNvPr>
          <p:cNvSpPr/>
          <p:nvPr/>
        </p:nvSpPr>
        <p:spPr>
          <a:xfrm>
            <a:off x="4620684" y="2181186"/>
            <a:ext cx="6047316" cy="3556674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3652-2327-4C83-9050-587EC95E0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020" y="2550566"/>
            <a:ext cx="3547533" cy="3600311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OLS: R</a:t>
            </a: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2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for target price and feature: square footage times longitude = 0.496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OLS: P</a:t>
            </a: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for target price and feature: square footage times longitude = 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71CB0-5A14-44E7-BA41-5CE546615804}"/>
              </a:ext>
            </a:extLst>
          </p:cNvPr>
          <p:cNvSpPr/>
          <p:nvPr/>
        </p:nvSpPr>
        <p:spPr>
          <a:xfrm>
            <a:off x="4472940" y="2148799"/>
            <a:ext cx="310830" cy="229784"/>
          </a:xfrm>
          <a:prstGeom prst="roundRect">
            <a:avLst>
              <a:gd name="adj" fmla="val 1798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6038C-6283-4659-94A9-70882D09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853" y="1188720"/>
            <a:ext cx="6343046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1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667-8609-49B9-AA2A-A49A6BB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Zip Codes - Ranked by Mean Sales Price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5AFC9-EC87-4E18-A1F6-9D9DBBC8C4F1}"/>
              </a:ext>
            </a:extLst>
          </p:cNvPr>
          <p:cNvSpPr/>
          <p:nvPr/>
        </p:nvSpPr>
        <p:spPr>
          <a:xfrm>
            <a:off x="4783873" y="446088"/>
            <a:ext cx="6463247" cy="5893752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4CE9A-D865-4821-AE61-6A3E8CB2D529}"/>
              </a:ext>
            </a:extLst>
          </p:cNvPr>
          <p:cNvSpPr/>
          <p:nvPr/>
        </p:nvSpPr>
        <p:spPr>
          <a:xfrm>
            <a:off x="1073151" y="2377440"/>
            <a:ext cx="9998709" cy="3962400"/>
          </a:xfrm>
          <a:prstGeom prst="roundRect">
            <a:avLst>
              <a:gd name="adj" fmla="val 18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463C1-094A-43B3-AFCD-B39256C1DD74}"/>
              </a:ext>
            </a:extLst>
          </p:cNvPr>
          <p:cNvSpPr/>
          <p:nvPr/>
        </p:nvSpPr>
        <p:spPr>
          <a:xfrm>
            <a:off x="4620684" y="2181186"/>
            <a:ext cx="6047316" cy="3556674"/>
          </a:xfrm>
          <a:prstGeom prst="roundRect">
            <a:avLst>
              <a:gd name="adj" fmla="val 8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3652-2327-4C83-9050-587EC95E0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020" y="2550566"/>
            <a:ext cx="3547533" cy="3600311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Zip mean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Rank and 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OLS (for only this feature):  R</a:t>
            </a: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2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asis MT Pro Medium" panose="020B0604020202020204" pitchFamily="18" charset="0"/>
              </a:rPr>
              <a:t>= 0.332, P = 0</a:t>
            </a:r>
            <a:endParaRPr lang="en-US" sz="1800" baseline="30000" dirty="0">
              <a:solidFill>
                <a:schemeClr val="tx1">
                  <a:lumMod val="50000"/>
                </a:schemeClr>
              </a:solidFill>
              <a:latin typeface="Amasis MT Pro Medium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Amasis MT Pro Medium" panose="020B0604020202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71CB0-5A14-44E7-BA41-5CE546615804}"/>
              </a:ext>
            </a:extLst>
          </p:cNvPr>
          <p:cNvSpPr/>
          <p:nvPr/>
        </p:nvSpPr>
        <p:spPr>
          <a:xfrm>
            <a:off x="4472940" y="2148799"/>
            <a:ext cx="310830" cy="229784"/>
          </a:xfrm>
          <a:prstGeom prst="roundRect">
            <a:avLst>
              <a:gd name="adj" fmla="val 1798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71C5E-7849-43B3-B2C3-6BCE5C06C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656" r="510" b="812"/>
          <a:stretch/>
        </p:blipFill>
        <p:spPr>
          <a:xfrm>
            <a:off x="4946959" y="1076325"/>
            <a:ext cx="6082991" cy="48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4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8E3F-AFD2-4AE1-99B3-614C79C0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2BFF-CEFC-45DC-9230-8615ED12229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"/>
            </a:pPr>
            <a:r>
              <a:rPr lang="en-US" sz="2800" dirty="0">
                <a:latin typeface="Amasis MT Pro Medium" panose="020B0604020202020204" pitchFamily="18" charset="0"/>
              </a:rPr>
              <a:t> View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"/>
            </a:pPr>
            <a:r>
              <a:rPr lang="en-US" sz="2800" dirty="0">
                <a:latin typeface="Amasis MT Pro Medium" panose="020B0604020202020204" pitchFamily="18" charset="0"/>
              </a:rPr>
              <a:t> Price per Square Foot – Longitude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"/>
            </a:pPr>
            <a:r>
              <a:rPr lang="en-US" sz="2800" dirty="0">
                <a:latin typeface="Amasis MT Pro Medium" panose="020B0604020202020204" pitchFamily="18" charset="0"/>
              </a:rPr>
              <a:t> </a:t>
            </a:r>
            <a:r>
              <a:rPr lang="en-US" sz="2800" dirty="0" err="1">
                <a:latin typeface="Amasis MT Pro Medium" panose="020B0604020202020204" pitchFamily="18" charset="0"/>
              </a:rPr>
              <a:t>Zipcodes</a:t>
            </a:r>
            <a:r>
              <a:rPr lang="en-US" sz="2800" dirty="0">
                <a:latin typeface="Amasis MT Pro Medium" panose="020B0604020202020204" pitchFamily="18" charset="0"/>
              </a:rPr>
              <a:t> – proxy</a:t>
            </a:r>
          </a:p>
          <a:p>
            <a:pPr>
              <a:buClr>
                <a:schemeClr val="bg2"/>
              </a:buClr>
            </a:pPr>
            <a:endParaRPr lang="en-US" sz="2800" dirty="0">
              <a:latin typeface="Amasis MT Pro Medium" panose="020B0604020202020204" pitchFamily="18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"/>
            </a:pPr>
            <a:r>
              <a:rPr lang="en-US" sz="2800" dirty="0">
                <a:latin typeface="Amasis MT Pro Medium" panose="020B0604020202020204" pitchFamily="18" charset="0"/>
              </a:rPr>
              <a:t> Years since renovation</a:t>
            </a:r>
          </a:p>
        </p:txBody>
      </p:sp>
    </p:spTree>
    <p:extLst>
      <p:ext uri="{BB962C8B-B14F-4D97-AF65-F5344CB8AC3E}">
        <p14:creationId xmlns:p14="http://schemas.microsoft.com/office/powerpoint/2010/main" val="427961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1">
      <a:dk1>
        <a:srgbClr val="003399"/>
      </a:dk1>
      <a:lt1>
        <a:srgbClr val="636363"/>
      </a:lt1>
      <a:dk2>
        <a:srgbClr val="93C627"/>
      </a:dk2>
      <a:lt2>
        <a:srgbClr val="636363"/>
      </a:lt2>
      <a:accent1>
        <a:srgbClr val="003399"/>
      </a:accent1>
      <a:accent2>
        <a:srgbClr val="93C627"/>
      </a:accent2>
      <a:accent3>
        <a:srgbClr val="D8D8D8"/>
      </a:accent3>
      <a:accent4>
        <a:srgbClr val="F2F2F2"/>
      </a:accent4>
      <a:accent5>
        <a:srgbClr val="FFFFFF"/>
      </a:accent5>
      <a:accent6>
        <a:srgbClr val="B6DF5E"/>
      </a:accent6>
      <a:hlink>
        <a:srgbClr val="93C627"/>
      </a:hlink>
      <a:folHlink>
        <a:srgbClr val="A5A5A5"/>
      </a:folHlink>
    </a:clrScheme>
    <a:fontScheme name="Custom 1">
      <a:majorFont>
        <a:latin typeface="Kartika"/>
        <a:ea typeface=""/>
        <a:cs typeface=""/>
      </a:majorFont>
      <a:minorFont>
        <a:latin typeface="Georgia Pro Cond Light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207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Amasis MT Pro Black</vt:lpstr>
      <vt:lpstr>Amasis MT Pro Medium</vt:lpstr>
      <vt:lpstr>Arial</vt:lpstr>
      <vt:lpstr>Georgia Pro Cond Light</vt:lpstr>
      <vt:lpstr>Kartika</vt:lpstr>
      <vt:lpstr>Wingdings</vt:lpstr>
      <vt:lpstr>Wingdings 2</vt:lpstr>
      <vt:lpstr>Quotable</vt:lpstr>
      <vt:lpstr>Housing Price Indicators</vt:lpstr>
      <vt:lpstr>Exploration</vt:lpstr>
      <vt:lpstr>View</vt:lpstr>
      <vt:lpstr>Recent Renovation</vt:lpstr>
      <vt:lpstr>Recent Renovation</vt:lpstr>
      <vt:lpstr>Price Per Square Foot and  Longitude</vt:lpstr>
      <vt:lpstr>Price Per Square Foot and  Longitude</vt:lpstr>
      <vt:lpstr>Zip Codes - Ranked by Mean Sales Price</vt:lpstr>
      <vt:lpstr>Summary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Dunne</dc:creator>
  <cp:lastModifiedBy>Clare Dunne</cp:lastModifiedBy>
  <cp:revision>16</cp:revision>
  <dcterms:created xsi:type="dcterms:W3CDTF">2021-06-02T02:53:05Z</dcterms:created>
  <dcterms:modified xsi:type="dcterms:W3CDTF">2021-06-02T17:32:57Z</dcterms:modified>
</cp:coreProperties>
</file>