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7" r:id="rId2"/>
    <p:sldId id="262" r:id="rId3"/>
    <p:sldId id="261" r:id="rId4"/>
    <p:sldId id="267" r:id="rId5"/>
    <p:sldId id="268" r:id="rId6"/>
    <p:sldId id="263" r:id="rId7"/>
    <p:sldId id="269" r:id="rId8"/>
    <p:sldId id="270" r:id="rId9"/>
    <p:sldId id="271" r:id="rId10"/>
    <p:sldId id="264" r:id="rId11"/>
    <p:sldId id="272" r:id="rId12"/>
    <p:sldId id="273" r:id="rId13"/>
    <p:sldId id="274" r:id="rId14"/>
    <p:sldId id="265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B02E"/>
    <a:srgbClr val="A9E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4660"/>
  </p:normalViewPr>
  <p:slideViewPr>
    <p:cSldViewPr snapToGrid="0">
      <p:cViewPr>
        <p:scale>
          <a:sx n="30" d="100"/>
          <a:sy n="30" d="100"/>
        </p:scale>
        <p:origin x="1686" y="19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8A391-6B9A-4703-9F5E-9571BAF1F19D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EE0D6-1AC8-4BE5-8E12-CB063DB8BE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998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194-4322-4475-962E-F4299787B853}" type="datetime1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70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1615-4640-431A-9C37-48C3A6FC184E}" type="datetime1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38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8C37-E5AE-42B2-B850-EB092EF127A3}" type="datetime1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6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D9-F5F0-4C01-8B5A-A4955626A613}" type="datetime1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6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071C-3639-482A-A0B0-22E70507AAA8}" type="datetime1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86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0129-FC16-489E-BD9D-52DE0D7E9502}" type="datetime1">
              <a:rPr lang="pt-BR" smtClean="0"/>
              <a:t>20/06/2024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45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F00-248A-4479-822F-CDC1427A271B}" type="datetime1">
              <a:rPr lang="pt-BR" smtClean="0"/>
              <a:t>20/06/2024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CB5F-A04B-453E-B49C-5F64BAFBDD07}" type="datetime1">
              <a:rPr lang="pt-BR" smtClean="0"/>
              <a:t>20/06/2024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3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B561-E686-4550-9E95-8B6C82BFE989}" type="datetime1">
              <a:rPr lang="pt-BR" smtClean="0"/>
              <a:t>20/06/2024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44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8670-F0BB-4E91-A8CF-AE3C23032CAF}" type="datetime1">
              <a:rPr lang="pt-BR" smtClean="0"/>
              <a:t>20/06/2024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0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FE01-9A0E-4FFB-B8C2-3FE99236C240}" type="datetime1">
              <a:rPr lang="pt-BR" smtClean="0"/>
              <a:t>20/06/2024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1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A2AD1-0999-4E55-904A-35109708ADE7}" type="datetime1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29738-D1D6-45A8-BEAE-77716B9B4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59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com/in/clarence-silva-aguiar-5b896874" TargetMode="External"/><Relationship Id="rId3" Type="http://schemas.openxmlformats.org/officeDocument/2006/relationships/image" Target="../media/image4.svg"/><Relationship Id="rId7" Type="http://schemas.openxmlformats.org/officeDocument/2006/relationships/hyperlink" Target="https://github.com/clarenceaguia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94B759-AD21-E271-421E-86F59038E88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6AB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ee</a:t>
            </a:r>
            <a:endParaRPr lang="pt-BR" dirty="0"/>
          </a:p>
        </p:txBody>
      </p: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E1CBBE7-43F6-B262-876F-0489E927C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154"/>
            <a:ext cx="9601200" cy="9601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DE6EBF2-EDBB-B629-7C51-1B6C97E1C25B}"/>
              </a:ext>
            </a:extLst>
          </p:cNvPr>
          <p:cNvSpPr txBox="1"/>
          <p:nvPr/>
        </p:nvSpPr>
        <p:spPr>
          <a:xfrm>
            <a:off x="224912" y="298691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Congenial Black" panose="020F0502020204030204" pitchFamily="2" charset="0"/>
              </a:rPr>
              <a:t>O MUNDO COLORIDO DO VEGANISMO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FD9B1C-D642-8DD0-3DCE-16FE78C6F820}"/>
              </a:ext>
            </a:extLst>
          </p:cNvPr>
          <p:cNvSpPr txBox="1"/>
          <p:nvPr/>
        </p:nvSpPr>
        <p:spPr>
          <a:xfrm>
            <a:off x="1880419" y="1012880"/>
            <a:ext cx="6290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ongenial Black" panose="02000503040000020004" pitchFamily="2" charset="0"/>
              </a:rPr>
              <a:t>COMA BEM E PROTEJA A TERRA</a:t>
            </a:r>
            <a:endParaRPr lang="pt-BR" dirty="0">
              <a:solidFill>
                <a:schemeClr val="bg1"/>
              </a:solidFill>
              <a:latin typeface="Congenial Black" panose="02000503040000020004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824E80-F407-0026-0ED3-79F14C6FA63B}"/>
              </a:ext>
            </a:extLst>
          </p:cNvPr>
          <p:cNvSpPr txBox="1"/>
          <p:nvPr/>
        </p:nvSpPr>
        <p:spPr>
          <a:xfrm>
            <a:off x="2662083" y="11884811"/>
            <a:ext cx="472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1">
                    <a:lumMod val="50000"/>
                  </a:schemeClr>
                </a:solidFill>
                <a:latin typeface="Congenial Black" panose="02000503040000020004" pitchFamily="2" charset="0"/>
              </a:rPr>
              <a:t>CLARENCE AGUIAR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Congenial Black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6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4708C5-4469-8EC2-A3C2-9E19FEA2B5E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ED971472-47DA-E32D-F7CA-ECCF45E8C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9" y="3700913"/>
            <a:ext cx="9000762" cy="90007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D0CDC83-8437-6D89-6379-D5CFEFA68421}"/>
              </a:ext>
            </a:extLst>
          </p:cNvPr>
          <p:cNvSpPr txBox="1"/>
          <p:nvPr/>
        </p:nvSpPr>
        <p:spPr>
          <a:xfrm>
            <a:off x="3469558" y="1737985"/>
            <a:ext cx="2662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0" dirty="0">
                <a:solidFill>
                  <a:srgbClr val="00B050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87A330-4125-3146-0900-06CCE2790054}"/>
              </a:ext>
            </a:extLst>
          </p:cNvPr>
          <p:cNvSpPr txBox="1"/>
          <p:nvPr/>
        </p:nvSpPr>
        <p:spPr>
          <a:xfrm>
            <a:off x="1522769" y="9947824"/>
            <a:ext cx="655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“Quando escolhemos ser gentis com os animais, nosso coração fica mais feliz!”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D9906E-A330-4CE8-1B7F-4F049C2A1FC0}"/>
              </a:ext>
            </a:extLst>
          </p:cNvPr>
          <p:cNvSpPr txBox="1"/>
          <p:nvPr/>
        </p:nvSpPr>
        <p:spPr>
          <a:xfrm>
            <a:off x="936522" y="4600307"/>
            <a:ext cx="81116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Amor e Respeito pelos Animais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584AB1-5D55-CE19-D6A5-B0D5697F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1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Folha com preenchimento sólido">
            <a:extLst>
              <a:ext uri="{FF2B5EF4-FFF2-40B4-BE49-F238E27FC236}">
                <a16:creationId xmlns:a16="http://schemas.microsoft.com/office/drawing/2014/main" id="{95D8B6C9-A274-0F53-E411-2A510C70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29" y="545690"/>
            <a:ext cx="914400" cy="914400"/>
          </a:xfrm>
          <a:prstGeom prst="rect">
            <a:avLst/>
          </a:prstGeom>
        </p:spPr>
      </p:pic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CD933691-898A-BCFC-686C-3B2B9C2DA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30799" r="5268" b="56122"/>
          <a:stretch/>
        </p:blipFill>
        <p:spPr>
          <a:xfrm>
            <a:off x="1308919" y="11400504"/>
            <a:ext cx="6983361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6887F0-4596-912F-8DD1-5E4C9AB9EB95}"/>
              </a:ext>
            </a:extLst>
          </p:cNvPr>
          <p:cNvSpPr txBox="1"/>
          <p:nvPr/>
        </p:nvSpPr>
        <p:spPr>
          <a:xfrm>
            <a:off x="1334729" y="1032387"/>
            <a:ext cx="7337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Nossos Amigos Especiais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98EAF1-747F-EA1B-15AA-8711A3E41F1E}"/>
              </a:ext>
            </a:extLst>
          </p:cNvPr>
          <p:cNvSpPr txBox="1"/>
          <p:nvPr/>
        </p:nvSpPr>
        <p:spPr>
          <a:xfrm>
            <a:off x="1334729" y="2422495"/>
            <a:ext cx="7056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Partilhamos o mesmo planeta com todos os animais!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36B4D4-F6E4-859C-F314-70329B1E1C3B}"/>
              </a:ext>
            </a:extLst>
          </p:cNvPr>
          <p:cNvSpPr txBox="1"/>
          <p:nvPr/>
        </p:nvSpPr>
        <p:spPr>
          <a:xfrm>
            <a:off x="1334729" y="4181935"/>
            <a:ext cx="7030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animais são nossos amigos e merecem ser tratados com carinho e respeito. Cada um deles tem sua própria personalidade e sentimentos.</a:t>
            </a:r>
          </a:p>
        </p:txBody>
      </p:sp>
      <p:pic>
        <p:nvPicPr>
          <p:cNvPr id="4" name="Imagem 3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DD7EA49-7B5E-B76E-AA07-B43C85FE6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16" y="6048234"/>
            <a:ext cx="6096000" cy="4686300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2657EE0-DDA3-817F-9CD2-BEB84561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0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Folha com preenchimento sólido">
            <a:extLst>
              <a:ext uri="{FF2B5EF4-FFF2-40B4-BE49-F238E27FC236}">
                <a16:creationId xmlns:a16="http://schemas.microsoft.com/office/drawing/2014/main" id="{95D8B6C9-A274-0F53-E411-2A510C70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29" y="545690"/>
            <a:ext cx="914400" cy="914400"/>
          </a:xfrm>
          <a:prstGeom prst="rect">
            <a:avLst/>
          </a:prstGeom>
        </p:spPr>
      </p:pic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CD933691-898A-BCFC-686C-3B2B9C2DA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30799" r="5268" b="56122"/>
          <a:stretch/>
        </p:blipFill>
        <p:spPr>
          <a:xfrm>
            <a:off x="1308919" y="11400504"/>
            <a:ext cx="6983361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6887F0-4596-912F-8DD1-5E4C9AB9EB95}"/>
              </a:ext>
            </a:extLst>
          </p:cNvPr>
          <p:cNvSpPr txBox="1"/>
          <p:nvPr/>
        </p:nvSpPr>
        <p:spPr>
          <a:xfrm>
            <a:off x="1334729" y="1032387"/>
            <a:ext cx="7337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Como o Veganismo Protege os Animais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98EAF1-747F-EA1B-15AA-8711A3E41F1E}"/>
              </a:ext>
            </a:extLst>
          </p:cNvPr>
          <p:cNvSpPr txBox="1"/>
          <p:nvPr/>
        </p:nvSpPr>
        <p:spPr>
          <a:xfrm>
            <a:off x="1334729" y="2730271"/>
            <a:ext cx="7056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Nossas escolhas mostram muito sobre nós!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36B4D4-F6E4-859C-F314-70329B1E1C3B}"/>
              </a:ext>
            </a:extLst>
          </p:cNvPr>
          <p:cNvSpPr txBox="1"/>
          <p:nvPr/>
        </p:nvSpPr>
        <p:spPr>
          <a:xfrm>
            <a:off x="1334729" y="4181935"/>
            <a:ext cx="7030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escolhemos ser veganos, ajudamos a proteger os animais de serem machucados ou usados para comida. É uma forma de mostrar amor e respeito.</a:t>
            </a:r>
          </a:p>
        </p:txBody>
      </p:sp>
      <p:pic>
        <p:nvPicPr>
          <p:cNvPr id="5" name="Imagem 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1487F945-C06C-DD60-00CF-6694A3111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18" y="5842156"/>
            <a:ext cx="4915362" cy="5269400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78E6DCFA-B481-CB82-2A6A-F01A2D46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50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Folha com preenchimento sólido">
            <a:extLst>
              <a:ext uri="{FF2B5EF4-FFF2-40B4-BE49-F238E27FC236}">
                <a16:creationId xmlns:a16="http://schemas.microsoft.com/office/drawing/2014/main" id="{95D8B6C9-A274-0F53-E411-2A510C70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29" y="545690"/>
            <a:ext cx="914400" cy="914400"/>
          </a:xfrm>
          <a:prstGeom prst="rect">
            <a:avLst/>
          </a:prstGeom>
        </p:spPr>
      </p:pic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CD933691-898A-BCFC-686C-3B2B9C2DA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30799" r="5268" b="56122"/>
          <a:stretch/>
        </p:blipFill>
        <p:spPr>
          <a:xfrm>
            <a:off x="1308919" y="11400504"/>
            <a:ext cx="6983361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6887F0-4596-912F-8DD1-5E4C9AB9EB95}"/>
              </a:ext>
            </a:extLst>
          </p:cNvPr>
          <p:cNvSpPr txBox="1"/>
          <p:nvPr/>
        </p:nvSpPr>
        <p:spPr>
          <a:xfrm>
            <a:off x="1334729" y="1032387"/>
            <a:ext cx="7337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Histórias Inspiradoras de Animais Resgatados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98EAF1-747F-EA1B-15AA-8711A3E41F1E}"/>
              </a:ext>
            </a:extLst>
          </p:cNvPr>
          <p:cNvSpPr txBox="1"/>
          <p:nvPr/>
        </p:nvSpPr>
        <p:spPr>
          <a:xfrm>
            <a:off x="1308919" y="3140188"/>
            <a:ext cx="705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Você também pode ajudar os animais!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36B4D4-F6E4-859C-F314-70329B1E1C3B}"/>
              </a:ext>
            </a:extLst>
          </p:cNvPr>
          <p:cNvSpPr txBox="1"/>
          <p:nvPr/>
        </p:nvSpPr>
        <p:spPr>
          <a:xfrm>
            <a:off x="1360540" y="4509325"/>
            <a:ext cx="7030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Conheça o Tito, um porquinho que foi resgatado e agora vive feliz em um santuário, fazendo novos amigos todos os dias.</a:t>
            </a:r>
          </a:p>
        </p:txBody>
      </p:sp>
      <p:pic>
        <p:nvPicPr>
          <p:cNvPr id="4" name="Imagem 3" descr="Animal deitado em cima de feno&#10;&#10;Descrição gerada automaticamente com confiança baixa">
            <a:extLst>
              <a:ext uri="{FF2B5EF4-FFF2-40B4-BE49-F238E27FC236}">
                <a16:creationId xmlns:a16="http://schemas.microsoft.com/office/drawing/2014/main" id="{DF2C1D5F-8F93-882A-56B0-7790D9A8A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903934"/>
            <a:ext cx="6096000" cy="4067175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D8790E40-D6B9-FF92-820D-0852F7E7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46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4708C5-4469-8EC2-A3C2-9E19FEA2B5E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ED971472-47DA-E32D-F7CA-ECCF45E8C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9" y="3700913"/>
            <a:ext cx="9000762" cy="90007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D0CDC83-8437-6D89-6379-D5CFEFA68421}"/>
              </a:ext>
            </a:extLst>
          </p:cNvPr>
          <p:cNvSpPr txBox="1"/>
          <p:nvPr/>
        </p:nvSpPr>
        <p:spPr>
          <a:xfrm>
            <a:off x="3469558" y="1737985"/>
            <a:ext cx="2662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0" dirty="0">
                <a:solidFill>
                  <a:srgbClr val="00B050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87A330-4125-3146-0900-06CCE2790054}"/>
              </a:ext>
            </a:extLst>
          </p:cNvPr>
          <p:cNvSpPr txBox="1"/>
          <p:nvPr/>
        </p:nvSpPr>
        <p:spPr>
          <a:xfrm>
            <a:off x="1799301" y="9674002"/>
            <a:ext cx="600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"Cada pequena ação faz uma grande diferença para o nosso planeta!"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D9906E-A330-4CE8-1B7F-4F049C2A1FC0}"/>
              </a:ext>
            </a:extLst>
          </p:cNvPr>
          <p:cNvSpPr txBox="1"/>
          <p:nvPr/>
        </p:nvSpPr>
        <p:spPr>
          <a:xfrm>
            <a:off x="744792" y="4895871"/>
            <a:ext cx="8111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Ética e Meio Ambiente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237696-74B9-7196-D27C-C711AA67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2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Folha com preenchimento sólido">
            <a:extLst>
              <a:ext uri="{FF2B5EF4-FFF2-40B4-BE49-F238E27FC236}">
                <a16:creationId xmlns:a16="http://schemas.microsoft.com/office/drawing/2014/main" id="{95D8B6C9-A274-0F53-E411-2A510C70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29" y="545690"/>
            <a:ext cx="914400" cy="914400"/>
          </a:xfrm>
          <a:prstGeom prst="rect">
            <a:avLst/>
          </a:prstGeom>
        </p:spPr>
      </p:pic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CD933691-898A-BCFC-686C-3B2B9C2DA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30799" r="5268" b="56122"/>
          <a:stretch/>
        </p:blipFill>
        <p:spPr>
          <a:xfrm>
            <a:off x="1308919" y="11400504"/>
            <a:ext cx="6983361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6887F0-4596-912F-8DD1-5E4C9AB9EB95}"/>
              </a:ext>
            </a:extLst>
          </p:cNvPr>
          <p:cNvSpPr txBox="1"/>
          <p:nvPr/>
        </p:nvSpPr>
        <p:spPr>
          <a:xfrm>
            <a:off x="1334729" y="1032387"/>
            <a:ext cx="7337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 Que é Ética e Por Que é Importante?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98EAF1-747F-EA1B-15AA-8711A3E41F1E}"/>
              </a:ext>
            </a:extLst>
          </p:cNvPr>
          <p:cNvSpPr txBox="1"/>
          <p:nvPr/>
        </p:nvSpPr>
        <p:spPr>
          <a:xfrm>
            <a:off x="1308919" y="3140188"/>
            <a:ext cx="705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Faça o bem a todos a sua volta!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36B4D4-F6E4-859C-F314-70329B1E1C3B}"/>
              </a:ext>
            </a:extLst>
          </p:cNvPr>
          <p:cNvSpPr txBox="1"/>
          <p:nvPr/>
        </p:nvSpPr>
        <p:spPr>
          <a:xfrm>
            <a:off x="1334730" y="4386878"/>
            <a:ext cx="703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Ética é sobre fazer o que é certo e justo. É pensar nas outras pessoas, nos animais e no planeta.</a:t>
            </a:r>
          </a:p>
        </p:txBody>
      </p:sp>
      <p:pic>
        <p:nvPicPr>
          <p:cNvPr id="11" name="Imagem 10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B6C0B841-37CA-8264-31AF-859224813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64" y="5879790"/>
            <a:ext cx="5370870" cy="5370870"/>
          </a:xfrm>
          <a:prstGeom prst="rect">
            <a:avLst/>
          </a:prstGeom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7858EF3C-877C-E154-2670-79A37B45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837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Folha com preenchimento sólido">
            <a:extLst>
              <a:ext uri="{FF2B5EF4-FFF2-40B4-BE49-F238E27FC236}">
                <a16:creationId xmlns:a16="http://schemas.microsoft.com/office/drawing/2014/main" id="{95D8B6C9-A274-0F53-E411-2A510C70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29" y="545690"/>
            <a:ext cx="914400" cy="914400"/>
          </a:xfrm>
          <a:prstGeom prst="rect">
            <a:avLst/>
          </a:prstGeom>
        </p:spPr>
      </p:pic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CD933691-898A-BCFC-686C-3B2B9C2DA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30799" r="5268" b="56122"/>
          <a:stretch/>
        </p:blipFill>
        <p:spPr>
          <a:xfrm>
            <a:off x="1308919" y="11400504"/>
            <a:ext cx="6983361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6887F0-4596-912F-8DD1-5E4C9AB9EB95}"/>
              </a:ext>
            </a:extLst>
          </p:cNvPr>
          <p:cNvSpPr txBox="1"/>
          <p:nvPr/>
        </p:nvSpPr>
        <p:spPr>
          <a:xfrm>
            <a:off x="1334729" y="1032387"/>
            <a:ext cx="7337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Como Nossas Escolhas Impactam o Planeta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98EAF1-747F-EA1B-15AA-8711A3E41F1E}"/>
              </a:ext>
            </a:extLst>
          </p:cNvPr>
          <p:cNvSpPr txBox="1"/>
          <p:nvPr/>
        </p:nvSpPr>
        <p:spPr>
          <a:xfrm>
            <a:off x="1308919" y="3140188"/>
            <a:ext cx="705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Vamos fazer um futuro melhor!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36B4D4-F6E4-859C-F314-70329B1E1C3B}"/>
              </a:ext>
            </a:extLst>
          </p:cNvPr>
          <p:cNvSpPr txBox="1"/>
          <p:nvPr/>
        </p:nvSpPr>
        <p:spPr>
          <a:xfrm>
            <a:off x="1285312" y="4393103"/>
            <a:ext cx="7030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escolhemos alimentos veganos, ajudamos a cuidar do meio ambiente, economizando água e reduzindo a poluição.</a:t>
            </a:r>
          </a:p>
        </p:txBody>
      </p:sp>
      <p:pic>
        <p:nvPicPr>
          <p:cNvPr id="5" name="Imagem 4" descr="Pássaro voando sobre a água&#10;&#10;Descrição gerada automaticamente com confiança média">
            <a:extLst>
              <a:ext uri="{FF2B5EF4-FFF2-40B4-BE49-F238E27FC236}">
                <a16:creationId xmlns:a16="http://schemas.microsoft.com/office/drawing/2014/main" id="{66A05742-0A7A-7CA9-B41C-94CA6FAAB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6158254"/>
            <a:ext cx="6096000" cy="4267200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BCAFB20-F1FC-7739-FC5E-030EAEFA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54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Folha com preenchimento sólido">
            <a:extLst>
              <a:ext uri="{FF2B5EF4-FFF2-40B4-BE49-F238E27FC236}">
                <a16:creationId xmlns:a16="http://schemas.microsoft.com/office/drawing/2014/main" id="{95D8B6C9-A274-0F53-E411-2A510C70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29" y="545690"/>
            <a:ext cx="914400" cy="914400"/>
          </a:xfrm>
          <a:prstGeom prst="rect">
            <a:avLst/>
          </a:prstGeom>
        </p:spPr>
      </p:pic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CD933691-898A-BCFC-686C-3B2B9C2DA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30799" r="5268" b="56122"/>
          <a:stretch/>
        </p:blipFill>
        <p:spPr>
          <a:xfrm>
            <a:off x="1308919" y="11400504"/>
            <a:ext cx="6983361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6887F0-4596-912F-8DD1-5E4C9AB9EB95}"/>
              </a:ext>
            </a:extLst>
          </p:cNvPr>
          <p:cNvSpPr txBox="1"/>
          <p:nvPr/>
        </p:nvSpPr>
        <p:spPr>
          <a:xfrm>
            <a:off x="1334729" y="1032387"/>
            <a:ext cx="7337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Pequenas Ações que Fazem a Diferença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98EAF1-747F-EA1B-15AA-8711A3E41F1E}"/>
              </a:ext>
            </a:extLst>
          </p:cNvPr>
          <p:cNvSpPr txBox="1"/>
          <p:nvPr/>
        </p:nvSpPr>
        <p:spPr>
          <a:xfrm>
            <a:off x="1334729" y="2912592"/>
            <a:ext cx="705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Reaproveite e evite o desperdício!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36B4D4-F6E4-859C-F314-70329B1E1C3B}"/>
              </a:ext>
            </a:extLst>
          </p:cNvPr>
          <p:cNvSpPr txBox="1"/>
          <p:nvPr/>
        </p:nvSpPr>
        <p:spPr>
          <a:xfrm>
            <a:off x="1261706" y="4047217"/>
            <a:ext cx="7030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Recicle e reutilize.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Plante uma árvore.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menos plástico.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259D845B-4FA7-587C-49C0-C83FBFD410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17" y="6400800"/>
            <a:ext cx="4754766" cy="4754766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0EA72D75-08B4-0CC6-2B01-974517C0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86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4708C5-4469-8EC2-A3C2-9E19FEA2B5E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ED971472-47DA-E32D-F7CA-ECCF45E8C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9" y="3700913"/>
            <a:ext cx="9000762" cy="90007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F87A330-4125-3146-0900-06CCE2790054}"/>
              </a:ext>
            </a:extLst>
          </p:cNvPr>
          <p:cNvSpPr txBox="1"/>
          <p:nvPr/>
        </p:nvSpPr>
        <p:spPr>
          <a:xfrm>
            <a:off x="1799301" y="9674002"/>
            <a:ext cx="600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"Você é um super-herói do veganismo, espalhando amor e saúde por onde passa!"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D9906E-A330-4CE8-1B7F-4F049C2A1FC0}"/>
              </a:ext>
            </a:extLst>
          </p:cNvPr>
          <p:cNvSpPr txBox="1"/>
          <p:nvPr/>
        </p:nvSpPr>
        <p:spPr>
          <a:xfrm>
            <a:off x="744791" y="4338697"/>
            <a:ext cx="81116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Conclusão: Nossa Jornada Juntos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DECDE8-5E7E-874A-C1DC-88159882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7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Folha com preenchimento sólido">
            <a:extLst>
              <a:ext uri="{FF2B5EF4-FFF2-40B4-BE49-F238E27FC236}">
                <a16:creationId xmlns:a16="http://schemas.microsoft.com/office/drawing/2014/main" id="{95D8B6C9-A274-0F53-E411-2A510C70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29" y="545690"/>
            <a:ext cx="914400" cy="914400"/>
          </a:xfrm>
          <a:prstGeom prst="rect">
            <a:avLst/>
          </a:prstGeom>
        </p:spPr>
      </p:pic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CD933691-898A-BCFC-686C-3B2B9C2DA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30799" r="5268" b="56122"/>
          <a:stretch/>
        </p:blipFill>
        <p:spPr>
          <a:xfrm>
            <a:off x="1308919" y="11400504"/>
            <a:ext cx="6983361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6887F0-4596-912F-8DD1-5E4C9AB9EB95}"/>
              </a:ext>
            </a:extLst>
          </p:cNvPr>
          <p:cNvSpPr txBox="1"/>
          <p:nvPr/>
        </p:nvSpPr>
        <p:spPr>
          <a:xfrm>
            <a:off x="1334729" y="1032387"/>
            <a:ext cx="7337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Agradecimento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98EAF1-747F-EA1B-15AA-8711A3E41F1E}"/>
              </a:ext>
            </a:extLst>
          </p:cNvPr>
          <p:cNvSpPr txBox="1"/>
          <p:nvPr/>
        </p:nvSpPr>
        <p:spPr>
          <a:xfrm>
            <a:off x="1347634" y="2308969"/>
            <a:ext cx="705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Obrigado por chegar até aqui!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36B4D4-F6E4-859C-F314-70329B1E1C3B}"/>
              </a:ext>
            </a:extLst>
          </p:cNvPr>
          <p:cNvSpPr txBox="1"/>
          <p:nvPr/>
        </p:nvSpPr>
        <p:spPr>
          <a:xfrm>
            <a:off x="1347634" y="3543167"/>
            <a:ext cx="7030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Espero que você tenha se divertido e aprendido bastante sobre o veganismo. Lembre-se, cada escolha que fazemos pode transformar o mundo em um lugar melhor. Vamos juntos nessa jornada, com muito amor e respeito por todos os seres vivos!</a:t>
            </a:r>
          </a:p>
        </p:txBody>
      </p:sp>
      <p:pic>
        <p:nvPicPr>
          <p:cNvPr id="5" name="Imagem 4" descr="Desenho de animal com olhos grandes&#10;&#10;Descrição gerada automaticamente">
            <a:extLst>
              <a:ext uri="{FF2B5EF4-FFF2-40B4-BE49-F238E27FC236}">
                <a16:creationId xmlns:a16="http://schemas.microsoft.com/office/drawing/2014/main" id="{7D1C7E3B-C975-E800-A189-FECA0BF0C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2" y="6131582"/>
            <a:ext cx="3834426" cy="4937691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08F24BD-5E3A-3B49-A370-671C72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35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4708C5-4469-8EC2-A3C2-9E19FEA2B5E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ED971472-47DA-E32D-F7CA-ECCF45E8C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9" y="3700913"/>
            <a:ext cx="9000762" cy="90007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D0CDC83-8437-6D89-6379-D5CFEFA68421}"/>
              </a:ext>
            </a:extLst>
          </p:cNvPr>
          <p:cNvSpPr txBox="1"/>
          <p:nvPr/>
        </p:nvSpPr>
        <p:spPr>
          <a:xfrm>
            <a:off x="3469558" y="1737985"/>
            <a:ext cx="2662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0" dirty="0">
                <a:solidFill>
                  <a:srgbClr val="00B050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87A330-4125-3146-0900-06CCE2790054}"/>
              </a:ext>
            </a:extLst>
          </p:cNvPr>
          <p:cNvSpPr txBox="1"/>
          <p:nvPr/>
        </p:nvSpPr>
        <p:spPr>
          <a:xfrm>
            <a:off x="1991032" y="8953149"/>
            <a:ext cx="6002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Seja bem-vindo a um mundo cheio de cores, sabores e muita diversão! Neste ebook, vamos aprender sobre o veganismo, um estilo de vida que respeita todos os seres vivos e cuida do nosso planeta. Preparado para essa aventura? Então vamos lá!</a:t>
            </a:r>
          </a:p>
          <a:p>
            <a:pPr algn="ctr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D9906E-A330-4CE8-1B7F-4F049C2A1FC0}"/>
              </a:ext>
            </a:extLst>
          </p:cNvPr>
          <p:cNvSpPr txBox="1"/>
          <p:nvPr/>
        </p:nvSpPr>
        <p:spPr>
          <a:xfrm>
            <a:off x="744792" y="4895871"/>
            <a:ext cx="8111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Alimentação Vegana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AF3007-61C3-5C7D-B625-0540C212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075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Folha com preenchimento sólido">
            <a:extLst>
              <a:ext uri="{FF2B5EF4-FFF2-40B4-BE49-F238E27FC236}">
                <a16:creationId xmlns:a16="http://schemas.microsoft.com/office/drawing/2014/main" id="{95D8B6C9-A274-0F53-E411-2A510C70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29" y="545690"/>
            <a:ext cx="914400" cy="914400"/>
          </a:xfrm>
          <a:prstGeom prst="rect">
            <a:avLst/>
          </a:prstGeom>
        </p:spPr>
      </p:pic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CD933691-898A-BCFC-686C-3B2B9C2DA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30799" r="5268" b="56122"/>
          <a:stretch/>
        </p:blipFill>
        <p:spPr>
          <a:xfrm>
            <a:off x="1308919" y="11400504"/>
            <a:ext cx="6983361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6887F0-4596-912F-8DD1-5E4C9AB9EB95}"/>
              </a:ext>
            </a:extLst>
          </p:cNvPr>
          <p:cNvSpPr txBox="1"/>
          <p:nvPr/>
        </p:nvSpPr>
        <p:spPr>
          <a:xfrm>
            <a:off x="1334729" y="1032387"/>
            <a:ext cx="7337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Informações complementares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98EAF1-747F-EA1B-15AA-8711A3E41F1E}"/>
              </a:ext>
            </a:extLst>
          </p:cNvPr>
          <p:cNvSpPr txBox="1"/>
          <p:nvPr/>
        </p:nvSpPr>
        <p:spPr>
          <a:xfrm>
            <a:off x="1347634" y="2308969"/>
            <a:ext cx="7056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eBook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foi gerado por IA, e diagramado por humano.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36B4D4-F6E4-859C-F314-70329B1E1C3B}"/>
              </a:ext>
            </a:extLst>
          </p:cNvPr>
          <p:cNvSpPr txBox="1"/>
          <p:nvPr/>
        </p:nvSpPr>
        <p:spPr>
          <a:xfrm>
            <a:off x="1111659" y="3946938"/>
            <a:ext cx="7560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conteúdo foi gerado com fins de aprendizado de construção, não foi realizado uma validação cuidadosa humana no conteúdo e pode conter erros gerados pela AI.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4E78EC-4F23-89C6-E852-D58804CE3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112" y="8402327"/>
            <a:ext cx="4296975" cy="3034739"/>
          </a:xfrm>
          <a:prstGeom prst="rect">
            <a:avLst/>
          </a:prstGeom>
        </p:spPr>
      </p:pic>
      <p:pic>
        <p:nvPicPr>
          <p:cNvPr id="11" name="Imagem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EEE83934-CF37-9C69-3EFF-BDA779E23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09" y="5825888"/>
            <a:ext cx="7221291" cy="25186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177E3B-0668-5BCD-7A9E-585818F37FC1}"/>
              </a:ext>
            </a:extLst>
          </p:cNvPr>
          <p:cNvSpPr txBox="1"/>
          <p:nvPr/>
        </p:nvSpPr>
        <p:spPr>
          <a:xfrm>
            <a:off x="1281209" y="5768094"/>
            <a:ext cx="215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Autor</a:t>
            </a:r>
            <a:endParaRPr lang="pt-BR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57C4547-4C88-C420-7BE7-77E35F76196F}"/>
              </a:ext>
            </a:extLst>
          </p:cNvPr>
          <p:cNvSpPr txBox="1"/>
          <p:nvPr/>
        </p:nvSpPr>
        <p:spPr>
          <a:xfrm>
            <a:off x="4800598" y="7238905"/>
            <a:ext cx="416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hlinkClick r:id="rId7"/>
              </a:rPr>
              <a:t>Github</a:t>
            </a:r>
            <a:r>
              <a:rPr lang="pt-BR" sz="2800" dirty="0"/>
              <a:t>     |    </a:t>
            </a:r>
            <a:r>
              <a:rPr lang="pt-BR" sz="2800" dirty="0">
                <a:hlinkClick r:id="rId8"/>
              </a:rPr>
              <a:t>LinkedIn</a:t>
            </a:r>
            <a:endParaRPr lang="pt-BR" dirty="0"/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71713157-7362-6309-7983-071B10D6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530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94B759-AD21-E271-421E-86F59038E88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6AB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ee</a:t>
            </a:r>
            <a:endParaRPr lang="pt-BR" dirty="0"/>
          </a:p>
        </p:txBody>
      </p:sp>
      <p:pic>
        <p:nvPicPr>
          <p:cNvPr id="8" name="Imagem 7" descr="Desenho de uma casa&#10;&#10;Descrição gerada automaticamente">
            <a:extLst>
              <a:ext uri="{FF2B5EF4-FFF2-40B4-BE49-F238E27FC236}">
                <a16:creationId xmlns:a16="http://schemas.microsoft.com/office/drawing/2014/main" id="{5E06C347-0EEC-BEFD-B4C2-013E37427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9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Folha com preenchimento sólido">
            <a:extLst>
              <a:ext uri="{FF2B5EF4-FFF2-40B4-BE49-F238E27FC236}">
                <a16:creationId xmlns:a16="http://schemas.microsoft.com/office/drawing/2014/main" id="{95D8B6C9-A274-0F53-E411-2A510C70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29" y="545690"/>
            <a:ext cx="914400" cy="914400"/>
          </a:xfrm>
          <a:prstGeom prst="rect">
            <a:avLst/>
          </a:prstGeom>
        </p:spPr>
      </p:pic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CD933691-898A-BCFC-686C-3B2B9C2DA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30799" r="5268" b="56122"/>
          <a:stretch/>
        </p:blipFill>
        <p:spPr>
          <a:xfrm>
            <a:off x="1308919" y="11400504"/>
            <a:ext cx="6983361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6887F0-4596-912F-8DD1-5E4C9AB9EB95}"/>
              </a:ext>
            </a:extLst>
          </p:cNvPr>
          <p:cNvSpPr txBox="1"/>
          <p:nvPr/>
        </p:nvSpPr>
        <p:spPr>
          <a:xfrm>
            <a:off x="1334729" y="1032387"/>
            <a:ext cx="7337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 que é Alimentação Vegana?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98EAF1-747F-EA1B-15AA-8711A3E41F1E}"/>
              </a:ext>
            </a:extLst>
          </p:cNvPr>
          <p:cNvSpPr txBox="1"/>
          <p:nvPr/>
        </p:nvSpPr>
        <p:spPr>
          <a:xfrm>
            <a:off x="1308918" y="2226970"/>
            <a:ext cx="7056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Fazendo escolhas assertivas para sua alimentação!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36B4D4-F6E4-859C-F314-70329B1E1C3B}"/>
              </a:ext>
            </a:extLst>
          </p:cNvPr>
          <p:cNvSpPr txBox="1"/>
          <p:nvPr/>
        </p:nvSpPr>
        <p:spPr>
          <a:xfrm>
            <a:off x="1334729" y="4011561"/>
            <a:ext cx="7030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Alimentação vegana é quando a gente come somente alimentos que vêm das plantas. Isso significa dizer tchau-tchau para carne, leite, ovos e mel. Mas não se preocupe, porque o mundo das plantas é cheio de surpresas gostosas!</a:t>
            </a:r>
          </a:p>
        </p:txBody>
      </p:sp>
      <p:pic>
        <p:nvPicPr>
          <p:cNvPr id="4" name="Imagem 3" descr="Padrão do plano de fundo&#10;&#10;Descrição gerada automaticamente">
            <a:extLst>
              <a:ext uri="{FF2B5EF4-FFF2-40B4-BE49-F238E27FC236}">
                <a16:creationId xmlns:a16="http://schemas.microsoft.com/office/drawing/2014/main" id="{4D1C23D4-9BEB-915E-1041-426361A05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16" y="7000953"/>
            <a:ext cx="6096000" cy="3810000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784024B5-8037-AFE2-5FB8-3B7945DE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77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Folha com preenchimento sólido">
            <a:extLst>
              <a:ext uri="{FF2B5EF4-FFF2-40B4-BE49-F238E27FC236}">
                <a16:creationId xmlns:a16="http://schemas.microsoft.com/office/drawing/2014/main" id="{95D8B6C9-A274-0F53-E411-2A510C70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29" y="545690"/>
            <a:ext cx="914400" cy="914400"/>
          </a:xfrm>
          <a:prstGeom prst="rect">
            <a:avLst/>
          </a:prstGeom>
        </p:spPr>
      </p:pic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CD933691-898A-BCFC-686C-3B2B9C2DA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30799" r="5268" b="56122"/>
          <a:stretch/>
        </p:blipFill>
        <p:spPr>
          <a:xfrm>
            <a:off x="1308919" y="11400504"/>
            <a:ext cx="6983361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6887F0-4596-912F-8DD1-5E4C9AB9EB95}"/>
              </a:ext>
            </a:extLst>
          </p:cNvPr>
          <p:cNvSpPr txBox="1"/>
          <p:nvPr/>
        </p:nvSpPr>
        <p:spPr>
          <a:xfrm>
            <a:off x="1334729" y="1032387"/>
            <a:ext cx="7337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Frutas e Legumes: Os Super-Heróis da Alimentação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98EAF1-747F-EA1B-15AA-8711A3E41F1E}"/>
              </a:ext>
            </a:extLst>
          </p:cNvPr>
          <p:cNvSpPr txBox="1"/>
          <p:nvPr/>
        </p:nvSpPr>
        <p:spPr>
          <a:xfrm>
            <a:off x="1308918" y="2639568"/>
            <a:ext cx="7056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Nunca subestime o poder dos alimentos naturais!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36B4D4-F6E4-859C-F314-70329B1E1C3B}"/>
              </a:ext>
            </a:extLst>
          </p:cNvPr>
          <p:cNvSpPr txBox="1"/>
          <p:nvPr/>
        </p:nvSpPr>
        <p:spPr>
          <a:xfrm>
            <a:off x="1334729" y="4011561"/>
            <a:ext cx="7030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Imagine que você é um super-herói e precisa de superpoderes para ficar forte e saudável. As frutas e legumes são como super-heróis que nos dão energia, vitaminas e muitos nutrientes.</a:t>
            </a:r>
          </a:p>
        </p:txBody>
      </p:sp>
      <p:pic>
        <p:nvPicPr>
          <p:cNvPr id="5" name="Imagem 4" descr="Forma, Círculo&#10;&#10;Descrição gerada automaticamente">
            <a:extLst>
              <a:ext uri="{FF2B5EF4-FFF2-40B4-BE49-F238E27FC236}">
                <a16:creationId xmlns:a16="http://schemas.microsoft.com/office/drawing/2014/main" id="{69753053-FD39-5A8F-07E6-EE927C7CC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652" y="6236052"/>
            <a:ext cx="4842545" cy="4509620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136EA06D-897E-E120-F000-D69EC92A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Folha com preenchimento sólido">
            <a:extLst>
              <a:ext uri="{FF2B5EF4-FFF2-40B4-BE49-F238E27FC236}">
                <a16:creationId xmlns:a16="http://schemas.microsoft.com/office/drawing/2014/main" id="{95D8B6C9-A274-0F53-E411-2A510C70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29" y="545690"/>
            <a:ext cx="914400" cy="914400"/>
          </a:xfrm>
          <a:prstGeom prst="rect">
            <a:avLst/>
          </a:prstGeom>
        </p:spPr>
      </p:pic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CD933691-898A-BCFC-686C-3B2B9C2DA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30799" r="5268" b="56122"/>
          <a:stretch/>
        </p:blipFill>
        <p:spPr>
          <a:xfrm>
            <a:off x="1308919" y="11400504"/>
            <a:ext cx="6983361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6887F0-4596-912F-8DD1-5E4C9AB9EB95}"/>
              </a:ext>
            </a:extLst>
          </p:cNvPr>
          <p:cNvSpPr txBox="1"/>
          <p:nvPr/>
        </p:nvSpPr>
        <p:spPr>
          <a:xfrm>
            <a:off x="1334729" y="1032387"/>
            <a:ext cx="7337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Receitinhas Deliciosas e Fáceis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98EAF1-747F-EA1B-15AA-8711A3E41F1E}"/>
              </a:ext>
            </a:extLst>
          </p:cNvPr>
          <p:cNvSpPr txBox="1"/>
          <p:nvPr/>
        </p:nvSpPr>
        <p:spPr>
          <a:xfrm>
            <a:off x="1334729" y="2226970"/>
            <a:ext cx="705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Saborear nunca é demais!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36B4D4-F6E4-859C-F314-70329B1E1C3B}"/>
              </a:ext>
            </a:extLst>
          </p:cNvPr>
          <p:cNvSpPr txBox="1"/>
          <p:nvPr/>
        </p:nvSpPr>
        <p:spPr>
          <a:xfrm>
            <a:off x="1360540" y="3298442"/>
            <a:ext cx="7030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Smoothie de Frutas: Misture suas frutas favoritas com um pouquinho de água ou leite de amêndoas e bata tudo no liquidificador. Pronto!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Salada Colorida: Junte alface, tomate, cenoura, beterraba e milho. Tempere com azeite e limão. Delícia!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489E01-980C-E23E-83D9-A4FE49BD6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Smoothie de Frutas: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Misture suas frutas favoritas com um pouquinho de água ou leite de amêndoas e bata tudo no liquidificador. Pronto!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Salada Colorida: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Junte alface, tomate, cenoura, beterraba e milho. Tempere com azeite e limão. Delícia! </a:t>
            </a:r>
          </a:p>
        </p:txBody>
      </p:sp>
      <p:pic>
        <p:nvPicPr>
          <p:cNvPr id="10" name="Imagem 9" descr="Ícone&#10;&#10;Descrição gerada automaticamente com confiança média">
            <a:extLst>
              <a:ext uri="{FF2B5EF4-FFF2-40B4-BE49-F238E27FC236}">
                <a16:creationId xmlns:a16="http://schemas.microsoft.com/office/drawing/2014/main" id="{4E3A1CF6-FE74-58A5-F3C9-11EE121EE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21" y="6497551"/>
            <a:ext cx="6096000" cy="4381500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C46559CF-B911-BEDC-C38A-14D4DBEC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74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4708C5-4469-8EC2-A3C2-9E19FEA2B5E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ED971472-47DA-E32D-F7CA-ECCF45E8C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9" y="3700913"/>
            <a:ext cx="9000762" cy="90007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D0CDC83-8437-6D89-6379-D5CFEFA68421}"/>
              </a:ext>
            </a:extLst>
          </p:cNvPr>
          <p:cNvSpPr txBox="1"/>
          <p:nvPr/>
        </p:nvSpPr>
        <p:spPr>
          <a:xfrm>
            <a:off x="3469558" y="1737985"/>
            <a:ext cx="2662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0" dirty="0">
                <a:solidFill>
                  <a:srgbClr val="00B050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87A330-4125-3146-0900-06CCE2790054}"/>
              </a:ext>
            </a:extLst>
          </p:cNvPr>
          <p:cNvSpPr txBox="1"/>
          <p:nvPr/>
        </p:nvSpPr>
        <p:spPr>
          <a:xfrm>
            <a:off x="1799301" y="9985536"/>
            <a:ext cx="600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"Comer bem é como dar um abraço no seu corpo todos os dias!"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D9906E-A330-4CE8-1B7F-4F049C2A1FC0}"/>
              </a:ext>
            </a:extLst>
          </p:cNvPr>
          <p:cNvSpPr txBox="1"/>
          <p:nvPr/>
        </p:nvSpPr>
        <p:spPr>
          <a:xfrm>
            <a:off x="744792" y="4895871"/>
            <a:ext cx="8111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Saúde e Energia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692CA7-A19F-62AE-71E3-948A6207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70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Folha com preenchimento sólido">
            <a:extLst>
              <a:ext uri="{FF2B5EF4-FFF2-40B4-BE49-F238E27FC236}">
                <a16:creationId xmlns:a16="http://schemas.microsoft.com/office/drawing/2014/main" id="{95D8B6C9-A274-0F53-E411-2A510C70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29" y="545690"/>
            <a:ext cx="914400" cy="914400"/>
          </a:xfrm>
          <a:prstGeom prst="rect">
            <a:avLst/>
          </a:prstGeom>
        </p:spPr>
      </p:pic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CD933691-898A-BCFC-686C-3B2B9C2DA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30799" r="5268" b="56122"/>
          <a:stretch/>
        </p:blipFill>
        <p:spPr>
          <a:xfrm>
            <a:off x="1308919" y="11400504"/>
            <a:ext cx="6983361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6887F0-4596-912F-8DD1-5E4C9AB9EB95}"/>
              </a:ext>
            </a:extLst>
          </p:cNvPr>
          <p:cNvSpPr txBox="1"/>
          <p:nvPr/>
        </p:nvSpPr>
        <p:spPr>
          <a:xfrm>
            <a:off x="1334729" y="1032387"/>
            <a:ext cx="7337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Como o Veganismo Ajuda a Nossa Saúde?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98EAF1-747F-EA1B-15AA-8711A3E41F1E}"/>
              </a:ext>
            </a:extLst>
          </p:cNvPr>
          <p:cNvSpPr txBox="1"/>
          <p:nvPr/>
        </p:nvSpPr>
        <p:spPr>
          <a:xfrm>
            <a:off x="1334729" y="2973520"/>
            <a:ext cx="705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Alimentação e saúde têm tudo a ver!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36B4D4-F6E4-859C-F314-70329B1E1C3B}"/>
              </a:ext>
            </a:extLst>
          </p:cNvPr>
          <p:cNvSpPr txBox="1"/>
          <p:nvPr/>
        </p:nvSpPr>
        <p:spPr>
          <a:xfrm>
            <a:off x="1334729" y="4181935"/>
            <a:ext cx="7030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Comer alimentos de origem vegetal ajuda a manter nosso coração forte, dá muita energia para brincar e nos ajuda a crescer saudáveis.</a:t>
            </a:r>
          </a:p>
        </p:txBody>
      </p:sp>
      <p:pic>
        <p:nvPicPr>
          <p:cNvPr id="5" name="Imagem 4" descr="Frutas em cima de uma flor&#10;&#10;Descrição gerada automaticamente com confiança média">
            <a:extLst>
              <a:ext uri="{FF2B5EF4-FFF2-40B4-BE49-F238E27FC236}">
                <a16:creationId xmlns:a16="http://schemas.microsoft.com/office/drawing/2014/main" id="{204D838D-2ADA-2300-DF6D-51E8E27EA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16" y="6952481"/>
            <a:ext cx="6096000" cy="4029075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5F21C00-5EE9-E83D-82F3-1B6C7FAF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49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Folha com preenchimento sólido">
            <a:extLst>
              <a:ext uri="{FF2B5EF4-FFF2-40B4-BE49-F238E27FC236}">
                <a16:creationId xmlns:a16="http://schemas.microsoft.com/office/drawing/2014/main" id="{95D8B6C9-A274-0F53-E411-2A510C70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29" y="545690"/>
            <a:ext cx="914400" cy="914400"/>
          </a:xfrm>
          <a:prstGeom prst="rect">
            <a:avLst/>
          </a:prstGeom>
        </p:spPr>
      </p:pic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CD933691-898A-BCFC-686C-3B2B9C2DA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30799" r="5268" b="56122"/>
          <a:stretch/>
        </p:blipFill>
        <p:spPr>
          <a:xfrm>
            <a:off x="1308919" y="11400504"/>
            <a:ext cx="6983361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6887F0-4596-912F-8DD1-5E4C9AB9EB95}"/>
              </a:ext>
            </a:extLst>
          </p:cNvPr>
          <p:cNvSpPr txBox="1"/>
          <p:nvPr/>
        </p:nvSpPr>
        <p:spPr>
          <a:xfrm>
            <a:off x="1334729" y="1032387"/>
            <a:ext cx="7337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Nutrientes Importantes: Proteínas, Vitaminas e Minerais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98EAF1-747F-EA1B-15AA-8711A3E41F1E}"/>
              </a:ext>
            </a:extLst>
          </p:cNvPr>
          <p:cNvSpPr txBox="1"/>
          <p:nvPr/>
        </p:nvSpPr>
        <p:spPr>
          <a:xfrm>
            <a:off x="1334729" y="2973520"/>
            <a:ext cx="705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Obtendo o essencial da natureza!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36B4D4-F6E4-859C-F314-70329B1E1C3B}"/>
              </a:ext>
            </a:extLst>
          </p:cNvPr>
          <p:cNvSpPr txBox="1"/>
          <p:nvPr/>
        </p:nvSpPr>
        <p:spPr>
          <a:xfrm>
            <a:off x="1334730" y="4175989"/>
            <a:ext cx="7337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Proteínas: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Feijão, lentilha, grão-de-bico.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Vitaminas: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Cenoura (vitamina A), laranja (vitamina C).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Minerais: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Espinafre (ferro), nozes (zinco).</a:t>
            </a:r>
          </a:p>
        </p:txBody>
      </p:sp>
      <p:pic>
        <p:nvPicPr>
          <p:cNvPr id="4" name="Imagem 3" descr="Frutas e verduras&#10;&#10;Descrição gerada automaticamente">
            <a:extLst>
              <a:ext uri="{FF2B5EF4-FFF2-40B4-BE49-F238E27FC236}">
                <a16:creationId xmlns:a16="http://schemas.microsoft.com/office/drawing/2014/main" id="{0E754107-D910-C2F3-392C-A440265E5B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19" y="6745613"/>
            <a:ext cx="8275362" cy="4654891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D057C7EA-5AF5-78CF-DC57-94870C04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83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Folha com preenchimento sólido">
            <a:extLst>
              <a:ext uri="{FF2B5EF4-FFF2-40B4-BE49-F238E27FC236}">
                <a16:creationId xmlns:a16="http://schemas.microsoft.com/office/drawing/2014/main" id="{95D8B6C9-A274-0F53-E411-2A510C70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29" y="545690"/>
            <a:ext cx="914400" cy="914400"/>
          </a:xfrm>
          <a:prstGeom prst="rect">
            <a:avLst/>
          </a:prstGeom>
        </p:spPr>
      </p:pic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CD933691-898A-BCFC-686C-3B2B9C2DA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30799" r="5268" b="56122"/>
          <a:stretch/>
        </p:blipFill>
        <p:spPr>
          <a:xfrm>
            <a:off x="1308919" y="11400504"/>
            <a:ext cx="6983361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6887F0-4596-912F-8DD1-5E4C9AB9EB95}"/>
              </a:ext>
            </a:extLst>
          </p:cNvPr>
          <p:cNvSpPr txBox="1"/>
          <p:nvPr/>
        </p:nvSpPr>
        <p:spPr>
          <a:xfrm>
            <a:off x="1334729" y="1032387"/>
            <a:ext cx="7337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Dicas para se Manter Forte e Saudável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98EAF1-747F-EA1B-15AA-8711A3E41F1E}"/>
              </a:ext>
            </a:extLst>
          </p:cNvPr>
          <p:cNvSpPr txBox="1"/>
          <p:nvPr/>
        </p:nvSpPr>
        <p:spPr>
          <a:xfrm>
            <a:off x="1334729" y="2973520"/>
            <a:ext cx="705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hábito se cria com persistência!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36B4D4-F6E4-859C-F314-70329B1E1C3B}"/>
              </a:ext>
            </a:extLst>
          </p:cNvPr>
          <p:cNvSpPr txBox="1"/>
          <p:nvPr/>
        </p:nvSpPr>
        <p:spPr>
          <a:xfrm>
            <a:off x="1334729" y="4181935"/>
            <a:ext cx="7030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Coma um arco-íris de cores todos os dias.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Beba bastante água.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Faça exercícios e brinque ao ar livre.</a:t>
            </a:r>
          </a:p>
        </p:txBody>
      </p:sp>
      <p:pic>
        <p:nvPicPr>
          <p:cNvPr id="4" name="Imagem 3" descr="Desenho de um animal&#10;&#10;Descrição gerada automaticamente com confiança média">
            <a:extLst>
              <a:ext uri="{FF2B5EF4-FFF2-40B4-BE49-F238E27FC236}">
                <a16:creationId xmlns:a16="http://schemas.microsoft.com/office/drawing/2014/main" id="{DEBFD8AD-FE03-AF03-C97D-547BCD57771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40" y="6570153"/>
            <a:ext cx="4830351" cy="4830351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7B5050FA-D7F9-A22C-977F-FBE20BDA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738-D1D6-45A8-BEAE-77716B9B4BB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908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</TotalTime>
  <Words>797</Words>
  <Application>Microsoft Office PowerPoint</Application>
  <PresentationFormat>Papel A3 (297 x 420 mm)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Congenial Black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Clarence Silva Aguiar</dc:creator>
  <cp:lastModifiedBy>Clarence Silva Aguiar</cp:lastModifiedBy>
  <cp:revision>17</cp:revision>
  <dcterms:created xsi:type="dcterms:W3CDTF">2024-06-18T18:19:49Z</dcterms:created>
  <dcterms:modified xsi:type="dcterms:W3CDTF">2024-06-20T18:38:09Z</dcterms:modified>
</cp:coreProperties>
</file>