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58" r:id="rId4"/>
    <p:sldId id="266" r:id="rId5"/>
    <p:sldId id="259" r:id="rId6"/>
    <p:sldId id="270" r:id="rId7"/>
    <p:sldId id="261" r:id="rId8"/>
    <p:sldId id="273" r:id="rId9"/>
    <p:sldId id="262" r:id="rId10"/>
    <p:sldId id="264" r:id="rId11"/>
    <p:sldId id="267" r:id="rId12"/>
    <p:sldId id="274" r:id="rId13"/>
    <p:sldId id="268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E3EED8-9E27-6A47-85E0-AB55EE67F518}">
          <p14:sldIdLst>
            <p14:sldId id="257"/>
            <p14:sldId id="271"/>
            <p14:sldId id="258"/>
            <p14:sldId id="266"/>
            <p14:sldId id="259"/>
            <p14:sldId id="270"/>
            <p14:sldId id="261"/>
            <p14:sldId id="273"/>
            <p14:sldId id="262"/>
            <p14:sldId id="264"/>
            <p14:sldId id="267"/>
            <p14:sldId id="274"/>
            <p14:sldId id="268"/>
            <p14:sldId id="272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EFF"/>
    <a:srgbClr val="3A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662"/>
  </p:normalViewPr>
  <p:slideViewPr>
    <p:cSldViewPr snapToGrid="0" snapToObjects="1">
      <p:cViewPr varScale="1">
        <p:scale>
          <a:sx n="81" d="100"/>
          <a:sy n="81" d="100"/>
        </p:scale>
        <p:origin x="-96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1038E-763D-E443-AF87-E316DF208CDE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A974-7DF9-CA49-B067-7C0EEB2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 Department of Homeland</a:t>
            </a:r>
            <a:r>
              <a:rPr lang="en-US" baseline="0" dirty="0" smtClean="0"/>
              <a:t> security has emailed MTA and NYPD about potential security threat. </a:t>
            </a:r>
            <a:br>
              <a:rPr lang="en-US" baseline="0" dirty="0" smtClean="0"/>
            </a:br>
            <a:r>
              <a:rPr lang="en-US" baseline="0" dirty="0" smtClean="0"/>
              <a:t>- Audit has found current methods to be insufficient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need for data-driven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NYPD has hired us to solve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9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data: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NYPD</a:t>
            </a:r>
            <a:r>
              <a:rPr lang="en-US" baseline="0" dirty="0" smtClean="0"/>
              <a:t> Has only 40,000 uniformed officers</a:t>
            </a:r>
          </a:p>
          <a:p>
            <a:r>
              <a:rPr lang="en-US" baseline="0" dirty="0" smtClean="0"/>
              <a:t> - 4,000 Transit officers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amount</a:t>
            </a:r>
            <a:r>
              <a:rPr lang="en-US" baseline="0" dirty="0" smtClean="0"/>
              <a:t> of people on the metro fluctuates wildly over time</a:t>
            </a:r>
          </a:p>
          <a:p>
            <a:r>
              <a:rPr lang="en-US" dirty="0" smtClean="0"/>
              <a:t>- Need to use resources wisely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How</a:t>
            </a:r>
            <a:r>
              <a:rPr lang="en-US" baseline="0" dirty="0" smtClean="0"/>
              <a:t> was the data acquired? </a:t>
            </a:r>
          </a:p>
          <a:p>
            <a:r>
              <a:rPr lang="en-US" baseline="0" dirty="0" smtClean="0"/>
              <a:t> - We used 3 months of data originally</a:t>
            </a:r>
          </a:p>
          <a:p>
            <a:r>
              <a:rPr lang="en-US" baseline="0" dirty="0" smtClean="0"/>
              <a:t> - Why did we choose the amount we chose?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- Used absolute value to remove negative values</a:t>
            </a:r>
          </a:p>
          <a:p>
            <a:r>
              <a:rPr lang="en-US" baseline="0" dirty="0" smtClean="0"/>
              <a:t> - Used 100,000 as cutoff for outliers</a:t>
            </a:r>
          </a:p>
          <a:p>
            <a:r>
              <a:rPr lang="en-US" baseline="0" dirty="0" smtClean="0"/>
              <a:t> - Why use an arbitrary number to determine outliers?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bfill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ffill</a:t>
            </a:r>
            <a:r>
              <a:rPr lang="en-US" baseline="0" dirty="0" smtClean="0"/>
              <a:t> to interpolate</a:t>
            </a:r>
          </a:p>
          <a:p>
            <a:r>
              <a:rPr lang="en-US" baseline="0" dirty="0" smtClean="0"/>
              <a:t> - 2% of the raw data was cleaned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Grand Central? </a:t>
            </a:r>
          </a:p>
          <a:p>
            <a:r>
              <a:rPr lang="en-US" dirty="0" smtClean="0"/>
              <a:t> - Grand Central leads other</a:t>
            </a:r>
            <a:r>
              <a:rPr lang="en-US" baseline="0" dirty="0" smtClean="0"/>
              <a:t> sites by 7.5M commuters</a:t>
            </a:r>
          </a:p>
          <a:p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- Traffic drops off significantly on weekends</a:t>
            </a:r>
          </a:p>
          <a:p>
            <a:r>
              <a:rPr lang="en-US" baseline="0" dirty="0" smtClean="0"/>
              <a:t> - Traffic goes up until Thursday then declines for rest of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Highest</a:t>
            </a:r>
            <a:r>
              <a:rPr lang="en-US" baseline="0" dirty="0" smtClean="0"/>
              <a:t> volume times are Early Morning and Evening</a:t>
            </a:r>
          </a:p>
          <a:p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A974-7DF9-CA49-B067-7C0EEB2199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F6FAB-9044-6148-9A83-85F59455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7A2655-999F-7340-A3FE-55186943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F73F30-8E3C-DD45-BD6E-CEFD4D92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15B06A-E934-1742-A954-1AB84C7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C71F25-72B3-4D4F-A9BD-E71191F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F38C9-DA59-A643-A2AD-09AAF38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4E8AD0-12B0-C84C-B832-1735281E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48AF11-2B08-0542-96B7-CF554FD5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501545-11C8-324B-943D-72B654E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26726E-95EA-7548-9FCD-C37790AD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761F00-41A6-C044-840F-489A942F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6A7887-C418-DC40-B554-4666A0A0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5ED522-5333-5545-A667-6F83449B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8939B8-F351-5649-AA38-54E00B43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354E7C-55DA-574E-AD30-296A6CC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EED3E-8FAF-E643-AEAF-48C6E811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635F83-9AF6-DC46-93E1-8F7F6049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46CF85-132E-4D4F-8FB3-86DCF0B5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03581-D14D-6F42-8FF0-EB709C8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E0EB43-E1BF-6543-B2D4-6AB2CA91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EE2172-9823-0343-8CA4-41EC12E9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BCC60D-EE39-FD4B-85AE-FF5D0D5A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B307B5-0D65-DC46-8FC6-71979602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9EC6EA-6F94-234D-A4F1-FB4B847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8E47C-866C-484B-8E56-2D885FF8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BEB40-563C-914D-A6D2-9E28B2B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F588BF-E6AF-E74C-9A5B-597A3144A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E386B0-EA20-F147-B70C-9F842986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EDF0ED-A0AD-2146-954A-DA0CE287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D74B74-CF7C-A141-90EA-6AA18EDD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FD972A-537B-1E46-AE90-EE5609C2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D9B41-D589-044A-A407-BF283D41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43D2C4-B5AB-1142-8AD9-936D0DA4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154D0A-12F0-2649-99C8-9CB2B7C9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0F623EF-365E-1741-BE55-E9114E63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84E232E-0FC9-E643-9083-2B8B78369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5792E2F-6AC9-2142-BD50-D65D1B2C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50BA11C-F08A-0248-AC50-1747CF10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BEA5C20-19CF-AB4B-8709-0D9EBAB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F9C7E-C90E-8C4B-9A39-49D4CB76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20B5E6-3BD3-7245-BF29-EE474592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0D99D1-BBAA-6E41-BB33-B7C3B26D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49F464-3D46-814B-897B-7E7AEE9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C30F247-CDFD-344D-AFF9-4936F001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AB060A-A448-1C46-A125-DBE3100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DFF994-88EB-4F4D-9AEB-9CD6ABBD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6B735-18F5-F649-B4EE-312020EE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6284A8-D1A8-9E4C-A22E-9F2637E0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EAEA6D-D259-A44C-96A0-21E2114E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5D5CD9-E149-484A-8EAB-E5EB7A4A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A1882F-73D7-974B-8D53-77F49FFE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F35C77-D42B-F14F-A81B-33F701B4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C9705-9863-9545-898E-D882AB44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37B5F7-06AF-794E-AB11-D3563D62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22F953-A651-3F47-8D5F-C865D886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B54C7F-89EB-8548-AA6E-6813D77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24BB5C-8B47-C14A-BBC7-ED608FA1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A4DB19-5A39-CB41-9581-AF631D2E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3CD8CCD-1D17-544C-9B05-292C8B1B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368E15-17B2-E444-9BCA-307143A9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2C9660-3EBF-6748-BED0-A12C43E44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864D-8023-124D-8ABF-B3728868F21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0BDDF-2776-F244-B99D-FD5363CB4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C347C3-4065-3A48-8DCB-AACB25A0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03DF-BD11-0548-91E4-B5030061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18DF7-BAFD-FD43-955D-AC9A63EF4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MTA Terror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7E9DA5-C3B1-874F-A5D3-B8DAA417C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Science Applied to 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200256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7-09 at 11.16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15" y="1162460"/>
            <a:ext cx="9725107" cy="5609911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Weekly Traffic Profile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7-09 at 11.17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6" y="1148379"/>
            <a:ext cx="9234641" cy="5537142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6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Daily Traffic Profile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5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7-09 at 11.1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9" y="1312430"/>
            <a:ext cx="8858357" cy="543581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Traffic Profile by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0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 Steps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rgbClr val="BFBFBF"/>
                </a:solidFill>
              </a:rPr>
              <a:t>Current Data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D55996-ED66-9941-A79B-D035409858E4}"/>
              </a:ext>
            </a:extLst>
          </p:cNvPr>
          <p:cNvSpPr txBox="1"/>
          <p:nvPr/>
        </p:nvSpPr>
        <p:spPr>
          <a:xfrm>
            <a:off x="1014412" y="1804988"/>
            <a:ext cx="9815513" cy="652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Expand to other busy stations</a:t>
            </a:r>
          </a:p>
          <a:p>
            <a:pPr>
              <a:buClr>
                <a:srgbClr val="800000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Clr>
                <a:srgbClr val="800000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Expand to cover the whole year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Clr>
                <a:srgbClr val="800000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Holidays?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Station Mapping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 Steps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rgbClr val="BFBFBF"/>
                </a:solidFill>
              </a:rPr>
              <a:t>Additional Data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D55996-ED66-9941-A79B-D035409858E4}"/>
              </a:ext>
            </a:extLst>
          </p:cNvPr>
          <p:cNvSpPr txBox="1"/>
          <p:nvPr/>
        </p:nvSpPr>
        <p:spPr>
          <a:xfrm>
            <a:off x="1014412" y="1804988"/>
            <a:ext cx="9815513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Police Stations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Crime statistics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Clr>
                <a:srgbClr val="800000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Overall plan for whole city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5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Further Suggestions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BDB2AF3-9462-9A49-B011-61086EEE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9605"/>
            <a:ext cx="4722283" cy="47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Background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D55996-ED66-9941-A79B-D035409858E4}"/>
              </a:ext>
            </a:extLst>
          </p:cNvPr>
          <p:cNvSpPr txBox="1"/>
          <p:nvPr/>
        </p:nvSpPr>
        <p:spPr>
          <a:xfrm>
            <a:off x="1014412" y="1804988"/>
            <a:ext cx="9815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MTA daily ridership: 5.2 Million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Annual downtown traffic: ~110 Million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4,000 Transit incidents in 2017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6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18DF7-BAFD-FD43-955D-AC9A63EF4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MTA Terror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7E9DA5-C3B1-874F-A5D3-B8DAA417C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Science Applied to Law Enforcement</a:t>
            </a:r>
          </a:p>
        </p:txBody>
      </p:sp>
      <p:pic>
        <p:nvPicPr>
          <p:cNvPr id="4" name="Picture 3" descr="1105187_1280x7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730EC1-3FD6-9440-A088-0C7C5D8B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Data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D55996-ED66-9941-A79B-D035409858E4}"/>
              </a:ext>
            </a:extLst>
          </p:cNvPr>
          <p:cNvSpPr txBox="1"/>
          <p:nvPr/>
        </p:nvSpPr>
        <p:spPr>
          <a:xfrm>
            <a:off x="1014412" y="1804988"/>
            <a:ext cx="9815513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MTA Turnstile Data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Extrapolating Trends</a:t>
            </a:r>
          </a:p>
          <a:p>
            <a:pPr>
              <a:buClr>
                <a:srgbClr val="800000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Clr>
                <a:srgbClr val="800000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285750" lvl="1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Inefficiencies</a:t>
            </a:r>
            <a:endParaRPr lang="en-US" sz="2800" dirty="0">
              <a:solidFill>
                <a:schemeClr val="bg1"/>
              </a:solidFill>
            </a:endParaRPr>
          </a:p>
          <a:p>
            <a:pPr marL="285750" lvl="1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8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Cleaning the Data</a:t>
            </a:r>
            <a:endParaRPr lang="en-US" sz="3600" dirty="0">
              <a:solidFill>
                <a:srgbClr val="BFBFB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D55996-ED66-9941-A79B-D035409858E4}"/>
              </a:ext>
            </a:extLst>
          </p:cNvPr>
          <p:cNvSpPr txBox="1"/>
          <p:nvPr/>
        </p:nvSpPr>
        <p:spPr>
          <a:xfrm>
            <a:off x="1014412" y="1804988"/>
            <a:ext cx="9815513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800000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Negative Data Points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Significant Outliers</a:t>
            </a:r>
          </a:p>
          <a:p>
            <a:pPr>
              <a:buClr>
                <a:srgbClr val="800000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Data Interpolation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1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7-09 at 11.12.09 AM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22" y="1762179"/>
            <a:ext cx="8372323" cy="5095821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Visualizing Outliers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CCD4A7-1E0C-B24E-9311-DC187C7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Site Selection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Shot 2018-07-09 at 11.1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16" y="1195818"/>
            <a:ext cx="9371345" cy="53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7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283</Words>
  <Application>Microsoft Macintosh PowerPoint</Application>
  <PresentationFormat>Custom</PresentationFormat>
  <Paragraphs>96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MTA Terror Prevention</vt:lpstr>
      <vt:lpstr>PowerPoint Presentation</vt:lpstr>
      <vt:lpstr>Background</vt:lpstr>
      <vt:lpstr>MTA Terror Prevention</vt:lpstr>
      <vt:lpstr>PowerPoint Presentation</vt:lpstr>
      <vt:lpstr>The Data</vt:lpstr>
      <vt:lpstr>Cleaning the Data</vt:lpstr>
      <vt:lpstr>Visualizing Outliers</vt:lpstr>
      <vt:lpstr>Site Selection</vt:lpstr>
      <vt:lpstr>Weekly Traffic Profile</vt:lpstr>
      <vt:lpstr>Daily Traffic Profile</vt:lpstr>
      <vt:lpstr>Traffic Profile by Area</vt:lpstr>
      <vt:lpstr>Next Steps Current Data</vt:lpstr>
      <vt:lpstr>Next Steps Additional Data</vt:lpstr>
      <vt:lpstr>Further Suggestions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Terror Prevention</dc:title>
  <dc:creator>Tecwired.com Tecwired.com</dc:creator>
  <cp:lastModifiedBy>Nicolas</cp:lastModifiedBy>
  <cp:revision>15</cp:revision>
  <dcterms:created xsi:type="dcterms:W3CDTF">2018-07-07T19:55:34Z</dcterms:created>
  <dcterms:modified xsi:type="dcterms:W3CDTF">2018-07-09T15:27:18Z</dcterms:modified>
</cp:coreProperties>
</file>