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5"/>
  </p:notesMasterIdLst>
  <p:sldIdLst>
    <p:sldId id="256" r:id="rId2"/>
    <p:sldId id="262" r:id="rId3"/>
    <p:sldId id="257" r:id="rId4"/>
    <p:sldId id="260" r:id="rId5"/>
    <p:sldId id="261" r:id="rId6"/>
    <p:sldId id="265" r:id="rId7"/>
    <p:sldId id="259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63" r:id="rId16"/>
    <p:sldId id="274" r:id="rId17"/>
    <p:sldId id="275" r:id="rId18"/>
    <p:sldId id="276" r:id="rId19"/>
    <p:sldId id="277" r:id="rId20"/>
    <p:sldId id="278" r:id="rId21"/>
    <p:sldId id="279" r:id="rId22"/>
    <p:sldId id="264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85839" autoAdjust="0"/>
  </p:normalViewPr>
  <p:slideViewPr>
    <p:cSldViewPr snapToGrid="0" snapToObjects="1">
      <p:cViewPr varScale="1">
        <p:scale>
          <a:sx n="99" d="100"/>
          <a:sy n="99" d="100"/>
        </p:scale>
        <p:origin x="-18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D7485-9BEB-DB44-B78B-DF8DB877D3E0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3FEF0-DAB3-974E-9A0F-8FF9D694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75488" indent="-457200">
              <a:buFont typeface="+mj-lt"/>
              <a:buAutoNum type="arabicPeriod"/>
            </a:pPr>
            <a:r>
              <a:rPr lang="en-US" sz="1200" b="1" u="sng" dirty="0" smtClean="0"/>
              <a:t>oil prices </a:t>
            </a:r>
            <a:r>
              <a:rPr lang="en-US" sz="1200" dirty="0" smtClean="0"/>
              <a:t>has preceded nearly every U.S. recession since World War II.</a:t>
            </a:r>
          </a:p>
          <a:p>
            <a:pPr marL="475488" indent="-457200">
              <a:buFont typeface="+mj-lt"/>
              <a:buAutoNum type="arabicPeriod"/>
            </a:pPr>
            <a:r>
              <a:rPr lang="en-US" sz="1200" b="1" u="sng" dirty="0" smtClean="0"/>
              <a:t>An inverted yield curve</a:t>
            </a:r>
            <a:r>
              <a:rPr lang="en-US" sz="1200" b="1" dirty="0" smtClean="0"/>
              <a:t> </a:t>
            </a:r>
            <a:r>
              <a:rPr lang="en-US" sz="1200" dirty="0" smtClean="0"/>
              <a:t>has come before all recessions since 1960. This occurs when the interest on a short-term debt (say, three-month Treasuries) is higher than the interest on a long-term debt (say, 10-year Treasuries).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FEF0-DAB3-974E-9A0F-8FF9D6944D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99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smtClean="0"/>
              <a:t>Asset bubbles and crude prices are easy to understand</a:t>
            </a:r>
            <a:r>
              <a:rPr lang="mr-IN" sz="1800" b="1" dirty="0" smtClean="0"/>
              <a:t>…</a:t>
            </a:r>
            <a:r>
              <a:rPr lang="en-US" sz="1800" b="1" dirty="0" smtClean="0"/>
              <a:t>.but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FEF0-DAB3-974E-9A0F-8FF9D6944D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68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dirty="0" smtClean="0"/>
              <a:t>The U.S. economy hasn’t been in recession since June 2009 -- almost nine years ago. </a:t>
            </a:r>
          </a:p>
          <a:p>
            <a:pPr marL="18288" indent="0">
              <a:buNone/>
            </a:pPr>
            <a:endParaRPr lang="en-US" dirty="0" smtClean="0"/>
          </a:p>
          <a:p>
            <a:pPr marL="18288" indent="0">
              <a:buNone/>
            </a:pPr>
            <a:r>
              <a:rPr lang="en-US" dirty="0" smtClean="0"/>
              <a:t>If the economy sustains its expansion for just 14 more months, this will be the longest the country has gone without an economic downturn in recorded history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FEF0-DAB3-974E-9A0F-8FF9D6944D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24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endParaRPr lang="en-US" b="1" dirty="0" smtClean="0"/>
          </a:p>
          <a:p>
            <a:pPr marL="0" indent="0">
              <a:buFont typeface="Arial"/>
              <a:buNone/>
            </a:pPr>
            <a:r>
              <a:rPr lang="en-US" b="1" dirty="0" smtClean="0"/>
              <a:t>Logistic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class conditional densities not normal;</a:t>
            </a:r>
            <a:r>
              <a:rPr lang="en-US" baseline="0" dirty="0" smtClean="0"/>
              <a:t>  </a:t>
            </a:r>
            <a:r>
              <a:rPr lang="en-US" b="1" dirty="0" smtClean="0"/>
              <a:t>Random forest</a:t>
            </a:r>
            <a:r>
              <a:rPr lang="en-US" b="0" baseline="0" dirty="0" smtClean="0"/>
              <a:t> feature importance; </a:t>
            </a:r>
            <a:r>
              <a:rPr lang="en-US" dirty="0" smtClean="0"/>
              <a:t>False-positive: tree methods over-fit on years &amp; don’t extrapolate well</a:t>
            </a:r>
          </a:p>
          <a:p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b="1" dirty="0" smtClean="0"/>
              <a:t>Rejected</a:t>
            </a:r>
            <a:r>
              <a:rPr lang="en-US" b="1" baseline="0" dirty="0" smtClean="0"/>
              <a:t> </a:t>
            </a:r>
            <a:r>
              <a:rPr lang="en-US" dirty="0" smtClean="0"/>
              <a:t>Under sampling (only 2500 rows)</a:t>
            </a:r>
            <a:r>
              <a:rPr lang="en-US" baseline="0" dirty="0" smtClean="0"/>
              <a:t>, </a:t>
            </a:r>
            <a:r>
              <a:rPr lang="en-US" dirty="0" smtClean="0"/>
              <a:t>KNN (features between rows irrelevant)</a:t>
            </a:r>
            <a:r>
              <a:rPr lang="en-US" baseline="0" dirty="0" smtClean="0"/>
              <a:t>, </a:t>
            </a:r>
            <a:r>
              <a:rPr lang="en-US" dirty="0" smtClean="0"/>
              <a:t>Linear-</a:t>
            </a:r>
            <a:r>
              <a:rPr lang="en-US" dirty="0" err="1" smtClean="0"/>
              <a:t>svm</a:t>
            </a:r>
            <a:r>
              <a:rPr lang="en-US" dirty="0" smtClean="0"/>
              <a:t>, </a:t>
            </a:r>
            <a:r>
              <a:rPr lang="en-US" dirty="0" err="1" smtClean="0"/>
              <a:t>svm</a:t>
            </a:r>
            <a:r>
              <a:rPr lang="en-US" dirty="0" smtClean="0"/>
              <a:t> (features not on same scale),</a:t>
            </a:r>
            <a:r>
              <a:rPr lang="en-US" baseline="0" dirty="0" smtClean="0"/>
              <a:t> </a:t>
            </a:r>
            <a:r>
              <a:rPr lang="en-US" dirty="0" smtClean="0"/>
              <a:t>Decision-tree classifier (over-fit, low predictability)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FEF0-DAB3-974E-9A0F-8FF9D6944D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07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Logistic</a:t>
            </a:r>
            <a:r>
              <a:rPr lang="en-US" baseline="0" dirty="0" smtClean="0"/>
              <a:t> Best = oversample</a:t>
            </a:r>
          </a:p>
          <a:p>
            <a:r>
              <a:rPr lang="en-US" baseline="0" dirty="0" smtClean="0"/>
              <a:t>Logistic #2 = regularized, balance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FEF0-DAB3-974E-9A0F-8FF9D6944D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4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Both models weight years too heavily;</a:t>
            </a:r>
            <a:r>
              <a:rPr lang="en-US" baseline="0" dirty="0" smtClean="0"/>
              <a:t> this is an issue inherent to time-series analysis.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RF classifier makes the mistake of placing more important on </a:t>
            </a:r>
            <a:r>
              <a:rPr lang="en-US" baseline="0" dirty="0" err="1" smtClean="0"/>
              <a:t>USD_FX_rate</a:t>
            </a:r>
            <a:r>
              <a:rPr lang="en-US" baseline="0" dirty="0" smtClean="0"/>
              <a:t> over GDP metrics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Logistic model ‘correctly’ weights GDP/capita over USD FX rate.</a:t>
            </a:r>
          </a:p>
          <a:p>
            <a:r>
              <a:rPr lang="en-US" baseline="0" dirty="0" smtClean="0"/>
              <a:t>Logistic implies probability becomes less as time progresses (based on recent trends)</a:t>
            </a:r>
          </a:p>
          <a:p>
            <a:r>
              <a:rPr lang="en-US" baseline="0" dirty="0" smtClean="0"/>
              <a:t>Logistic also is weighted inversely with crude </a:t>
            </a:r>
            <a:r>
              <a:rPr lang="en-US" baseline="0" dirty="0" err="1" smtClean="0"/>
              <a:t>px</a:t>
            </a:r>
            <a:r>
              <a:rPr lang="en-US" baseline="0" dirty="0" smtClean="0"/>
              <a:t> and this has been proven wrong.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FEF0-DAB3-974E-9A0F-8FF9D6944D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62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Logistic is factoring 40%</a:t>
            </a:r>
            <a:r>
              <a:rPr lang="en-US" baseline="0" dirty="0" smtClean="0"/>
              <a:t> s</a:t>
            </a:r>
            <a:r>
              <a:rPr lang="en-US" dirty="0" smtClean="0"/>
              <a:t>tock rally, ~3% GDP growth,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FEF0-DAB3-974E-9A0F-8FF9D6944D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60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FEF0-DAB3-974E-9A0F-8FF9D6944D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9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Wednesday, August 8, 18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Wednesday, August 8,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Wednesday, August 8,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August 8, 18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Wednesday, August 8, 18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Wednesday, August 8, 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Wednesday, August 8, 18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Wednesday, August 8, 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Wednesday, August 8, 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Wednesday, August 8, 18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Wednesday, August 8, 18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Wednesday, August 8,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louisfed.org/open-vault/2018/february/fed-predict-recessions" TargetMode="External"/><Relationship Id="rId4" Type="http://schemas.openxmlformats.org/officeDocument/2006/relationships/hyperlink" Target="https://www.investopedia.com/" TargetMode="External"/><Relationship Id="rId5" Type="http://schemas.openxmlformats.org/officeDocument/2006/relationships/hyperlink" Target="https://www.bloomberg.com/view/articles/2018-02-06/don-t-forget-what-causes-a-recession" TargetMode="External"/><Relationship Id="rId6" Type="http://schemas.openxmlformats.org/officeDocument/2006/relationships/hyperlink" Target="https://www.guggenheiminvestments.com/perspectives/macroeconomic-research/forecasting-the-next-recession" TargetMode="External"/><Relationship Id="rId7" Type="http://schemas.openxmlformats.org/officeDocument/2006/relationships/hyperlink" Target="https://voxeu.org/article/did-rising-oil-prices-trigger-current-recession" TargetMode="External"/><Relationship Id="rId8" Type="http://schemas.openxmlformats.org/officeDocument/2006/relationships/hyperlink" Target="https://arxiv.org/pdf/1701.01428.pdf" TargetMode="External"/><Relationship Id="rId9" Type="http://schemas.openxmlformats.org/officeDocument/2006/relationships/hyperlink" Target="http://databank.worldbank.org/" TargetMode="External"/><Relationship Id="rId10" Type="http://schemas.openxmlformats.org/officeDocument/2006/relationships/hyperlink" Target="http://www.macrohistory.net/data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6" y="2389260"/>
            <a:ext cx="8038548" cy="699327"/>
          </a:xfrm>
        </p:spPr>
        <p:txBody>
          <a:bodyPr/>
          <a:lstStyle/>
          <a:p>
            <a:r>
              <a:rPr lang="en-US" sz="3600" dirty="0" smtClean="0"/>
              <a:t>Classifying Macroeconomic Indicators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exercise in using supervised machine-learning to predict </a:t>
            </a:r>
            <a:r>
              <a:rPr lang="en-US" dirty="0"/>
              <a:t>r</a:t>
            </a:r>
            <a:r>
              <a:rPr lang="en-US" dirty="0" smtClean="0"/>
              <a:t>ecessions globally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6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8-08 at 9.18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5" y="751061"/>
            <a:ext cx="7897092" cy="51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6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8-08 at 8.55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" y="604057"/>
            <a:ext cx="7977909" cy="52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6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8-08 at 8.45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5" y="520707"/>
            <a:ext cx="8346573" cy="545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6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8-08-08 at 8.33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8" y="461818"/>
            <a:ext cx="7925307" cy="51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60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8-08 at 8.31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33" y="262829"/>
            <a:ext cx="7968741" cy="57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60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9024" y="228601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Predictability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66103"/>
              </p:ext>
            </p:extLst>
          </p:nvPr>
        </p:nvGraphicFramePr>
        <p:xfrm>
          <a:off x="2270795" y="1827141"/>
          <a:ext cx="3659476" cy="4114618"/>
        </p:xfrm>
        <a:graphic>
          <a:graphicData uri="http://schemas.openxmlformats.org/drawingml/2006/table">
            <a:tbl>
              <a:tblPr/>
              <a:tblGrid>
                <a:gridCol w="840516"/>
                <a:gridCol w="840516"/>
                <a:gridCol w="1137928"/>
                <a:gridCol w="840516"/>
              </a:tblGrid>
              <a:tr h="255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Country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Yield-Curve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Crude-Prices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</a:tr>
              <a:tr h="132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UK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-3.21083333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42.97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</a:tr>
              <a:tr h="132042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1974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USA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-2.94333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55.62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</a:tr>
              <a:tr h="255706"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1872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USA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-2.818333333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71.64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</a:tr>
              <a:tr h="132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1981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USA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-2.4792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93.57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</a:tr>
              <a:tr h="132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Switzerland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-2.07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42.97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</a:tr>
              <a:tr h="132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Canada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-1.95666666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42.97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</a:tr>
              <a:tr h="132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1980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USA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-1.89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105.81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</a:tr>
              <a:tr h="132042"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1979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USA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-1.7475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103.07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</a:tr>
              <a:tr h="132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Norway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-1.06442727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42.97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</a:tr>
              <a:tr h="132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Australia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-0.97083333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42.97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</a:tr>
              <a:tr h="132042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Norway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-0.91833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106.94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</a:tr>
              <a:tr h="132042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UK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-0.897916667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82.65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</a:tr>
              <a:tr h="132042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Australia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-0.853722727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106.94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</a:tr>
              <a:tr h="255706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Denmark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-0.599166666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106.94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</a:tr>
              <a:tr h="132042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Netherlands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-0.406733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106.94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</a:tr>
              <a:tr h="132042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USA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-0.39083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82.65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</a:tr>
              <a:tr h="132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Sweden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-0.32666667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42.97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</a:tr>
              <a:tr h="132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Denmark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-0.26383333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42.97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</a:tr>
              <a:tr h="132042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Portugal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-0.111733333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106.94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</a:tr>
              <a:tr h="132042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Denmark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-0.041666667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82.65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</a:tr>
              <a:tr h="132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Japan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-0.0354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42.97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</a:tr>
              <a:tr h="255706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Sweden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-0.016666667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106.94</a:t>
                      </a:r>
                    </a:p>
                  </a:txBody>
                  <a:tcPr marL="10326" marR="10326" marT="103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4729" y="1270055"/>
            <a:ext cx="603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 of 132 recessions</a:t>
            </a:r>
            <a:r>
              <a:rPr lang="mr-IN" dirty="0" smtClean="0"/>
              <a:t>…</a:t>
            </a:r>
            <a:r>
              <a:rPr lang="en-US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3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604" y="189346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Statistical Considerations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82090" y="158211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Imbalanced </a:t>
            </a:r>
            <a:r>
              <a:rPr lang="en-US" dirty="0"/>
              <a:t>Classes (Only 132 recessions = 5.3%</a:t>
            </a:r>
            <a:r>
              <a:rPr lang="en-US" dirty="0" smtClean="0"/>
              <a:t>)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Fbeta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Oversampling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Class weighting</a:t>
            </a:r>
          </a:p>
          <a:p>
            <a:pPr lvl="1"/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Feature </a:t>
            </a:r>
            <a:r>
              <a:rPr lang="en-US" dirty="0"/>
              <a:t>engineering:  Money Supply, Yield-</a:t>
            </a:r>
            <a:r>
              <a:rPr lang="en-US" dirty="0" smtClean="0"/>
              <a:t>curve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Eliminated correlated features (15 of 29)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Scaling &amp; Regularization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6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40" y="3048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Train-Test split</a:t>
            </a:r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981364" y="1570182"/>
            <a:ext cx="6557817" cy="69272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1870 </a:t>
            </a:r>
            <a:r>
              <a:rPr lang="mr-IN" dirty="0" smtClean="0"/>
              <a:t>–</a:t>
            </a:r>
            <a:r>
              <a:rPr lang="en-US" dirty="0" smtClean="0"/>
              <a:t> 2016</a:t>
            </a:r>
          </a:p>
          <a:p>
            <a:pPr algn="ctr"/>
            <a:r>
              <a:rPr lang="en-US" dirty="0" smtClean="0"/>
              <a:t>(100%)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981364" y="2576946"/>
            <a:ext cx="3475181" cy="88669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1870 </a:t>
            </a:r>
            <a:r>
              <a:rPr lang="mr-IN" dirty="0" smtClean="0"/>
              <a:t>–</a:t>
            </a:r>
            <a:r>
              <a:rPr lang="en-US" dirty="0" smtClean="0"/>
              <a:t> 1972</a:t>
            </a:r>
          </a:p>
          <a:p>
            <a:pPr algn="ctr"/>
            <a:r>
              <a:rPr lang="en-US" dirty="0" smtClean="0"/>
              <a:t>(70%)</a:t>
            </a:r>
          </a:p>
          <a:p>
            <a:pPr algn="ctr"/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7" name="Process 6"/>
          <p:cNvSpPr/>
          <p:nvPr/>
        </p:nvSpPr>
        <p:spPr>
          <a:xfrm>
            <a:off x="6716222" y="3969328"/>
            <a:ext cx="1350818" cy="87745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2002- 2016</a:t>
            </a:r>
          </a:p>
          <a:p>
            <a:pPr algn="ctr"/>
            <a:r>
              <a:rPr lang="en-US" dirty="0" smtClean="0"/>
              <a:t>(10%)</a:t>
            </a:r>
          </a:p>
          <a:p>
            <a:pPr algn="ctr"/>
            <a:r>
              <a:rPr lang="en-US" dirty="0" smtClean="0"/>
              <a:t>hold-out</a:t>
            </a:r>
          </a:p>
        </p:txBody>
      </p:sp>
      <p:sp>
        <p:nvSpPr>
          <p:cNvPr id="8" name="Process 7"/>
          <p:cNvSpPr/>
          <p:nvPr/>
        </p:nvSpPr>
        <p:spPr>
          <a:xfrm>
            <a:off x="5172364" y="2576946"/>
            <a:ext cx="2366817" cy="88669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1972 - 2016</a:t>
            </a:r>
          </a:p>
          <a:p>
            <a:pPr algn="ctr"/>
            <a:r>
              <a:rPr lang="en-US" dirty="0" smtClean="0"/>
              <a:t>(30%)</a:t>
            </a:r>
            <a:endParaRPr lang="en-US" dirty="0"/>
          </a:p>
        </p:txBody>
      </p:sp>
      <p:sp>
        <p:nvSpPr>
          <p:cNvPr id="9" name="Process 8"/>
          <p:cNvSpPr/>
          <p:nvPr/>
        </p:nvSpPr>
        <p:spPr>
          <a:xfrm>
            <a:off x="4589317" y="3969329"/>
            <a:ext cx="1760683" cy="87976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1972 - 2002</a:t>
            </a:r>
          </a:p>
          <a:p>
            <a:pPr algn="ctr"/>
            <a:r>
              <a:rPr lang="en-US" dirty="0" smtClean="0"/>
              <a:t>(20%)</a:t>
            </a:r>
          </a:p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13727" y="2262909"/>
            <a:ext cx="1" cy="314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50000" y="2262909"/>
            <a:ext cx="0" cy="314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81074" y="3463636"/>
            <a:ext cx="0" cy="526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78255" y="3463636"/>
            <a:ext cx="0" cy="526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508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43164"/>
            <a:ext cx="7543800" cy="826654"/>
          </a:xfrm>
        </p:spPr>
        <p:txBody>
          <a:bodyPr/>
          <a:lstStyle/>
          <a:p>
            <a:pPr algn="ctr"/>
            <a:r>
              <a:rPr lang="en-US" dirty="0" smtClean="0"/>
              <a:t>Model-Selection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337" y="1431636"/>
            <a:ext cx="82742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Logistic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Base-case: balanced classes (F7 = 0.148)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Best-case: (With regularization, scaling, oversampling; F7 = 0.198)</a:t>
            </a:r>
          </a:p>
          <a:p>
            <a:pPr lvl="1"/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Random</a:t>
            </a:r>
            <a:r>
              <a:rPr lang="en-US" b="1" dirty="0"/>
              <a:t> </a:t>
            </a:r>
            <a:r>
              <a:rPr lang="en-US" b="1" dirty="0" smtClean="0"/>
              <a:t>forest (</a:t>
            </a:r>
            <a:r>
              <a:rPr lang="en-US" dirty="0" smtClean="0"/>
              <a:t>F7 = 0.226)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False-positive: tree </a:t>
            </a:r>
            <a:r>
              <a:rPr lang="en-US" dirty="0"/>
              <a:t>methods </a:t>
            </a:r>
            <a:r>
              <a:rPr lang="en-US" dirty="0" smtClean="0"/>
              <a:t>over-fit on years &amp; don’t extrapolate well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Rejected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XGB (F7 = 0)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Under sampling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KNN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Linear-</a:t>
            </a:r>
            <a:r>
              <a:rPr lang="en-US" dirty="0" err="1" smtClean="0"/>
              <a:t>svm</a:t>
            </a:r>
            <a:r>
              <a:rPr lang="en-US" dirty="0"/>
              <a:t>, </a:t>
            </a:r>
            <a:r>
              <a:rPr lang="en-US" dirty="0" err="1" smtClean="0"/>
              <a:t>svm</a:t>
            </a:r>
            <a:r>
              <a:rPr lang="en-US" dirty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Decision-tree classifier</a:t>
            </a:r>
          </a:p>
        </p:txBody>
      </p:sp>
    </p:spTree>
    <p:extLst>
      <p:ext uri="{BB962C8B-B14F-4D97-AF65-F5344CB8AC3E}">
        <p14:creationId xmlns:p14="http://schemas.microsoft.com/office/powerpoint/2010/main" val="262384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297317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Final Validation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70494" y="1385389"/>
            <a:ext cx="2917565" cy="667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Forest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27349" y="2052430"/>
            <a:ext cx="1436868" cy="320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964217" y="2052430"/>
            <a:ext cx="1512295" cy="320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32616" y="2283331"/>
            <a:ext cx="2942425" cy="60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Retrain on 1860-2002 data (90%)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53393" y="3205392"/>
            <a:ext cx="3421648" cy="60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on 2002-2016 data (10%)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964217" y="2886231"/>
            <a:ext cx="0" cy="319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53393" y="4127453"/>
            <a:ext cx="3421648" cy="60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Forest F7-score: 0.120</a:t>
            </a:r>
          </a:p>
          <a:p>
            <a:pPr algn="ctr"/>
            <a:r>
              <a:rPr lang="en-US" dirty="0" smtClean="0"/>
              <a:t>Logistic (‘Best’) F7-score: 0.588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64217" y="3808292"/>
            <a:ext cx="0" cy="319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V="1">
            <a:off x="1617839" y="3909565"/>
            <a:ext cx="736827" cy="534282"/>
          </a:xfrm>
          <a:prstGeom prst="bentConnector3">
            <a:avLst>
              <a:gd name="adj1" fmla="val 238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46389" y="2796435"/>
            <a:ext cx="1616477" cy="10118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 (balanced)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962866" y="2706641"/>
            <a:ext cx="769750" cy="282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4" idx="3"/>
          </p:cNvCxnSpPr>
          <p:nvPr/>
        </p:nvCxnSpPr>
        <p:spPr>
          <a:xfrm>
            <a:off x="5675041" y="3506842"/>
            <a:ext cx="547113" cy="150878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37202" y="1385390"/>
            <a:ext cx="2917565" cy="667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 (oversampled)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4349093" y="5023859"/>
            <a:ext cx="3813260" cy="60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 (balanced) F7-score: 0.672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5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3" grpId="1" animBg="1"/>
      <p:bldP spid="14" grpId="0" animBg="1"/>
      <p:bldP spid="14" grpId="1" animBg="1"/>
      <p:bldP spid="14" grpId="2" animBg="1"/>
      <p:bldP spid="19" grpId="0" animBg="1"/>
      <p:bldP spid="19" grpId="1" animBg="1"/>
      <p:bldP spid="45" grpId="0" animBg="1"/>
      <p:bldP spid="78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4383" y="1414672"/>
            <a:ext cx="6096000" cy="2790890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US" dirty="0" smtClean="0"/>
              <a:t>"</a:t>
            </a:r>
            <a:r>
              <a:rPr lang="en-US" dirty="0"/>
              <a:t>a significant decline in economic activity spread across the economy, lasting more than a few months, normally visible in real GDP, real income, employment, industrial production, and wholesale-retail sales</a:t>
            </a:r>
            <a:r>
              <a:rPr lang="en-US" dirty="0" smtClean="0"/>
              <a:t>.” </a:t>
            </a:r>
            <a:r>
              <a:rPr lang="mr-IN" dirty="0" smtClean="0"/>
              <a:t>–</a:t>
            </a:r>
            <a:r>
              <a:rPr lang="en-US" dirty="0" smtClean="0"/>
              <a:t>NBER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2283" y="228601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What is a recession?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4657" y="2096789"/>
            <a:ext cx="75438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" indent="0">
              <a:buNone/>
            </a:pPr>
            <a:r>
              <a:rPr lang="en-US" sz="3600" dirty="0"/>
              <a:t>The general rule of thumb is two consecutive quarters of negative economic growth</a:t>
            </a:r>
          </a:p>
        </p:txBody>
      </p:sp>
      <p:sp>
        <p:nvSpPr>
          <p:cNvPr id="6" name="Rectangle 5"/>
          <p:cNvSpPr/>
          <p:nvPr/>
        </p:nvSpPr>
        <p:spPr>
          <a:xfrm>
            <a:off x="2178177" y="18972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288" indent="0">
              <a:buNone/>
            </a:pPr>
            <a:r>
              <a:rPr lang="en-US" dirty="0"/>
              <a:t>“"a decline in annual per‑capita real World GDP, backed up by a decline or worsening for one or more of the seven other global macroeconomic indicators: Industrial production, trade, capital flows, oil consumption, unemployment rate, per‑capita investment, and per‑capita consumption”. </a:t>
            </a:r>
            <a:r>
              <a:rPr lang="mr-IN" dirty="0"/>
              <a:t>–</a:t>
            </a:r>
            <a:r>
              <a:rPr lang="en-US" dirty="0"/>
              <a:t>IMF</a:t>
            </a:r>
          </a:p>
        </p:txBody>
      </p:sp>
    </p:spTree>
    <p:extLst>
      <p:ext uri="{BB962C8B-B14F-4D97-AF65-F5344CB8AC3E}">
        <p14:creationId xmlns:p14="http://schemas.microsoft.com/office/powerpoint/2010/main" val="404362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  <p:bldP spid="5" grpId="0"/>
      <p:bldP spid="6" grpId="0"/>
      <p:bldP spid="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1131" y="2867593"/>
            <a:ext cx="3282869" cy="1008241"/>
          </a:xfrm>
        </p:spPr>
        <p:txBody>
          <a:bodyPr/>
          <a:lstStyle/>
          <a:p>
            <a:pPr algn="ctr"/>
            <a:r>
              <a:rPr lang="en-US" sz="3600" dirty="0" smtClean="0"/>
              <a:t>Comparing Models</a:t>
            </a:r>
            <a:endParaRPr lang="en-US" sz="3600" dirty="0"/>
          </a:p>
        </p:txBody>
      </p:sp>
      <p:pic>
        <p:nvPicPr>
          <p:cNvPr id="7" name="Picture 6" descr="Screen Shot 2018-08-08 at 12.21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80015" cy="3268268"/>
          </a:xfrm>
          <a:prstGeom prst="rect">
            <a:avLst/>
          </a:prstGeom>
        </p:spPr>
      </p:pic>
      <p:pic>
        <p:nvPicPr>
          <p:cNvPr id="8" name="Picture 7" descr="Screen Shot 2018-08-08 at 12.21.0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2295"/>
            <a:ext cx="6203724" cy="33357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0439" y="392821"/>
            <a:ext cx="238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 Classifier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20439" y="4816840"/>
            <a:ext cx="238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5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8166" y="1900976"/>
            <a:ext cx="7488287" cy="3657599"/>
          </a:xfrm>
        </p:spPr>
        <p:txBody>
          <a:bodyPr>
            <a:noAutofit/>
          </a:bodyPr>
          <a:lstStyle/>
          <a:p>
            <a:pPr marL="18288" indent="0">
              <a:buNone/>
            </a:pPr>
            <a:r>
              <a:rPr lang="en-US" sz="2400" dirty="0" smtClean="0"/>
              <a:t>Logistic:  99% </a:t>
            </a:r>
            <a:r>
              <a:rPr lang="en-US" sz="2400" dirty="0" smtClean="0"/>
              <a:t>confident you should hedge in </a:t>
            </a:r>
            <a:r>
              <a:rPr lang="en-US" sz="2400" dirty="0" smtClean="0"/>
              <a:t>2019</a:t>
            </a:r>
            <a:br>
              <a:rPr lang="en-US" sz="2400" dirty="0" smtClean="0"/>
            </a:br>
            <a:endParaRPr lang="en-US" sz="2400" dirty="0" smtClean="0"/>
          </a:p>
          <a:p>
            <a:pPr marL="18288" indent="0">
              <a:buNone/>
            </a:pPr>
            <a:r>
              <a:rPr lang="en-US" sz="2400" dirty="0" smtClean="0"/>
              <a:t>Random Forest:  53% </a:t>
            </a:r>
            <a:r>
              <a:rPr lang="en-US" sz="2400" dirty="0" smtClean="0"/>
              <a:t>confident you should hedge in </a:t>
            </a:r>
            <a:r>
              <a:rPr lang="en-US" sz="2400" dirty="0" smtClean="0"/>
              <a:t>2019</a:t>
            </a:r>
          </a:p>
          <a:p>
            <a:pPr marL="18288" indent="0">
              <a:buNone/>
            </a:pPr>
            <a:endParaRPr lang="en-US" sz="2400" dirty="0" smtClean="0"/>
          </a:p>
          <a:p>
            <a:pPr marL="18288" indent="0">
              <a:buNone/>
            </a:pPr>
            <a:r>
              <a:rPr lang="en-US" sz="2400" dirty="0" smtClean="0"/>
              <a:t>Consensus: 17% chance </a:t>
            </a:r>
            <a:r>
              <a:rPr lang="en-US" sz="2400" dirty="0" smtClean="0"/>
              <a:t>of recession in </a:t>
            </a:r>
            <a:r>
              <a:rPr lang="en-US" sz="2400" dirty="0" smtClean="0"/>
              <a:t>2019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8166" y="228601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2019 prediction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41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228601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Next steps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7217" y="1314174"/>
            <a:ext cx="52235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Data acquisition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Quarterly interest rate differentials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Change in crude prices q/q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Schiller CAPE index (Cyclical Adjusted Price-earnings Ratio)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Uniform unemployment metric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Country-specific feature scaling</a:t>
            </a:r>
          </a:p>
          <a:p>
            <a:pPr lvl="1"/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Modeling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Country specific-</a:t>
            </a:r>
            <a:r>
              <a:rPr lang="en-US" dirty="0" smtClean="0"/>
              <a:t>models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Modern-training on expanded data set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Integration or comparison with consensus economic recession probabilities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404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489" y="982870"/>
            <a:ext cx="8386243" cy="489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://www.stlouisfed.org/open-vault/2018/february/fed-predict-</a:t>
            </a:r>
            <a:r>
              <a:rPr lang="en-US" sz="1200" dirty="0" smtClean="0">
                <a:hlinkClick r:id="rId3"/>
              </a:rPr>
              <a:t>recessions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hlinkClick r:id="rId4"/>
              </a:rPr>
              <a:t>https</a:t>
            </a:r>
            <a:r>
              <a:rPr lang="en-US" sz="1200" dirty="0">
                <a:hlinkClick r:id="rId4"/>
              </a:rPr>
              <a:t>://www.investopedia.com</a:t>
            </a:r>
            <a:r>
              <a:rPr lang="en-US" sz="1200" dirty="0" smtClean="0">
                <a:hlinkClick r:id="rId4"/>
              </a:rPr>
              <a:t>/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hlinkClick r:id="rId5"/>
              </a:rPr>
              <a:t>https://www.bloomberg.com/view/articles/2018-02-06/don-t-forget-what-causes-a-</a:t>
            </a:r>
            <a:r>
              <a:rPr lang="en-US" sz="1200" dirty="0" smtClean="0">
                <a:hlinkClick r:id="rId5"/>
              </a:rPr>
              <a:t>recession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hlinkClick r:id="rId6"/>
              </a:rPr>
              <a:t>https://www.guggenheiminvestments.com/perspectives/macroeconomic-research/forecasting-the-next-</a:t>
            </a:r>
            <a:r>
              <a:rPr lang="en-US" sz="1200" dirty="0" smtClean="0">
                <a:hlinkClick r:id="rId6"/>
              </a:rPr>
              <a:t>recession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hlinkClick r:id="rId7"/>
              </a:rPr>
              <a:t>https</a:t>
            </a:r>
            <a:r>
              <a:rPr lang="en-US" sz="1200" dirty="0">
                <a:hlinkClick r:id="rId7"/>
              </a:rPr>
              <a:t>://voxeu.org/article/did-rising-oil-prices-trigger-current-</a:t>
            </a:r>
            <a:r>
              <a:rPr lang="en-US" sz="1200" dirty="0" smtClean="0">
                <a:hlinkClick r:id="rId7"/>
              </a:rPr>
              <a:t>recession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Blanchard, Olivier J. and </a:t>
            </a:r>
            <a:r>
              <a:rPr lang="en-US" sz="1200" dirty="0" err="1"/>
              <a:t>Gali</a:t>
            </a:r>
            <a:r>
              <a:rPr lang="en-US" sz="1200" dirty="0"/>
              <a:t>, </a:t>
            </a:r>
            <a:r>
              <a:rPr lang="en-US" sz="1200" dirty="0" err="1"/>
              <a:t>Jordi</a:t>
            </a:r>
            <a:r>
              <a:rPr lang="en-US" sz="1200" dirty="0"/>
              <a:t> (2007), “The Macroeconomic Effects of Oil Price Shocks: Why are the 2000s so Different from the 1970s?” 18 August. MIT Department of Economics Working Paper No. 07-21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“Predicting </a:t>
            </a:r>
            <a:r>
              <a:rPr lang="en-US" sz="1200" dirty="0"/>
              <a:t>Economic Recessions Using Machine Learning </a:t>
            </a:r>
            <a:r>
              <a:rPr lang="en-US" sz="1200" dirty="0" smtClean="0"/>
              <a:t>Algorithms” by </a:t>
            </a:r>
            <a:r>
              <a:rPr lang="en-US" sz="1200" dirty="0"/>
              <a:t>Rickard </a:t>
            </a:r>
            <a:r>
              <a:rPr lang="en-US" sz="1200" dirty="0" smtClean="0"/>
              <a:t>Nyman and </a:t>
            </a:r>
            <a:r>
              <a:rPr lang="en-US" sz="1200" dirty="0"/>
              <a:t>Paul </a:t>
            </a:r>
            <a:r>
              <a:rPr lang="en-US" sz="1200" dirty="0" err="1" smtClean="0"/>
              <a:t>Ormerod</a:t>
            </a:r>
            <a:r>
              <a:rPr lang="en-US" sz="1200" dirty="0" smtClean="0"/>
              <a:t>, </a:t>
            </a:r>
            <a:r>
              <a:rPr lang="en-US" sz="1200" dirty="0"/>
              <a:t>December </a:t>
            </a:r>
            <a:r>
              <a:rPr lang="en-US" sz="1200" dirty="0" smtClean="0"/>
              <a:t>2016</a:t>
            </a:r>
            <a:r>
              <a:rPr lang="en-US" sz="1200" dirty="0"/>
              <a:t>, </a:t>
            </a:r>
            <a:r>
              <a:rPr lang="en-US" sz="1200" dirty="0">
                <a:hlinkClick r:id="rId8"/>
              </a:rPr>
              <a:t>https://arxiv.org/pdf/1701.01428.</a:t>
            </a:r>
            <a:r>
              <a:rPr lang="en-US" sz="1200" dirty="0" smtClean="0">
                <a:hlinkClick r:id="rId8"/>
              </a:rPr>
              <a:t>pdf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hlinkClick r:id="rId9"/>
              </a:rPr>
              <a:t>http://databank.worldbank.org</a:t>
            </a:r>
            <a:r>
              <a:rPr lang="en-US" sz="1200" dirty="0" smtClean="0">
                <a:hlinkClick r:id="rId9"/>
              </a:rPr>
              <a:t>/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hlinkClick r:id="rId10"/>
              </a:rPr>
              <a:t>http://www.macrohistory.net/data</a:t>
            </a:r>
            <a:r>
              <a:rPr lang="en-US" sz="1200" dirty="0" smtClean="0">
                <a:hlinkClick r:id="rId10"/>
              </a:rPr>
              <a:t>/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“How </a:t>
            </a:r>
            <a:r>
              <a:rPr lang="en-US" sz="1200" dirty="0"/>
              <a:t>Well Do Economists Forecast Recessions</a:t>
            </a:r>
            <a:r>
              <a:rPr lang="en-US" sz="1200" dirty="0" smtClean="0"/>
              <a:t>?” </a:t>
            </a:r>
            <a:r>
              <a:rPr lang="en-US" sz="1200" dirty="0"/>
              <a:t>by </a:t>
            </a:r>
            <a:r>
              <a:rPr lang="en-US" sz="1200" dirty="0" err="1"/>
              <a:t>Zidong</a:t>
            </a:r>
            <a:r>
              <a:rPr lang="en-US" sz="1200" dirty="0"/>
              <a:t> An, </a:t>
            </a:r>
            <a:r>
              <a:rPr lang="en-US" sz="1200" dirty="0" err="1"/>
              <a:t>João</a:t>
            </a:r>
            <a:r>
              <a:rPr lang="en-US" sz="1200" dirty="0"/>
              <a:t> Tovar </a:t>
            </a:r>
            <a:r>
              <a:rPr lang="en-US" sz="1200" dirty="0" err="1"/>
              <a:t>Jalles</a:t>
            </a:r>
            <a:r>
              <a:rPr lang="en-US" sz="1200" dirty="0"/>
              <a:t>, and </a:t>
            </a:r>
            <a:r>
              <a:rPr lang="en-US" sz="1200" dirty="0" err="1"/>
              <a:t>Prakash</a:t>
            </a:r>
            <a:r>
              <a:rPr lang="en-US" sz="1200" dirty="0"/>
              <a:t> </a:t>
            </a:r>
            <a:r>
              <a:rPr lang="en-US" sz="1200" dirty="0" err="1" smtClean="0"/>
              <a:t>Loungani</a:t>
            </a:r>
            <a:r>
              <a:rPr lang="en-US" sz="1200" dirty="0" smtClean="0"/>
              <a:t>, IMF</a:t>
            </a:r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42782" y="251615"/>
            <a:ext cx="7775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Sources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889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23" y="375478"/>
            <a:ext cx="7543800" cy="914400"/>
          </a:xfrm>
        </p:spPr>
        <p:txBody>
          <a:bodyPr/>
          <a:lstStyle/>
          <a:p>
            <a:r>
              <a:rPr lang="en-US" dirty="0" smtClean="0"/>
              <a:t>What causes a recession?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83253" y="1600201"/>
            <a:ext cx="6096000" cy="3657599"/>
          </a:xfrm>
        </p:spPr>
        <p:txBody>
          <a:bodyPr>
            <a:noAutofit/>
          </a:bodyPr>
          <a:lstStyle/>
          <a:p>
            <a:pPr marL="475488" indent="-457200">
              <a:buFont typeface="+mj-lt"/>
              <a:buAutoNum type="arabicPeriod"/>
            </a:pPr>
            <a:r>
              <a:rPr lang="en-US" sz="1900" b="1" u="sng" dirty="0"/>
              <a:t>A big increase in oil </a:t>
            </a:r>
            <a:r>
              <a:rPr lang="en-US" sz="1900" b="1" u="sng" dirty="0" smtClean="0"/>
              <a:t>prices</a:t>
            </a:r>
            <a:endParaRPr lang="en-US" sz="1900" dirty="0"/>
          </a:p>
          <a:p>
            <a:pPr marL="475488" indent="-457200">
              <a:buFont typeface="+mj-lt"/>
              <a:buAutoNum type="arabicPeriod"/>
            </a:pPr>
            <a:r>
              <a:rPr lang="en-US" sz="1900" b="1" u="sng" dirty="0"/>
              <a:t>Asset </a:t>
            </a:r>
            <a:r>
              <a:rPr lang="en-US" sz="1900" b="1" u="sng" dirty="0" smtClean="0"/>
              <a:t>bubbles</a:t>
            </a:r>
          </a:p>
          <a:p>
            <a:pPr marL="475488" indent="-457200">
              <a:buFont typeface="+mj-lt"/>
              <a:buAutoNum type="arabicPeriod"/>
            </a:pPr>
            <a:r>
              <a:rPr lang="en-US" sz="1900" b="1" u="sng" dirty="0" smtClean="0"/>
              <a:t>An inverted </a:t>
            </a:r>
            <a:r>
              <a:rPr lang="en-US" sz="1900" b="1" u="sng" dirty="0"/>
              <a:t>yield </a:t>
            </a:r>
            <a:r>
              <a:rPr lang="en-US" sz="1900" b="1" u="sng" dirty="0" smtClean="0"/>
              <a:t>curve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62212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9513" y="1187176"/>
            <a:ext cx="5950226" cy="1242389"/>
          </a:xfrm>
        </p:spPr>
        <p:txBody>
          <a:bodyPr/>
          <a:lstStyle/>
          <a:p>
            <a:pPr marL="18288" indent="0">
              <a:buNone/>
            </a:pPr>
            <a:r>
              <a:rPr lang="en-US" dirty="0" smtClean="0">
                <a:effectLst/>
              </a:rPr>
              <a:t>A </a:t>
            </a:r>
            <a:r>
              <a:rPr lang="en-US" dirty="0">
                <a:effectLst/>
              </a:rPr>
              <a:t>yield curve is a line that plots the interest rates, at a set point in time, of bonds having equal credit quality but differing maturity dates.</a:t>
            </a: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1848" y="150192"/>
            <a:ext cx="7543800" cy="914400"/>
          </a:xfrm>
        </p:spPr>
        <p:txBody>
          <a:bodyPr/>
          <a:lstStyle/>
          <a:p>
            <a:r>
              <a:rPr lang="en-US" dirty="0" smtClean="0"/>
              <a:t>What is a Yield curve?</a:t>
            </a:r>
            <a:endParaRPr lang="en-US" dirty="0"/>
          </a:p>
        </p:txBody>
      </p:sp>
      <p:pic>
        <p:nvPicPr>
          <p:cNvPr id="6" name="Picture 5" descr="normalyieldcurve_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08" y="2429565"/>
            <a:ext cx="3924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9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51" y="175404"/>
            <a:ext cx="7065067" cy="62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8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2898" y="2159545"/>
            <a:ext cx="6096000" cy="3657599"/>
          </a:xfrm>
        </p:spPr>
        <p:txBody>
          <a:bodyPr/>
          <a:lstStyle/>
          <a:p>
            <a:pPr marL="18288" indent="0">
              <a:buNone/>
            </a:pPr>
            <a:r>
              <a:rPr lang="en-US" dirty="0"/>
              <a:t>“Predicting recessions well in advance is notoriously </a:t>
            </a:r>
            <a:r>
              <a:rPr lang="en-US" dirty="0" smtClean="0"/>
              <a:t>difficult” </a:t>
            </a:r>
            <a:r>
              <a:rPr lang="mr-IN" dirty="0" smtClean="0"/>
              <a:t>–</a:t>
            </a:r>
            <a:r>
              <a:rPr lang="en-US" dirty="0" smtClean="0"/>
              <a:t>Guggenheim Partners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en-US" dirty="0"/>
              <a:t>“Accurately predicting recessions, like accurately predicting anything, is hard to do</a:t>
            </a:r>
            <a:r>
              <a:rPr lang="en-US" dirty="0" smtClean="0"/>
              <a:t>.” St. Louis Fed</a:t>
            </a:r>
            <a:endParaRPr lang="en-US" dirty="0"/>
          </a:p>
          <a:p>
            <a:pPr marL="18288" indent="0">
              <a:buNone/>
            </a:pPr>
            <a:endParaRPr lang="en-US" dirty="0" smtClean="0"/>
          </a:p>
          <a:p>
            <a:pPr marL="18288" indent="0">
              <a:buNone/>
            </a:pPr>
            <a:r>
              <a:rPr lang="en-US" dirty="0" smtClean="0"/>
              <a:t>“Recessions </a:t>
            </a:r>
            <a:r>
              <a:rPr lang="en-US" dirty="0"/>
              <a:t>have an annoying tendency to strike when people least expect</a:t>
            </a:r>
            <a:r>
              <a:rPr lang="en-US" dirty="0" smtClean="0"/>
              <a:t>.”—Noah Smith, Bloomberg News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24670" y="205585"/>
            <a:ext cx="7543800" cy="1664501"/>
          </a:xfrm>
        </p:spPr>
        <p:txBody>
          <a:bodyPr/>
          <a:lstStyle/>
          <a:p>
            <a:r>
              <a:rPr lang="en-US" dirty="0" smtClean="0"/>
              <a:t>That means we can predict recessions right?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1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5548" y="1653468"/>
            <a:ext cx="86617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2008</a:t>
            </a:r>
            <a:r>
              <a:rPr lang="en-US" dirty="0"/>
              <a:t>, the economic recession of 2008/09 was not being </a:t>
            </a:r>
            <a:r>
              <a:rPr lang="en-US" dirty="0" smtClean="0"/>
              <a:t>predicted</a:t>
            </a:r>
          </a:p>
          <a:p>
            <a:endParaRPr lang="en-US" dirty="0"/>
          </a:p>
          <a:p>
            <a:r>
              <a:rPr lang="en-US" dirty="0" smtClean="0"/>
              <a:t>Over </a:t>
            </a:r>
            <a:r>
              <a:rPr lang="en-US" dirty="0"/>
              <a:t>a three quarters ahead horizon, the mean prediction made for GDP growth has never been </a:t>
            </a:r>
            <a:r>
              <a:rPr lang="en-US" dirty="0" smtClean="0"/>
              <a:t>negative. 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correlation between </a:t>
            </a:r>
            <a:r>
              <a:rPr lang="en-US" dirty="0" smtClean="0"/>
              <a:t>forecast </a:t>
            </a:r>
            <a:r>
              <a:rPr lang="en-US" dirty="0"/>
              <a:t>and </a:t>
            </a:r>
            <a:r>
              <a:rPr lang="en-US" dirty="0" smtClean="0"/>
              <a:t>data </a:t>
            </a:r>
            <a:r>
              <a:rPr lang="en-US" dirty="0"/>
              <a:t>is very low, and over the most recent 25 years is not significantly different from zero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“while </a:t>
            </a:r>
            <a:r>
              <a:rPr lang="en-US" dirty="0"/>
              <a:t>forecasters are generally aware that recession years will be different from other years, they miss the magnitude of the recession by a wide margin until the year is almost over</a:t>
            </a:r>
            <a:r>
              <a:rPr lang="en-US" dirty="0" smtClean="0"/>
              <a:t>.” --</a:t>
            </a:r>
            <a:r>
              <a:rPr lang="en-US" dirty="0" err="1" smtClean="0"/>
              <a:t>iMF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0703" y="287560"/>
            <a:ext cx="7463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What happens when economist try to predict recessions?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6621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50114" y="1356514"/>
            <a:ext cx="68048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err="1"/>
              <a:t>Jordà</a:t>
            </a:r>
            <a:r>
              <a:rPr lang="en-US" b="1" u="sng" dirty="0"/>
              <a:t>-</a:t>
            </a:r>
            <a:r>
              <a:rPr lang="en-US" b="1" u="sng" dirty="0" err="1"/>
              <a:t>Schularick</a:t>
            </a:r>
            <a:r>
              <a:rPr lang="en-US" b="1" u="sng" dirty="0"/>
              <a:t>-Taylor </a:t>
            </a:r>
            <a:r>
              <a:rPr lang="en-US" b="1" u="sng" dirty="0" err="1"/>
              <a:t>Macrohistory</a:t>
            </a:r>
            <a:r>
              <a:rPr lang="en-US" b="1" u="sng" dirty="0"/>
              <a:t> </a:t>
            </a:r>
            <a:r>
              <a:rPr lang="en-US" b="1" u="sng" dirty="0" smtClean="0"/>
              <a:t>Database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Covering 17 </a:t>
            </a:r>
            <a:r>
              <a:rPr lang="en-US" dirty="0"/>
              <a:t>advanced economies </a:t>
            </a:r>
            <a:r>
              <a:rPr lang="en-US" dirty="0" smtClean="0"/>
              <a:t>1870-2016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25 macro-economic variables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b="1" u="sng" dirty="0" err="1"/>
              <a:t>DataBankWorld</a:t>
            </a:r>
            <a:r>
              <a:rPr lang="en-US" b="1" u="sng" dirty="0"/>
              <a:t> Development </a:t>
            </a:r>
            <a:r>
              <a:rPr lang="en-US" b="1" u="sng" dirty="0" smtClean="0"/>
              <a:t>Indicators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Custom Index of 20+ macroeconomic features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Retained </a:t>
            </a:r>
            <a:r>
              <a:rPr lang="en-US" dirty="0"/>
              <a:t>2500 rows x 29 </a:t>
            </a:r>
            <a:r>
              <a:rPr lang="en-US" dirty="0" smtClean="0"/>
              <a:t>features for initial exploratory data analysis (&lt; 3% nulls)</a:t>
            </a:r>
          </a:p>
        </p:txBody>
      </p:sp>
    </p:spTree>
    <p:extLst>
      <p:ext uri="{BB962C8B-B14F-4D97-AF65-F5344CB8AC3E}">
        <p14:creationId xmlns:p14="http://schemas.microsoft.com/office/powerpoint/2010/main" val="291455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8-08 at 9.24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27"/>
            <a:ext cx="9144000" cy="596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60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977</TotalTime>
  <Words>1095</Words>
  <Application>Microsoft Macintosh PowerPoint</Application>
  <PresentationFormat>On-screen Show (4:3)</PresentationFormat>
  <Paragraphs>237</Paragraphs>
  <Slides>23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Elemental</vt:lpstr>
      <vt:lpstr>Classifying Macroeconomic Indicators</vt:lpstr>
      <vt:lpstr>What is a recession?</vt:lpstr>
      <vt:lpstr>What causes a recession?</vt:lpstr>
      <vt:lpstr>What is a Yield curve?</vt:lpstr>
      <vt:lpstr>PowerPoint Presentation</vt:lpstr>
      <vt:lpstr>That means we can predict recessions right?</vt:lpstr>
      <vt:lpstr>PowerPoint Presentation</vt:lpstr>
      <vt:lpstr>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Predictability….</vt:lpstr>
      <vt:lpstr>Statistical Considerations</vt:lpstr>
      <vt:lpstr>Train-Test split</vt:lpstr>
      <vt:lpstr>Model-Selection</vt:lpstr>
      <vt:lpstr>Final Validation</vt:lpstr>
      <vt:lpstr>Comparing Models</vt:lpstr>
      <vt:lpstr>2019 prediction…</vt:lpstr>
      <vt:lpstr>Next steps…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Recession </dc:title>
  <dc:creator>Clarence Stephen</dc:creator>
  <cp:lastModifiedBy>Clarence Stephen</cp:lastModifiedBy>
  <cp:revision>33</cp:revision>
  <dcterms:created xsi:type="dcterms:W3CDTF">2018-08-08T01:43:24Z</dcterms:created>
  <dcterms:modified xsi:type="dcterms:W3CDTF">2018-08-08T18:34:50Z</dcterms:modified>
</cp:coreProperties>
</file>