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0" r:id="rId6"/>
    <p:sldId id="261" r:id="rId7"/>
    <p:sldId id="262" r:id="rId8"/>
    <p:sldId id="263" r:id="rId9"/>
  </p:sldIdLst>
  <p:sldSz cx="12192000" cy="6858000"/>
  <p:notesSz cx="6858000" cy="9144000"/>
  <p:defaultTextStyle>
    <a:defPPr>
      <a:defRPr lang="et-E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6"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dda52598cd9e1dfe/Documents/Real%20estate%20using%20excel%20New%20RecoverAnalysissss(Dashaboar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dda52598cd9e1dfe/Documents/Real%20estate%20using%20excel%20New%20RecoverAnalysissss(Dashaboard).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[Real estate using excel New RecoverAnalysissss(Dashaboard).xlsx]Analysis!highest_propert_by_location</c:name>
    <c:fmtId val="-1"/>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t-EE"/>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t-EE"/>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pivotFmt>
      <c:pivotFmt>
        <c:idx val="3"/>
        <c:spPr>
          <a:solidFill>
            <a:schemeClr val="accent1"/>
          </a:solidFill>
          <a:ln>
            <a:noFill/>
          </a:ln>
          <a:effectLst/>
        </c:spPr>
      </c:pivotFmt>
      <c:pivotFmt>
        <c:idx val="4"/>
        <c:spPr>
          <a:solidFill>
            <a:schemeClr val="accent1"/>
          </a:solidFill>
          <a:ln>
            <a:noFill/>
          </a:ln>
          <a:effectLst/>
        </c:spPr>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
        <c:idx val="26"/>
        <c:spPr>
          <a:solidFill>
            <a:schemeClr val="accent1"/>
          </a:solidFill>
          <a:ln>
            <a:noFill/>
          </a:ln>
          <a:effectLst/>
        </c:spPr>
      </c:pivotFmt>
      <c:pivotFmt>
        <c:idx val="27"/>
        <c:spPr>
          <a:solidFill>
            <a:schemeClr val="accent1"/>
          </a:solidFill>
          <a:ln>
            <a:noFill/>
          </a:ln>
          <a:effectLst/>
        </c:spPr>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t-EE"/>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pivotFmt>
      <c:pivotFmt>
        <c:idx val="30"/>
        <c:spPr>
          <a:solidFill>
            <a:schemeClr val="accent1"/>
          </a:solidFill>
          <a:ln>
            <a:noFill/>
          </a:ln>
          <a:effectLst/>
        </c:spPr>
      </c:pivotFmt>
      <c:pivotFmt>
        <c:idx val="31"/>
        <c:spPr>
          <a:solidFill>
            <a:schemeClr val="accent1"/>
          </a:solidFill>
          <a:ln>
            <a:noFill/>
          </a:ln>
          <a:effectLst/>
        </c:spPr>
      </c:pivotFmt>
      <c:pivotFmt>
        <c:idx val="32"/>
        <c:spPr>
          <a:solidFill>
            <a:schemeClr val="accent1"/>
          </a:solidFill>
          <a:ln>
            <a:noFill/>
          </a:ln>
          <a:effectLst/>
        </c:spPr>
      </c:pivotFmt>
      <c:pivotFmt>
        <c:idx val="33"/>
        <c:spPr>
          <a:solidFill>
            <a:schemeClr val="accent1"/>
          </a:solidFill>
          <a:ln>
            <a:noFill/>
          </a:ln>
          <a:effectLst/>
        </c:spPr>
      </c:pivotFmt>
      <c:pivotFmt>
        <c:idx val="34"/>
        <c:spPr>
          <a:solidFill>
            <a:schemeClr val="accent1"/>
          </a:solidFill>
          <a:ln>
            <a:noFill/>
          </a:ln>
          <a:effectLst/>
        </c:spPr>
      </c:pivotFmt>
      <c:pivotFmt>
        <c:idx val="35"/>
        <c:spPr>
          <a:solidFill>
            <a:schemeClr val="accent1"/>
          </a:solidFill>
          <a:ln>
            <a:noFill/>
          </a:ln>
          <a:effectLst/>
        </c:spPr>
      </c:pivotFmt>
      <c:pivotFmt>
        <c:idx val="36"/>
        <c:spPr>
          <a:solidFill>
            <a:schemeClr val="accent1"/>
          </a:solidFill>
          <a:ln>
            <a:noFill/>
          </a:ln>
          <a:effectLst/>
        </c:spPr>
      </c:pivotFmt>
      <c:pivotFmt>
        <c:idx val="37"/>
        <c:spPr>
          <a:solidFill>
            <a:schemeClr val="accent1"/>
          </a:solidFill>
          <a:ln>
            <a:noFill/>
          </a:ln>
          <a:effectLst/>
        </c:spPr>
      </c:pivotFmt>
      <c:pivotFmt>
        <c:idx val="38"/>
        <c:spPr>
          <a:solidFill>
            <a:schemeClr val="accent1"/>
          </a:solidFill>
          <a:ln>
            <a:noFill/>
          </a:ln>
          <a:effectLst/>
        </c:spPr>
      </c:pivotFmt>
      <c:pivotFmt>
        <c:idx val="39"/>
        <c:spPr>
          <a:solidFill>
            <a:schemeClr val="accent1"/>
          </a:solidFill>
          <a:ln>
            <a:noFill/>
          </a:ln>
          <a:effectLst/>
        </c:spPr>
      </c:pivotFmt>
      <c:pivotFmt>
        <c:idx val="40"/>
        <c:spPr>
          <a:solidFill>
            <a:schemeClr val="accent1"/>
          </a:solidFill>
          <a:ln>
            <a:noFill/>
          </a:ln>
          <a:effectLst/>
        </c:spPr>
      </c:pivotFmt>
      <c:pivotFmt>
        <c:idx val="41"/>
        <c:spPr>
          <a:solidFill>
            <a:schemeClr val="accent1"/>
          </a:solidFill>
          <a:ln>
            <a:noFill/>
          </a:ln>
          <a:effectLst/>
        </c:spPr>
      </c:pivotFmt>
      <c:pivotFmt>
        <c:idx val="42"/>
        <c:spPr>
          <a:solidFill>
            <a:schemeClr val="accent1"/>
          </a:solidFill>
          <a:ln>
            <a:noFill/>
          </a:ln>
          <a:effectLst/>
        </c:spPr>
      </c:pivotFmt>
      <c:pivotFmt>
        <c:idx val="43"/>
        <c:spPr>
          <a:solidFill>
            <a:schemeClr val="accent1"/>
          </a:solidFill>
          <a:ln>
            <a:noFill/>
          </a:ln>
          <a:effectLst/>
        </c:spPr>
      </c:pivotFmt>
      <c:pivotFmt>
        <c:idx val="44"/>
        <c:spPr>
          <a:solidFill>
            <a:schemeClr val="accent1"/>
          </a:solidFill>
          <a:ln>
            <a:noFill/>
          </a:ln>
          <a:effectLst/>
        </c:spPr>
      </c:pivotFmt>
      <c:pivotFmt>
        <c:idx val="45"/>
        <c:spPr>
          <a:solidFill>
            <a:schemeClr val="accent1"/>
          </a:solidFill>
          <a:ln>
            <a:noFill/>
          </a:ln>
          <a:effectLst/>
        </c:spPr>
      </c:pivotFmt>
      <c:pivotFmt>
        <c:idx val="46"/>
        <c:spPr>
          <a:solidFill>
            <a:schemeClr val="accent1"/>
          </a:solidFill>
          <a:ln>
            <a:noFill/>
          </a:ln>
          <a:effectLst/>
        </c:spPr>
      </c:pivotFmt>
      <c:pivotFmt>
        <c:idx val="47"/>
        <c:spPr>
          <a:solidFill>
            <a:schemeClr val="accent1"/>
          </a:solidFill>
          <a:ln>
            <a:noFill/>
          </a:ln>
          <a:effectLst/>
        </c:spPr>
      </c:pivotFmt>
      <c:pivotFmt>
        <c:idx val="48"/>
        <c:spPr>
          <a:solidFill>
            <a:schemeClr val="accent1"/>
          </a:solidFill>
          <a:ln>
            <a:noFill/>
          </a:ln>
          <a:effectLst/>
        </c:spPr>
      </c:pivotFmt>
      <c:pivotFmt>
        <c:idx val="49"/>
        <c:spPr>
          <a:solidFill>
            <a:schemeClr val="accent1"/>
          </a:solidFill>
          <a:ln>
            <a:noFill/>
          </a:ln>
          <a:effectLst/>
        </c:spPr>
      </c:pivotFmt>
      <c:pivotFmt>
        <c:idx val="50"/>
        <c:spPr>
          <a:solidFill>
            <a:schemeClr val="accent1"/>
          </a:solidFill>
          <a:ln>
            <a:noFill/>
          </a:ln>
          <a:effectLst/>
        </c:spPr>
      </c:pivotFmt>
      <c:pivotFmt>
        <c:idx val="51"/>
        <c:spPr>
          <a:solidFill>
            <a:schemeClr val="accent1"/>
          </a:solidFill>
          <a:ln>
            <a:noFill/>
          </a:ln>
          <a:effectLst/>
        </c:spPr>
      </c:pivotFmt>
      <c:pivotFmt>
        <c:idx val="52"/>
        <c:spPr>
          <a:solidFill>
            <a:schemeClr val="accent1"/>
          </a:solidFill>
          <a:ln>
            <a:noFill/>
          </a:ln>
          <a:effectLst/>
        </c:spPr>
      </c:pivotFmt>
      <c:pivotFmt>
        <c:idx val="53"/>
        <c:spPr>
          <a:solidFill>
            <a:schemeClr val="accent1"/>
          </a:solidFill>
          <a:ln>
            <a:noFill/>
          </a:ln>
          <a:effectLst/>
        </c:spPr>
      </c:pivotFmt>
      <c:pivotFmt>
        <c:idx val="54"/>
        <c:spPr>
          <a:solidFill>
            <a:schemeClr val="accent1"/>
          </a:solidFill>
          <a:ln>
            <a:noFill/>
          </a:ln>
          <a:effectLst/>
        </c:spPr>
      </c:pivotFmt>
    </c:pivotFmts>
    <c:plotArea>
      <c:layout>
        <c:manualLayout>
          <c:layoutTarget val="inner"/>
          <c:xMode val="edge"/>
          <c:yMode val="edge"/>
          <c:x val="0.17714273472818265"/>
          <c:y val="3.201113752333358E-2"/>
          <c:w val="0.43051128945318945"/>
          <c:h val="0.9413129145405551"/>
        </c:manualLayout>
      </c:layout>
      <c:doughnutChart>
        <c:varyColors val="1"/>
        <c:ser>
          <c:idx val="0"/>
          <c:order val="0"/>
          <c:tx>
            <c:strRef>
              <c:f>Analysis!$F$129</c:f>
              <c:strCache>
                <c:ptCount val="1"/>
                <c:pt idx="0">
                  <c:v>Total</c:v>
                </c:pt>
              </c:strCache>
            </c:strRef>
          </c:tx>
          <c:dPt>
            <c:idx val="0"/>
            <c:bubble3D val="0"/>
            <c:spPr>
              <a:solidFill>
                <a:schemeClr val="accent1"/>
              </a:solidFill>
              <a:ln>
                <a:noFill/>
              </a:ln>
              <a:effectLst/>
            </c:spPr>
            <c:extLst>
              <c:ext xmlns:c16="http://schemas.microsoft.com/office/drawing/2014/chart" uri="{C3380CC4-5D6E-409C-BE32-E72D297353CC}">
                <c16:uniqueId val="{00000001-B40B-48E0-96BE-F367D519009B}"/>
              </c:ext>
            </c:extLst>
          </c:dPt>
          <c:dPt>
            <c:idx val="1"/>
            <c:bubble3D val="0"/>
            <c:spPr>
              <a:solidFill>
                <a:schemeClr val="accent2"/>
              </a:solidFill>
              <a:ln>
                <a:noFill/>
              </a:ln>
              <a:effectLst/>
            </c:spPr>
            <c:extLst>
              <c:ext xmlns:c16="http://schemas.microsoft.com/office/drawing/2014/chart" uri="{C3380CC4-5D6E-409C-BE32-E72D297353CC}">
                <c16:uniqueId val="{00000003-B40B-48E0-96BE-F367D519009B}"/>
              </c:ext>
            </c:extLst>
          </c:dPt>
          <c:dPt>
            <c:idx val="2"/>
            <c:bubble3D val="0"/>
            <c:spPr>
              <a:solidFill>
                <a:schemeClr val="accent3"/>
              </a:solidFill>
              <a:ln>
                <a:noFill/>
              </a:ln>
              <a:effectLst/>
            </c:spPr>
            <c:extLst>
              <c:ext xmlns:c16="http://schemas.microsoft.com/office/drawing/2014/chart" uri="{C3380CC4-5D6E-409C-BE32-E72D297353CC}">
                <c16:uniqueId val="{00000005-B40B-48E0-96BE-F367D519009B}"/>
              </c:ext>
            </c:extLst>
          </c:dPt>
          <c:dPt>
            <c:idx val="3"/>
            <c:bubble3D val="0"/>
            <c:spPr>
              <a:solidFill>
                <a:schemeClr val="accent4"/>
              </a:solidFill>
              <a:ln>
                <a:noFill/>
              </a:ln>
              <a:effectLst/>
            </c:spPr>
            <c:extLst>
              <c:ext xmlns:c16="http://schemas.microsoft.com/office/drawing/2014/chart" uri="{C3380CC4-5D6E-409C-BE32-E72D297353CC}">
                <c16:uniqueId val="{00000007-B40B-48E0-96BE-F367D519009B}"/>
              </c:ext>
            </c:extLst>
          </c:dPt>
          <c:dPt>
            <c:idx val="4"/>
            <c:bubble3D val="0"/>
            <c:spPr>
              <a:solidFill>
                <a:schemeClr val="accent5"/>
              </a:solidFill>
              <a:ln>
                <a:noFill/>
              </a:ln>
              <a:effectLst/>
            </c:spPr>
            <c:extLst>
              <c:ext xmlns:c16="http://schemas.microsoft.com/office/drawing/2014/chart" uri="{C3380CC4-5D6E-409C-BE32-E72D297353CC}">
                <c16:uniqueId val="{00000009-B40B-48E0-96BE-F367D519009B}"/>
              </c:ext>
            </c:extLst>
          </c:dPt>
          <c:dPt>
            <c:idx val="5"/>
            <c:bubble3D val="0"/>
            <c:spPr>
              <a:solidFill>
                <a:schemeClr val="accent6"/>
              </a:solidFill>
              <a:ln>
                <a:noFill/>
              </a:ln>
              <a:effectLst/>
            </c:spPr>
            <c:extLst>
              <c:ext xmlns:c16="http://schemas.microsoft.com/office/drawing/2014/chart" uri="{C3380CC4-5D6E-409C-BE32-E72D297353CC}">
                <c16:uniqueId val="{0000000B-B40B-48E0-96BE-F367D519009B}"/>
              </c:ext>
            </c:extLst>
          </c:dPt>
          <c:dPt>
            <c:idx val="6"/>
            <c:bubble3D val="0"/>
            <c:spPr>
              <a:solidFill>
                <a:schemeClr val="accent1">
                  <a:lumMod val="60000"/>
                </a:schemeClr>
              </a:solidFill>
              <a:ln>
                <a:noFill/>
              </a:ln>
              <a:effectLst/>
            </c:spPr>
            <c:extLst>
              <c:ext xmlns:c16="http://schemas.microsoft.com/office/drawing/2014/chart" uri="{C3380CC4-5D6E-409C-BE32-E72D297353CC}">
                <c16:uniqueId val="{0000000D-B40B-48E0-96BE-F367D519009B}"/>
              </c:ext>
            </c:extLst>
          </c:dPt>
          <c:dPt>
            <c:idx val="7"/>
            <c:bubble3D val="0"/>
            <c:spPr>
              <a:solidFill>
                <a:schemeClr val="accent2">
                  <a:lumMod val="60000"/>
                </a:schemeClr>
              </a:solidFill>
              <a:ln>
                <a:noFill/>
              </a:ln>
              <a:effectLst/>
            </c:spPr>
            <c:extLst>
              <c:ext xmlns:c16="http://schemas.microsoft.com/office/drawing/2014/chart" uri="{C3380CC4-5D6E-409C-BE32-E72D297353CC}">
                <c16:uniqueId val="{0000000F-B40B-48E0-96BE-F367D519009B}"/>
              </c:ext>
            </c:extLst>
          </c:dPt>
          <c:dPt>
            <c:idx val="8"/>
            <c:bubble3D val="0"/>
            <c:spPr>
              <a:solidFill>
                <a:schemeClr val="accent3">
                  <a:lumMod val="60000"/>
                </a:schemeClr>
              </a:solidFill>
              <a:ln>
                <a:noFill/>
              </a:ln>
              <a:effectLst/>
            </c:spPr>
            <c:extLst>
              <c:ext xmlns:c16="http://schemas.microsoft.com/office/drawing/2014/chart" uri="{C3380CC4-5D6E-409C-BE32-E72D297353CC}">
                <c16:uniqueId val="{00000011-B40B-48E0-96BE-F367D519009B}"/>
              </c:ext>
            </c:extLst>
          </c:dPt>
          <c:dPt>
            <c:idx val="9"/>
            <c:bubble3D val="0"/>
            <c:spPr>
              <a:solidFill>
                <a:schemeClr val="accent4">
                  <a:lumMod val="60000"/>
                </a:schemeClr>
              </a:solidFill>
              <a:ln>
                <a:noFill/>
              </a:ln>
              <a:effectLst/>
            </c:spPr>
            <c:extLst>
              <c:ext xmlns:c16="http://schemas.microsoft.com/office/drawing/2014/chart" uri="{C3380CC4-5D6E-409C-BE32-E72D297353CC}">
                <c16:uniqueId val="{00000013-B40B-48E0-96BE-F367D519009B}"/>
              </c:ext>
            </c:extLst>
          </c:dPt>
          <c:dPt>
            <c:idx val="10"/>
            <c:bubble3D val="0"/>
            <c:spPr>
              <a:solidFill>
                <a:schemeClr val="accent5">
                  <a:lumMod val="60000"/>
                </a:schemeClr>
              </a:solidFill>
              <a:ln>
                <a:noFill/>
              </a:ln>
              <a:effectLst/>
            </c:spPr>
            <c:extLst>
              <c:ext xmlns:c16="http://schemas.microsoft.com/office/drawing/2014/chart" uri="{C3380CC4-5D6E-409C-BE32-E72D297353CC}">
                <c16:uniqueId val="{00000015-B40B-48E0-96BE-F367D519009B}"/>
              </c:ext>
            </c:extLst>
          </c:dPt>
          <c:dPt>
            <c:idx val="11"/>
            <c:bubble3D val="0"/>
            <c:spPr>
              <a:solidFill>
                <a:schemeClr val="accent6">
                  <a:lumMod val="60000"/>
                </a:schemeClr>
              </a:solidFill>
              <a:ln>
                <a:noFill/>
              </a:ln>
              <a:effectLst/>
            </c:spPr>
            <c:extLst>
              <c:ext xmlns:c16="http://schemas.microsoft.com/office/drawing/2014/chart" uri="{C3380CC4-5D6E-409C-BE32-E72D297353CC}">
                <c16:uniqueId val="{00000017-B40B-48E0-96BE-F367D519009B}"/>
              </c:ext>
            </c:extLst>
          </c:dPt>
          <c:dPt>
            <c:idx val="12"/>
            <c:bubble3D val="0"/>
            <c:spPr>
              <a:solidFill>
                <a:schemeClr val="accent1">
                  <a:lumMod val="80000"/>
                  <a:lumOff val="20000"/>
                </a:schemeClr>
              </a:solidFill>
              <a:ln>
                <a:noFill/>
              </a:ln>
              <a:effectLst/>
            </c:spPr>
            <c:extLst>
              <c:ext xmlns:c16="http://schemas.microsoft.com/office/drawing/2014/chart" uri="{C3380CC4-5D6E-409C-BE32-E72D297353CC}">
                <c16:uniqueId val="{00000019-B40B-48E0-96BE-F367D519009B}"/>
              </c:ext>
            </c:extLst>
          </c:dPt>
          <c:dPt>
            <c:idx val="13"/>
            <c:bubble3D val="0"/>
            <c:spPr>
              <a:solidFill>
                <a:schemeClr val="accent2">
                  <a:lumMod val="80000"/>
                  <a:lumOff val="20000"/>
                </a:schemeClr>
              </a:solidFill>
              <a:ln>
                <a:noFill/>
              </a:ln>
              <a:effectLst/>
            </c:spPr>
            <c:extLst>
              <c:ext xmlns:c16="http://schemas.microsoft.com/office/drawing/2014/chart" uri="{C3380CC4-5D6E-409C-BE32-E72D297353CC}">
                <c16:uniqueId val="{0000001B-B40B-48E0-96BE-F367D519009B}"/>
              </c:ext>
            </c:extLst>
          </c:dPt>
          <c:dPt>
            <c:idx val="14"/>
            <c:bubble3D val="0"/>
            <c:spPr>
              <a:solidFill>
                <a:schemeClr val="accent3">
                  <a:lumMod val="80000"/>
                  <a:lumOff val="20000"/>
                </a:schemeClr>
              </a:solidFill>
              <a:ln>
                <a:noFill/>
              </a:ln>
              <a:effectLst/>
            </c:spPr>
            <c:extLst>
              <c:ext xmlns:c16="http://schemas.microsoft.com/office/drawing/2014/chart" uri="{C3380CC4-5D6E-409C-BE32-E72D297353CC}">
                <c16:uniqueId val="{0000001D-B40B-48E0-96BE-F367D519009B}"/>
              </c:ext>
            </c:extLst>
          </c:dPt>
          <c:dPt>
            <c:idx val="15"/>
            <c:bubble3D val="0"/>
            <c:spPr>
              <a:solidFill>
                <a:schemeClr val="accent4">
                  <a:lumMod val="80000"/>
                  <a:lumOff val="20000"/>
                </a:schemeClr>
              </a:solidFill>
              <a:ln>
                <a:noFill/>
              </a:ln>
              <a:effectLst/>
            </c:spPr>
            <c:extLst>
              <c:ext xmlns:c16="http://schemas.microsoft.com/office/drawing/2014/chart" uri="{C3380CC4-5D6E-409C-BE32-E72D297353CC}">
                <c16:uniqueId val="{0000001F-B40B-48E0-96BE-F367D519009B}"/>
              </c:ext>
            </c:extLst>
          </c:dPt>
          <c:dPt>
            <c:idx val="16"/>
            <c:bubble3D val="0"/>
            <c:spPr>
              <a:solidFill>
                <a:schemeClr val="accent5">
                  <a:lumMod val="80000"/>
                  <a:lumOff val="20000"/>
                </a:schemeClr>
              </a:solidFill>
              <a:ln>
                <a:noFill/>
              </a:ln>
              <a:effectLst/>
            </c:spPr>
            <c:extLst>
              <c:ext xmlns:c16="http://schemas.microsoft.com/office/drawing/2014/chart" uri="{C3380CC4-5D6E-409C-BE32-E72D297353CC}">
                <c16:uniqueId val="{00000021-B40B-48E0-96BE-F367D519009B}"/>
              </c:ext>
            </c:extLst>
          </c:dPt>
          <c:dPt>
            <c:idx val="17"/>
            <c:bubble3D val="0"/>
            <c:spPr>
              <a:solidFill>
                <a:schemeClr val="accent6">
                  <a:lumMod val="80000"/>
                  <a:lumOff val="20000"/>
                </a:schemeClr>
              </a:solidFill>
              <a:ln>
                <a:noFill/>
              </a:ln>
              <a:effectLst/>
            </c:spPr>
            <c:extLst>
              <c:ext xmlns:c16="http://schemas.microsoft.com/office/drawing/2014/chart" uri="{C3380CC4-5D6E-409C-BE32-E72D297353CC}">
                <c16:uniqueId val="{00000023-B40B-48E0-96BE-F367D519009B}"/>
              </c:ext>
            </c:extLst>
          </c:dPt>
          <c:dPt>
            <c:idx val="18"/>
            <c:bubble3D val="0"/>
            <c:spPr>
              <a:solidFill>
                <a:schemeClr val="accent1">
                  <a:lumMod val="80000"/>
                </a:schemeClr>
              </a:solidFill>
              <a:ln>
                <a:noFill/>
              </a:ln>
              <a:effectLst/>
            </c:spPr>
            <c:extLst>
              <c:ext xmlns:c16="http://schemas.microsoft.com/office/drawing/2014/chart" uri="{C3380CC4-5D6E-409C-BE32-E72D297353CC}">
                <c16:uniqueId val="{00000025-B40B-48E0-96BE-F367D519009B}"/>
              </c:ext>
            </c:extLst>
          </c:dPt>
          <c:dPt>
            <c:idx val="19"/>
            <c:bubble3D val="0"/>
            <c:spPr>
              <a:solidFill>
                <a:schemeClr val="accent2">
                  <a:lumMod val="80000"/>
                </a:schemeClr>
              </a:solidFill>
              <a:ln>
                <a:noFill/>
              </a:ln>
              <a:effectLst/>
            </c:spPr>
            <c:extLst>
              <c:ext xmlns:c16="http://schemas.microsoft.com/office/drawing/2014/chart" uri="{C3380CC4-5D6E-409C-BE32-E72D297353CC}">
                <c16:uniqueId val="{00000027-B40B-48E0-96BE-F367D519009B}"/>
              </c:ext>
            </c:extLst>
          </c:dPt>
          <c:dPt>
            <c:idx val="20"/>
            <c:bubble3D val="0"/>
            <c:spPr>
              <a:solidFill>
                <a:schemeClr val="accent3">
                  <a:lumMod val="80000"/>
                </a:schemeClr>
              </a:solidFill>
              <a:ln>
                <a:noFill/>
              </a:ln>
              <a:effectLst/>
            </c:spPr>
            <c:extLst>
              <c:ext xmlns:c16="http://schemas.microsoft.com/office/drawing/2014/chart" uri="{C3380CC4-5D6E-409C-BE32-E72D297353CC}">
                <c16:uniqueId val="{00000029-B40B-48E0-96BE-F367D519009B}"/>
              </c:ext>
            </c:extLst>
          </c:dPt>
          <c:dPt>
            <c:idx val="21"/>
            <c:bubble3D val="0"/>
            <c:spPr>
              <a:solidFill>
                <a:schemeClr val="accent4">
                  <a:lumMod val="80000"/>
                </a:schemeClr>
              </a:solidFill>
              <a:ln>
                <a:noFill/>
              </a:ln>
              <a:effectLst/>
            </c:spPr>
            <c:extLst>
              <c:ext xmlns:c16="http://schemas.microsoft.com/office/drawing/2014/chart" uri="{C3380CC4-5D6E-409C-BE32-E72D297353CC}">
                <c16:uniqueId val="{0000002B-B40B-48E0-96BE-F367D519009B}"/>
              </c:ext>
            </c:extLst>
          </c:dPt>
          <c:dPt>
            <c:idx val="22"/>
            <c:bubble3D val="0"/>
            <c:spPr>
              <a:solidFill>
                <a:schemeClr val="accent5">
                  <a:lumMod val="80000"/>
                </a:schemeClr>
              </a:solidFill>
              <a:ln>
                <a:noFill/>
              </a:ln>
              <a:effectLst/>
            </c:spPr>
            <c:extLst>
              <c:ext xmlns:c16="http://schemas.microsoft.com/office/drawing/2014/chart" uri="{C3380CC4-5D6E-409C-BE32-E72D297353CC}">
                <c16:uniqueId val="{0000002D-B40B-48E0-96BE-F367D519009B}"/>
              </c:ext>
            </c:extLst>
          </c:dPt>
          <c:dPt>
            <c:idx val="23"/>
            <c:bubble3D val="0"/>
            <c:spPr>
              <a:solidFill>
                <a:schemeClr val="accent6">
                  <a:lumMod val="80000"/>
                </a:schemeClr>
              </a:solidFill>
              <a:ln>
                <a:noFill/>
              </a:ln>
              <a:effectLst/>
            </c:spPr>
            <c:extLst>
              <c:ext xmlns:c16="http://schemas.microsoft.com/office/drawing/2014/chart" uri="{C3380CC4-5D6E-409C-BE32-E72D297353CC}">
                <c16:uniqueId val="{0000002F-B40B-48E0-96BE-F367D519009B}"/>
              </c:ext>
            </c:extLst>
          </c:dPt>
          <c:dPt>
            <c:idx val="24"/>
            <c:bubble3D val="0"/>
            <c:spPr>
              <a:solidFill>
                <a:schemeClr val="accent1">
                  <a:lumMod val="60000"/>
                  <a:lumOff val="40000"/>
                </a:schemeClr>
              </a:solidFill>
              <a:ln>
                <a:noFill/>
              </a:ln>
              <a:effectLst/>
            </c:spPr>
            <c:extLst>
              <c:ext xmlns:c16="http://schemas.microsoft.com/office/drawing/2014/chart" uri="{C3380CC4-5D6E-409C-BE32-E72D297353CC}">
                <c16:uniqueId val="{00000031-B40B-48E0-96BE-F367D519009B}"/>
              </c:ext>
            </c:extLst>
          </c:dPt>
          <c:dPt>
            <c:idx val="25"/>
            <c:bubble3D val="0"/>
            <c:spPr>
              <a:solidFill>
                <a:schemeClr val="accent2">
                  <a:lumMod val="60000"/>
                  <a:lumOff val="40000"/>
                </a:schemeClr>
              </a:solidFill>
              <a:ln>
                <a:noFill/>
              </a:ln>
              <a:effectLst/>
            </c:spPr>
            <c:extLst>
              <c:ext xmlns:c16="http://schemas.microsoft.com/office/drawing/2014/chart" uri="{C3380CC4-5D6E-409C-BE32-E72D297353CC}">
                <c16:uniqueId val="{00000033-B40B-48E0-96BE-F367D519009B}"/>
              </c:ext>
            </c:extLst>
          </c:dPt>
          <c:cat>
            <c:multiLvlStrRef>
              <c:f>Analysis!$E$130:$E$181</c:f>
              <c:multiLvlStrCache>
                <c:ptCount val="26"/>
                <c:lvl>
                  <c:pt idx="0">
                    <c:v>New Generation</c:v>
                  </c:pt>
                  <c:pt idx="1">
                    <c:v>New Generation</c:v>
                  </c:pt>
                  <c:pt idx="2">
                    <c:v>Model A</c:v>
                  </c:pt>
                  <c:pt idx="3">
                    <c:v>Model A</c:v>
                  </c:pt>
                  <c:pt idx="4">
                    <c:v>Improved</c:v>
                  </c:pt>
                  <c:pt idx="5">
                    <c:v>Model A</c:v>
                  </c:pt>
                  <c:pt idx="6">
                    <c:v>Improved</c:v>
                  </c:pt>
                  <c:pt idx="7">
                    <c:v>Improved</c:v>
                  </c:pt>
                  <c:pt idx="8">
                    <c:v>Model A</c:v>
                  </c:pt>
                  <c:pt idx="9">
                    <c:v>New Generation</c:v>
                  </c:pt>
                  <c:pt idx="10">
                    <c:v>Standard</c:v>
                  </c:pt>
                  <c:pt idx="11">
                    <c:v>Model A</c:v>
                  </c:pt>
                  <c:pt idx="12">
                    <c:v>New Generation</c:v>
                  </c:pt>
                  <c:pt idx="13">
                    <c:v>Model A</c:v>
                  </c:pt>
                  <c:pt idx="14">
                    <c:v>Improved</c:v>
                  </c:pt>
                  <c:pt idx="15">
                    <c:v>Improved</c:v>
                  </c:pt>
                  <c:pt idx="16">
                    <c:v>Model A</c:v>
                  </c:pt>
                  <c:pt idx="17">
                    <c:v>Premium Apartment</c:v>
                  </c:pt>
                  <c:pt idx="18">
                    <c:v>Improved</c:v>
                  </c:pt>
                  <c:pt idx="19">
                    <c:v>Model A</c:v>
                  </c:pt>
                  <c:pt idx="20">
                    <c:v>Premium Apartment</c:v>
                  </c:pt>
                  <c:pt idx="21">
                    <c:v>Improved</c:v>
                  </c:pt>
                  <c:pt idx="22">
                    <c:v>Model A</c:v>
                  </c:pt>
                  <c:pt idx="23">
                    <c:v>Improved</c:v>
                  </c:pt>
                  <c:pt idx="24">
                    <c:v>Model A</c:v>
                  </c:pt>
                  <c:pt idx="25">
                    <c:v>Model A</c:v>
                  </c:pt>
                </c:lvl>
                <c:lvl>
                  <c:pt idx="0">
                    <c:v>ANG MO KIO</c:v>
                  </c:pt>
                  <c:pt idx="1">
                    <c:v>BEDOK</c:v>
                  </c:pt>
                  <c:pt idx="2">
                    <c:v>BISHAN</c:v>
                  </c:pt>
                  <c:pt idx="3">
                    <c:v>BUKIT BATOK</c:v>
                  </c:pt>
                  <c:pt idx="4">
                    <c:v>BUKIT MERAH</c:v>
                  </c:pt>
                  <c:pt idx="5">
                    <c:v>BUKIT PANJANG</c:v>
                  </c:pt>
                  <c:pt idx="6">
                    <c:v>BUKIT TIMAH</c:v>
                  </c:pt>
                  <c:pt idx="7">
                    <c:v>CENTRAL AREA</c:v>
                  </c:pt>
                  <c:pt idx="8">
                    <c:v>CHOA CHU KANG</c:v>
                  </c:pt>
                  <c:pt idx="9">
                    <c:v>CLEMENTI</c:v>
                  </c:pt>
                  <c:pt idx="10">
                    <c:v>GEYLANG</c:v>
                  </c:pt>
                  <c:pt idx="11">
                    <c:v>HOUGANG</c:v>
                  </c:pt>
                  <c:pt idx="12">
                    <c:v>JURONG EAST</c:v>
                  </c:pt>
                  <c:pt idx="13">
                    <c:v>JURONG WEST</c:v>
                  </c:pt>
                  <c:pt idx="14">
                    <c:v>KALLANG/WHAMPOA</c:v>
                  </c:pt>
                  <c:pt idx="15">
                    <c:v>MARINE PARADE</c:v>
                  </c:pt>
                  <c:pt idx="16">
                    <c:v>PASIR RIS</c:v>
                  </c:pt>
                  <c:pt idx="17">
                    <c:v>PUNGGOL</c:v>
                  </c:pt>
                  <c:pt idx="18">
                    <c:v>QUEENSTOWN</c:v>
                  </c:pt>
                  <c:pt idx="19">
                    <c:v>SEMBAWANG</c:v>
                  </c:pt>
                  <c:pt idx="20">
                    <c:v>SENGKANG</c:v>
                  </c:pt>
                  <c:pt idx="21">
                    <c:v>SERANGOON</c:v>
                  </c:pt>
                  <c:pt idx="22">
                    <c:v>TAMPINES</c:v>
                  </c:pt>
                  <c:pt idx="23">
                    <c:v>TOA PAYOH</c:v>
                  </c:pt>
                  <c:pt idx="24">
                    <c:v>WOODLANDS</c:v>
                  </c:pt>
                  <c:pt idx="25">
                    <c:v>YISHUN</c:v>
                  </c:pt>
                </c:lvl>
              </c:multiLvlStrCache>
            </c:multiLvlStrRef>
          </c:cat>
          <c:val>
            <c:numRef>
              <c:f>Analysis!$F$130:$F$181</c:f>
              <c:numCache>
                <c:formatCode>General</c:formatCode>
                <c:ptCount val="26"/>
                <c:pt idx="0">
                  <c:v>5217</c:v>
                </c:pt>
                <c:pt idx="1">
                  <c:v>4008</c:v>
                </c:pt>
                <c:pt idx="2">
                  <c:v>793</c:v>
                </c:pt>
                <c:pt idx="3">
                  <c:v>2133</c:v>
                </c:pt>
                <c:pt idx="4">
                  <c:v>2062</c:v>
                </c:pt>
                <c:pt idx="5">
                  <c:v>1970</c:v>
                </c:pt>
                <c:pt idx="6">
                  <c:v>160</c:v>
                </c:pt>
                <c:pt idx="7">
                  <c:v>563</c:v>
                </c:pt>
                <c:pt idx="8">
                  <c:v>2731</c:v>
                </c:pt>
                <c:pt idx="9">
                  <c:v>2465</c:v>
                </c:pt>
                <c:pt idx="10">
                  <c:v>1071</c:v>
                </c:pt>
                <c:pt idx="11">
                  <c:v>2297</c:v>
                </c:pt>
                <c:pt idx="12">
                  <c:v>1352</c:v>
                </c:pt>
                <c:pt idx="13">
                  <c:v>4202</c:v>
                </c:pt>
                <c:pt idx="14">
                  <c:v>1868</c:v>
                </c:pt>
                <c:pt idx="15">
                  <c:v>711</c:v>
                </c:pt>
                <c:pt idx="16">
                  <c:v>1919</c:v>
                </c:pt>
                <c:pt idx="17">
                  <c:v>3360</c:v>
                </c:pt>
                <c:pt idx="18">
                  <c:v>1646</c:v>
                </c:pt>
                <c:pt idx="19">
                  <c:v>1094</c:v>
                </c:pt>
                <c:pt idx="20">
                  <c:v>3343</c:v>
                </c:pt>
                <c:pt idx="21">
                  <c:v>795</c:v>
                </c:pt>
                <c:pt idx="22">
                  <c:v>5013</c:v>
                </c:pt>
                <c:pt idx="23">
                  <c:v>2452</c:v>
                </c:pt>
                <c:pt idx="24">
                  <c:v>3242</c:v>
                </c:pt>
                <c:pt idx="25">
                  <c:v>3085</c:v>
                </c:pt>
              </c:numCache>
            </c:numRef>
          </c:val>
          <c:extLst>
            <c:ext xmlns:c16="http://schemas.microsoft.com/office/drawing/2014/chart" uri="{C3380CC4-5D6E-409C-BE32-E72D297353CC}">
              <c16:uniqueId val="{00000034-1FC1-49A4-96DE-5C52AF9111FD}"/>
            </c:ext>
          </c:extLst>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r"/>
      <c:layout>
        <c:manualLayout>
          <c:xMode val="edge"/>
          <c:yMode val="edge"/>
          <c:x val="0.69085437908511793"/>
          <c:y val="4.9840122852192352E-2"/>
          <c:w val="0.30914562091488196"/>
          <c:h val="0.90031954424878113"/>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t-E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t-EE"/>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[Real estate using excel New RecoverAnalysissss(Dashaboard).xlsx]Analysis!flat_analysis_aggregate</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t-EE"/>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t-EE"/>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t-EE"/>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t-EE"/>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t-EE"/>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t-EE"/>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t-EE"/>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t-EE"/>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Analysis!$B$218</c:f>
              <c:strCache>
                <c:ptCount val="1"/>
                <c:pt idx="0">
                  <c:v>Min of resale_price</c:v>
                </c:pt>
              </c:strCache>
            </c:strRef>
          </c:tx>
          <c:spPr>
            <a:solidFill>
              <a:schemeClr val="accent6">
                <a:lumMod val="75000"/>
              </a:schemeClr>
            </a:solidFill>
            <a:ln>
              <a:noFill/>
            </a:ln>
            <a:effectLst/>
          </c:spPr>
          <c:invertIfNegative val="0"/>
          <c:cat>
            <c:strRef>
              <c:f>Analysis!$A$219:$A$240</c:f>
              <c:strCache>
                <c:ptCount val="21"/>
                <c:pt idx="0">
                  <c:v>2-room</c:v>
                </c:pt>
                <c:pt idx="1">
                  <c:v>Adjoined flat</c:v>
                </c:pt>
                <c:pt idx="2">
                  <c:v>Apartment</c:v>
                </c:pt>
                <c:pt idx="3">
                  <c:v>DBSS</c:v>
                </c:pt>
                <c:pt idx="4">
                  <c:v>Improved</c:v>
                </c:pt>
                <c:pt idx="5">
                  <c:v>Improved-Maisonette</c:v>
                </c:pt>
                <c:pt idx="6">
                  <c:v>Maisonette</c:v>
                </c:pt>
                <c:pt idx="7">
                  <c:v>Model A</c:v>
                </c:pt>
                <c:pt idx="8">
                  <c:v>Model A2</c:v>
                </c:pt>
                <c:pt idx="9">
                  <c:v>Model A-Maisonette</c:v>
                </c:pt>
                <c:pt idx="10">
                  <c:v>Multi Generation</c:v>
                </c:pt>
                <c:pt idx="11">
                  <c:v>New Generation</c:v>
                </c:pt>
                <c:pt idx="12">
                  <c:v>Premium Apartment</c:v>
                </c:pt>
                <c:pt idx="13">
                  <c:v>Premium Apartment Loft</c:v>
                </c:pt>
                <c:pt idx="14">
                  <c:v>Premium Apartment.</c:v>
                </c:pt>
                <c:pt idx="15">
                  <c:v>Premium Maisonette</c:v>
                </c:pt>
                <c:pt idx="16">
                  <c:v>Simplified</c:v>
                </c:pt>
                <c:pt idx="17">
                  <c:v>Standard</c:v>
                </c:pt>
                <c:pt idx="18">
                  <c:v>Terrace</c:v>
                </c:pt>
                <c:pt idx="19">
                  <c:v>Type S1</c:v>
                </c:pt>
                <c:pt idx="20">
                  <c:v>Type S2</c:v>
                </c:pt>
              </c:strCache>
            </c:strRef>
          </c:cat>
          <c:val>
            <c:numRef>
              <c:f>Analysis!$B$219:$B$240</c:f>
              <c:numCache>
                <c:formatCode>General</c:formatCode>
                <c:ptCount val="21"/>
                <c:pt idx="0">
                  <c:v>240000</c:v>
                </c:pt>
                <c:pt idx="1">
                  <c:v>420000</c:v>
                </c:pt>
                <c:pt idx="2">
                  <c:v>390000</c:v>
                </c:pt>
                <c:pt idx="3">
                  <c:v>300000</c:v>
                </c:pt>
                <c:pt idx="4">
                  <c:v>165000</c:v>
                </c:pt>
                <c:pt idx="5">
                  <c:v>627000</c:v>
                </c:pt>
                <c:pt idx="6">
                  <c:v>448000</c:v>
                </c:pt>
                <c:pt idx="7">
                  <c:v>190000</c:v>
                </c:pt>
                <c:pt idx="8">
                  <c:v>258000</c:v>
                </c:pt>
                <c:pt idx="9">
                  <c:v>425000</c:v>
                </c:pt>
                <c:pt idx="10">
                  <c:v>610000</c:v>
                </c:pt>
                <c:pt idx="11">
                  <c:v>194000</c:v>
                </c:pt>
                <c:pt idx="12">
                  <c:v>215000</c:v>
                </c:pt>
                <c:pt idx="13">
                  <c:v>722800</c:v>
                </c:pt>
                <c:pt idx="14">
                  <c:v>270000</c:v>
                </c:pt>
                <c:pt idx="15">
                  <c:v>648000</c:v>
                </c:pt>
                <c:pt idx="16">
                  <c:v>215000</c:v>
                </c:pt>
                <c:pt idx="17">
                  <c:v>160000</c:v>
                </c:pt>
                <c:pt idx="18">
                  <c:v>635000</c:v>
                </c:pt>
                <c:pt idx="19">
                  <c:v>650000</c:v>
                </c:pt>
                <c:pt idx="20">
                  <c:v>820000</c:v>
                </c:pt>
              </c:numCache>
            </c:numRef>
          </c:val>
          <c:extLst>
            <c:ext xmlns:c16="http://schemas.microsoft.com/office/drawing/2014/chart" uri="{C3380CC4-5D6E-409C-BE32-E72D297353CC}">
              <c16:uniqueId val="{00000000-183E-4BD6-AEBB-5E3095FAA06B}"/>
            </c:ext>
          </c:extLst>
        </c:ser>
        <c:ser>
          <c:idx val="1"/>
          <c:order val="1"/>
          <c:tx>
            <c:strRef>
              <c:f>Analysis!$C$218</c:f>
              <c:strCache>
                <c:ptCount val="1"/>
                <c:pt idx="0">
                  <c:v>Max of resale_price</c:v>
                </c:pt>
              </c:strCache>
            </c:strRef>
          </c:tx>
          <c:spPr>
            <a:solidFill>
              <a:schemeClr val="accent5">
                <a:tint val="77000"/>
              </a:schemeClr>
            </a:solidFill>
            <a:ln>
              <a:noFill/>
            </a:ln>
            <a:effectLst/>
          </c:spPr>
          <c:invertIfNegative val="0"/>
          <c:cat>
            <c:strRef>
              <c:f>Analysis!$A$219:$A$240</c:f>
              <c:strCache>
                <c:ptCount val="21"/>
                <c:pt idx="0">
                  <c:v>2-room</c:v>
                </c:pt>
                <c:pt idx="1">
                  <c:v>Adjoined flat</c:v>
                </c:pt>
                <c:pt idx="2">
                  <c:v>Apartment</c:v>
                </c:pt>
                <c:pt idx="3">
                  <c:v>DBSS</c:v>
                </c:pt>
                <c:pt idx="4">
                  <c:v>Improved</c:v>
                </c:pt>
                <c:pt idx="5">
                  <c:v>Improved-Maisonette</c:v>
                </c:pt>
                <c:pt idx="6">
                  <c:v>Maisonette</c:v>
                </c:pt>
                <c:pt idx="7">
                  <c:v>Model A</c:v>
                </c:pt>
                <c:pt idx="8">
                  <c:v>Model A2</c:v>
                </c:pt>
                <c:pt idx="9">
                  <c:v>Model A-Maisonette</c:v>
                </c:pt>
                <c:pt idx="10">
                  <c:v>Multi Generation</c:v>
                </c:pt>
                <c:pt idx="11">
                  <c:v>New Generation</c:v>
                </c:pt>
                <c:pt idx="12">
                  <c:v>Premium Apartment</c:v>
                </c:pt>
                <c:pt idx="13">
                  <c:v>Premium Apartment Loft</c:v>
                </c:pt>
                <c:pt idx="14">
                  <c:v>Premium Apartment.</c:v>
                </c:pt>
                <c:pt idx="15">
                  <c:v>Premium Maisonette</c:v>
                </c:pt>
                <c:pt idx="16">
                  <c:v>Simplified</c:v>
                </c:pt>
                <c:pt idx="17">
                  <c:v>Standard</c:v>
                </c:pt>
                <c:pt idx="18">
                  <c:v>Terrace</c:v>
                </c:pt>
                <c:pt idx="19">
                  <c:v>Type S1</c:v>
                </c:pt>
                <c:pt idx="20">
                  <c:v>Type S2</c:v>
                </c:pt>
              </c:strCache>
            </c:strRef>
          </c:cat>
          <c:val>
            <c:numRef>
              <c:f>Analysis!$C$219:$C$240</c:f>
              <c:numCache>
                <c:formatCode>General</c:formatCode>
                <c:ptCount val="21"/>
                <c:pt idx="0">
                  <c:v>240000</c:v>
                </c:pt>
                <c:pt idx="1">
                  <c:v>988000</c:v>
                </c:pt>
                <c:pt idx="2">
                  <c:v>1160000</c:v>
                </c:pt>
                <c:pt idx="3">
                  <c:v>1185000</c:v>
                </c:pt>
                <c:pt idx="4">
                  <c:v>1200000</c:v>
                </c:pt>
                <c:pt idx="5">
                  <c:v>750000</c:v>
                </c:pt>
                <c:pt idx="6">
                  <c:v>1145000</c:v>
                </c:pt>
                <c:pt idx="7">
                  <c:v>1018000</c:v>
                </c:pt>
                <c:pt idx="8">
                  <c:v>510000</c:v>
                </c:pt>
                <c:pt idx="9">
                  <c:v>998000</c:v>
                </c:pt>
                <c:pt idx="10">
                  <c:v>990000</c:v>
                </c:pt>
                <c:pt idx="11">
                  <c:v>740000</c:v>
                </c:pt>
                <c:pt idx="12">
                  <c:v>900000</c:v>
                </c:pt>
                <c:pt idx="13">
                  <c:v>910888</c:v>
                </c:pt>
                <c:pt idx="14">
                  <c:v>690000</c:v>
                </c:pt>
                <c:pt idx="15">
                  <c:v>900000</c:v>
                </c:pt>
                <c:pt idx="16">
                  <c:v>650000</c:v>
                </c:pt>
                <c:pt idx="17">
                  <c:v>968000</c:v>
                </c:pt>
                <c:pt idx="18">
                  <c:v>1185000</c:v>
                </c:pt>
                <c:pt idx="19">
                  <c:v>1038000</c:v>
                </c:pt>
                <c:pt idx="20">
                  <c:v>1188000</c:v>
                </c:pt>
              </c:numCache>
            </c:numRef>
          </c:val>
          <c:extLst>
            <c:ext xmlns:c16="http://schemas.microsoft.com/office/drawing/2014/chart" uri="{C3380CC4-5D6E-409C-BE32-E72D297353CC}">
              <c16:uniqueId val="{00000001-183E-4BD6-AEBB-5E3095FAA06B}"/>
            </c:ext>
          </c:extLst>
        </c:ser>
        <c:dLbls>
          <c:showLegendKey val="0"/>
          <c:showVal val="0"/>
          <c:showCatName val="0"/>
          <c:showSerName val="0"/>
          <c:showPercent val="0"/>
          <c:showBubbleSize val="0"/>
        </c:dLbls>
        <c:gapWidth val="70"/>
        <c:overlap val="50"/>
        <c:axId val="1420871696"/>
        <c:axId val="1582254672"/>
      </c:barChart>
      <c:catAx>
        <c:axId val="14208716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t-EE"/>
          </a:p>
        </c:txPr>
        <c:crossAx val="1582254672"/>
        <c:crosses val="autoZero"/>
        <c:auto val="1"/>
        <c:lblAlgn val="ctr"/>
        <c:lblOffset val="100"/>
        <c:noMultiLvlLbl val="0"/>
      </c:catAx>
      <c:valAx>
        <c:axId val="158225467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t-EE"/>
          </a:p>
        </c:txPr>
        <c:crossAx val="142087169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t-E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t-EE"/>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7">
  <a:schemeClr val="accent5"/>
  <a:schemeClr val="accent5"/>
  <a:schemeClr val="accent5"/>
  <a:schemeClr val="accent5"/>
  <a:schemeClr val="accent5"/>
  <a:schemeClr val="accent5"/>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E8A9F8-B585-4B9C-8EC9-3312FBF1D012}" type="doc">
      <dgm:prSet loTypeId="urn:microsoft.com/office/officeart/2005/8/layout/bProcess2" loCatId="process" qsTypeId="urn:microsoft.com/office/officeart/2005/8/quickstyle/simple5" qsCatId="simple" csTypeId="urn:microsoft.com/office/officeart/2005/8/colors/colorful2" csCatId="colorful" phldr="1"/>
      <dgm:spPr/>
      <dgm:t>
        <a:bodyPr/>
        <a:lstStyle/>
        <a:p>
          <a:endParaRPr lang="en-US"/>
        </a:p>
      </dgm:t>
    </dgm:pt>
    <dgm:pt modelId="{A70CC1D0-5EC9-4642-97C5-FC5DCDB934C0}">
      <dgm:prSet/>
      <dgm:spPr/>
      <dgm:t>
        <a:bodyPr/>
        <a:lstStyle/>
        <a:p>
          <a:r>
            <a:rPr lang="en-US" dirty="0"/>
            <a:t>This report was made to provide the business with important insight that will aid the business to grow.</a:t>
          </a:r>
        </a:p>
      </dgm:t>
    </dgm:pt>
    <dgm:pt modelId="{8696EE79-BC28-47FA-A444-5D4DE6132723}" type="parTrans" cxnId="{42DB4220-AE90-4FA4-86E8-2D3F90483A85}">
      <dgm:prSet/>
      <dgm:spPr/>
      <dgm:t>
        <a:bodyPr/>
        <a:lstStyle/>
        <a:p>
          <a:endParaRPr lang="en-US"/>
        </a:p>
      </dgm:t>
    </dgm:pt>
    <dgm:pt modelId="{CFB1CDCD-FFAE-44FE-85B0-940091425DB0}" type="sibTrans" cxnId="{42DB4220-AE90-4FA4-86E8-2D3F90483A85}">
      <dgm:prSet/>
      <dgm:spPr/>
      <dgm:t>
        <a:bodyPr/>
        <a:lstStyle/>
        <a:p>
          <a:endParaRPr lang="en-US"/>
        </a:p>
      </dgm:t>
    </dgm:pt>
    <dgm:pt modelId="{CE9B731B-679E-4BE7-9DCF-278940A04B65}">
      <dgm:prSet/>
      <dgm:spPr/>
      <dgm:t>
        <a:bodyPr/>
        <a:lstStyle/>
        <a:p>
          <a:r>
            <a:rPr lang="en-US" dirty="0"/>
            <a:t>After</a:t>
          </a:r>
          <a:r>
            <a:rPr lang="et-EE" dirty="0"/>
            <a:t> </a:t>
          </a:r>
          <a:r>
            <a:rPr lang="en-US" dirty="0"/>
            <a:t>cleaning the data </a:t>
          </a:r>
          <a:r>
            <a:rPr lang="et-EE" dirty="0"/>
            <a:t>,</a:t>
          </a:r>
          <a:r>
            <a:rPr lang="en-US" dirty="0"/>
            <a:t>analysis was carried out using statistical tools, pivot</a:t>
          </a:r>
          <a:r>
            <a:rPr lang="et-EE" dirty="0"/>
            <a:t> </a:t>
          </a:r>
          <a:r>
            <a:rPr lang="en-US" dirty="0"/>
            <a:t>table and </a:t>
          </a:r>
          <a:r>
            <a:rPr lang="et-EE" dirty="0"/>
            <a:t>p</a:t>
          </a:r>
          <a:r>
            <a:rPr lang="en-US" dirty="0" err="1"/>
            <a:t>ower</a:t>
          </a:r>
          <a:r>
            <a:rPr lang="en-US" dirty="0"/>
            <a:t> B1. </a:t>
          </a:r>
        </a:p>
      </dgm:t>
    </dgm:pt>
    <dgm:pt modelId="{6DDBCE45-A57A-4FBA-B2C7-E6236CC83505}" type="parTrans" cxnId="{295756C5-6AA0-4D85-A808-69F708CAC827}">
      <dgm:prSet/>
      <dgm:spPr/>
      <dgm:t>
        <a:bodyPr/>
        <a:lstStyle/>
        <a:p>
          <a:endParaRPr lang="en-US"/>
        </a:p>
      </dgm:t>
    </dgm:pt>
    <dgm:pt modelId="{B3A0A16D-E003-4412-A716-CC35676BE9EC}" type="sibTrans" cxnId="{295756C5-6AA0-4D85-A808-69F708CAC827}">
      <dgm:prSet/>
      <dgm:spPr/>
      <dgm:t>
        <a:bodyPr/>
        <a:lstStyle/>
        <a:p>
          <a:endParaRPr lang="en-US"/>
        </a:p>
      </dgm:t>
    </dgm:pt>
    <dgm:pt modelId="{F8892DB7-F655-4CC9-BD3D-800BF3FC8A20}" type="pres">
      <dgm:prSet presAssocID="{EFE8A9F8-B585-4B9C-8EC9-3312FBF1D012}" presName="diagram" presStyleCnt="0">
        <dgm:presLayoutVars>
          <dgm:dir/>
          <dgm:resizeHandles/>
        </dgm:presLayoutVars>
      </dgm:prSet>
      <dgm:spPr/>
    </dgm:pt>
    <dgm:pt modelId="{2B523C0B-2607-4922-B48E-2299ED1FE76A}" type="pres">
      <dgm:prSet presAssocID="{A70CC1D0-5EC9-4642-97C5-FC5DCDB934C0}" presName="firstNode" presStyleLbl="node1" presStyleIdx="0" presStyleCnt="2">
        <dgm:presLayoutVars>
          <dgm:bulletEnabled val="1"/>
        </dgm:presLayoutVars>
      </dgm:prSet>
      <dgm:spPr/>
    </dgm:pt>
    <dgm:pt modelId="{A1CA7249-90B1-4A57-8DE7-7FDCA8209AD8}" type="pres">
      <dgm:prSet presAssocID="{CFB1CDCD-FFAE-44FE-85B0-940091425DB0}" presName="sibTrans" presStyleLbl="sibTrans2D1" presStyleIdx="0" presStyleCnt="1"/>
      <dgm:spPr/>
    </dgm:pt>
    <dgm:pt modelId="{0CC76720-CF72-4D4F-95CD-AD42CF04DE4E}" type="pres">
      <dgm:prSet presAssocID="{CE9B731B-679E-4BE7-9DCF-278940A04B65}" presName="lastNode" presStyleLbl="node1" presStyleIdx="1" presStyleCnt="2">
        <dgm:presLayoutVars>
          <dgm:bulletEnabled val="1"/>
        </dgm:presLayoutVars>
      </dgm:prSet>
      <dgm:spPr/>
    </dgm:pt>
  </dgm:ptLst>
  <dgm:cxnLst>
    <dgm:cxn modelId="{42DB4220-AE90-4FA4-86E8-2D3F90483A85}" srcId="{EFE8A9F8-B585-4B9C-8EC9-3312FBF1D012}" destId="{A70CC1D0-5EC9-4642-97C5-FC5DCDB934C0}" srcOrd="0" destOrd="0" parTransId="{8696EE79-BC28-47FA-A444-5D4DE6132723}" sibTransId="{CFB1CDCD-FFAE-44FE-85B0-940091425DB0}"/>
    <dgm:cxn modelId="{FF2A012C-28CD-4052-A895-0C20355EC59B}" type="presOf" srcId="{CE9B731B-679E-4BE7-9DCF-278940A04B65}" destId="{0CC76720-CF72-4D4F-95CD-AD42CF04DE4E}" srcOrd="0" destOrd="0" presId="urn:microsoft.com/office/officeart/2005/8/layout/bProcess2"/>
    <dgm:cxn modelId="{7C1C9251-AD60-47BE-BBF6-967E1EBE127F}" type="presOf" srcId="{EFE8A9F8-B585-4B9C-8EC9-3312FBF1D012}" destId="{F8892DB7-F655-4CC9-BD3D-800BF3FC8A20}" srcOrd="0" destOrd="0" presId="urn:microsoft.com/office/officeart/2005/8/layout/bProcess2"/>
    <dgm:cxn modelId="{B623B1AD-D075-4493-BF2F-26FE6DDD8F38}" type="presOf" srcId="{A70CC1D0-5EC9-4642-97C5-FC5DCDB934C0}" destId="{2B523C0B-2607-4922-B48E-2299ED1FE76A}" srcOrd="0" destOrd="0" presId="urn:microsoft.com/office/officeart/2005/8/layout/bProcess2"/>
    <dgm:cxn modelId="{295756C5-6AA0-4D85-A808-69F708CAC827}" srcId="{EFE8A9F8-B585-4B9C-8EC9-3312FBF1D012}" destId="{CE9B731B-679E-4BE7-9DCF-278940A04B65}" srcOrd="1" destOrd="0" parTransId="{6DDBCE45-A57A-4FBA-B2C7-E6236CC83505}" sibTransId="{B3A0A16D-E003-4412-A716-CC35676BE9EC}"/>
    <dgm:cxn modelId="{7C57B4CA-1B40-406A-ABFC-3BDB72D9EAC5}" type="presOf" srcId="{CFB1CDCD-FFAE-44FE-85B0-940091425DB0}" destId="{A1CA7249-90B1-4A57-8DE7-7FDCA8209AD8}" srcOrd="0" destOrd="0" presId="urn:microsoft.com/office/officeart/2005/8/layout/bProcess2"/>
    <dgm:cxn modelId="{A38EFEFC-FA98-404F-853E-AECDAC1FF93F}" type="presParOf" srcId="{F8892DB7-F655-4CC9-BD3D-800BF3FC8A20}" destId="{2B523C0B-2607-4922-B48E-2299ED1FE76A}" srcOrd="0" destOrd="0" presId="urn:microsoft.com/office/officeart/2005/8/layout/bProcess2"/>
    <dgm:cxn modelId="{7DCDDCA7-B404-4F8D-A061-5B88083642E6}" type="presParOf" srcId="{F8892DB7-F655-4CC9-BD3D-800BF3FC8A20}" destId="{A1CA7249-90B1-4A57-8DE7-7FDCA8209AD8}" srcOrd="1" destOrd="0" presId="urn:microsoft.com/office/officeart/2005/8/layout/bProcess2"/>
    <dgm:cxn modelId="{96270DAE-D548-49D0-98F5-10AC23FE4EF8}" type="presParOf" srcId="{F8892DB7-F655-4CC9-BD3D-800BF3FC8A20}" destId="{0CC76720-CF72-4D4F-95CD-AD42CF04DE4E}" srcOrd="2" destOrd="0" presId="urn:microsoft.com/office/officeart/2005/8/layout/b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3C625F-A704-4B47-AE0E-AF50515B98FB}"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2C39D43A-D461-499E-9918-7E1296E71598}">
      <dgm:prSet custT="1"/>
      <dgm:spPr/>
      <dgm:t>
        <a:bodyPr/>
        <a:lstStyle/>
        <a:p>
          <a:pPr>
            <a:lnSpc>
              <a:spcPct val="100000"/>
            </a:lnSpc>
          </a:pPr>
          <a:r>
            <a:rPr lang="en-US" sz="2000" dirty="0">
              <a:latin typeface="Times New Roman" panose="02020603050405020304" pitchFamily="18" charset="0"/>
              <a:cs typeface="Times New Roman" panose="02020603050405020304" pitchFamily="18" charset="0"/>
            </a:rPr>
            <a:t>In addition, the KPI in excel shows that there  are some  Flat model that contributed high to the total resale price, and some contributed 0% </a:t>
          </a:r>
          <a:r>
            <a:rPr lang="et-EE" sz="2000" dirty="0">
              <a:latin typeface="Times New Roman" panose="02020603050405020304" pitchFamily="18" charset="0"/>
              <a:cs typeface="Times New Roman" panose="02020603050405020304" pitchFamily="18" charset="0"/>
            </a:rPr>
            <a:t>to the </a:t>
          </a:r>
          <a:r>
            <a:rPr lang="en-US" sz="2000" dirty="0">
              <a:latin typeface="Times New Roman" panose="02020603050405020304" pitchFamily="18" charset="0"/>
              <a:cs typeface="Times New Roman" panose="02020603050405020304" pitchFamily="18" charset="0"/>
            </a:rPr>
            <a:t>total price.</a:t>
          </a:r>
        </a:p>
      </dgm:t>
    </dgm:pt>
    <dgm:pt modelId="{722DA724-DF3F-4919-A59B-70B21823C6C5}" type="parTrans" cxnId="{57D10CC7-4BC3-40C1-A6D9-F3B341CFFF84}">
      <dgm:prSet/>
      <dgm:spPr/>
      <dgm:t>
        <a:bodyPr/>
        <a:lstStyle/>
        <a:p>
          <a:endParaRPr lang="en-US"/>
        </a:p>
      </dgm:t>
    </dgm:pt>
    <dgm:pt modelId="{6115AEA5-8EC6-4FD0-8F4B-44F830673A3F}" type="sibTrans" cxnId="{57D10CC7-4BC3-40C1-A6D9-F3B341CFFF84}">
      <dgm:prSet/>
      <dgm:spPr/>
      <dgm:t>
        <a:bodyPr/>
        <a:lstStyle/>
        <a:p>
          <a:endParaRPr lang="en-US"/>
        </a:p>
      </dgm:t>
    </dgm:pt>
    <dgm:pt modelId="{041B5244-8EF0-446A-A46C-2FADD373FB1F}">
      <dgm:prSet custT="1"/>
      <dgm:spPr/>
      <dgm:t>
        <a:bodyPr/>
        <a:lstStyle/>
        <a:p>
          <a:pPr>
            <a:lnSpc>
              <a:spcPct val="100000"/>
            </a:lnSpc>
          </a:pPr>
          <a:r>
            <a:rPr lang="en-US" sz="2000" dirty="0">
              <a:latin typeface="Times New Roman" panose="02020603050405020304" pitchFamily="18" charset="0"/>
              <a:cs typeface="Times New Roman" panose="02020603050405020304" pitchFamily="18" charset="0"/>
            </a:rPr>
            <a:t>I can see that 2-room flat model was not really doing well in the business, there might be need to reconsider dropping some of model in the future and focus on the property that is </a:t>
          </a:r>
          <a:r>
            <a:rPr lang="et-EE" sz="2000" dirty="0">
              <a:latin typeface="Times New Roman" panose="02020603050405020304" pitchFamily="18" charset="0"/>
              <a:cs typeface="Times New Roman" panose="02020603050405020304" pitchFamily="18" charset="0"/>
            </a:rPr>
            <a:t>on</a:t>
          </a:r>
          <a:r>
            <a:rPr lang="en-US" sz="2000" dirty="0">
              <a:latin typeface="Times New Roman" panose="02020603050405020304" pitchFamily="18" charset="0"/>
              <a:cs typeface="Times New Roman" panose="02020603050405020304" pitchFamily="18" charset="0"/>
            </a:rPr>
            <a:t> high demand.</a:t>
          </a:r>
        </a:p>
      </dgm:t>
    </dgm:pt>
    <dgm:pt modelId="{2A127800-FDBC-40E5-8751-F0070B550D93}" type="parTrans" cxnId="{56390791-896B-4148-A1D8-9A130067A782}">
      <dgm:prSet/>
      <dgm:spPr/>
      <dgm:t>
        <a:bodyPr/>
        <a:lstStyle/>
        <a:p>
          <a:endParaRPr lang="en-US"/>
        </a:p>
      </dgm:t>
    </dgm:pt>
    <dgm:pt modelId="{3A7EF464-11A9-484F-BB5E-FFF3B321BA47}" type="sibTrans" cxnId="{56390791-896B-4148-A1D8-9A130067A782}">
      <dgm:prSet/>
      <dgm:spPr/>
      <dgm:t>
        <a:bodyPr/>
        <a:lstStyle/>
        <a:p>
          <a:endParaRPr lang="en-US"/>
        </a:p>
      </dgm:t>
    </dgm:pt>
    <dgm:pt modelId="{5EDB1E23-9A02-463B-A2EA-5C321225EAB7}" type="pres">
      <dgm:prSet presAssocID="{383C625F-A704-4B47-AE0E-AF50515B98FB}" presName="root" presStyleCnt="0">
        <dgm:presLayoutVars>
          <dgm:dir/>
          <dgm:resizeHandles val="exact"/>
        </dgm:presLayoutVars>
      </dgm:prSet>
      <dgm:spPr/>
    </dgm:pt>
    <dgm:pt modelId="{A77FB61D-39CE-4357-A305-3B6456309E61}" type="pres">
      <dgm:prSet presAssocID="{2C39D43A-D461-499E-9918-7E1296E71598}" presName="compNode" presStyleCnt="0"/>
      <dgm:spPr/>
    </dgm:pt>
    <dgm:pt modelId="{5677FEBD-3FBA-4B45-8327-04D9E08F22E7}" type="pres">
      <dgm:prSet presAssocID="{2C39D43A-D461-499E-9918-7E1296E7159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llar"/>
        </a:ext>
      </dgm:extLst>
    </dgm:pt>
    <dgm:pt modelId="{B5A65624-45E3-4DB9-8494-02B2BFF8D4C5}" type="pres">
      <dgm:prSet presAssocID="{2C39D43A-D461-499E-9918-7E1296E71598}" presName="spaceRect" presStyleCnt="0"/>
      <dgm:spPr/>
    </dgm:pt>
    <dgm:pt modelId="{EB3FC1F7-AB3E-4FC3-86AD-F1F4E882929D}" type="pres">
      <dgm:prSet presAssocID="{2C39D43A-D461-499E-9918-7E1296E71598}" presName="textRect" presStyleLbl="revTx" presStyleIdx="0" presStyleCnt="2">
        <dgm:presLayoutVars>
          <dgm:chMax val="1"/>
          <dgm:chPref val="1"/>
        </dgm:presLayoutVars>
      </dgm:prSet>
      <dgm:spPr/>
    </dgm:pt>
    <dgm:pt modelId="{DD8548B8-D478-4410-9664-B1BD1BCFD1CD}" type="pres">
      <dgm:prSet presAssocID="{6115AEA5-8EC6-4FD0-8F4B-44F830673A3F}" presName="sibTrans" presStyleCnt="0"/>
      <dgm:spPr/>
    </dgm:pt>
    <dgm:pt modelId="{60860B18-2201-4309-8BB8-66DB43DEA99D}" type="pres">
      <dgm:prSet presAssocID="{041B5244-8EF0-446A-A46C-2FADD373FB1F}" presName="compNode" presStyleCnt="0"/>
      <dgm:spPr/>
    </dgm:pt>
    <dgm:pt modelId="{12835A57-1E52-4827-B161-520C15204BB7}" type="pres">
      <dgm:prSet presAssocID="{041B5244-8EF0-446A-A46C-2FADD373FB1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onfused Face with No Fill"/>
        </a:ext>
      </dgm:extLst>
    </dgm:pt>
    <dgm:pt modelId="{43277BF9-2946-4E6D-95DC-A6AC98667608}" type="pres">
      <dgm:prSet presAssocID="{041B5244-8EF0-446A-A46C-2FADD373FB1F}" presName="spaceRect" presStyleCnt="0"/>
      <dgm:spPr/>
    </dgm:pt>
    <dgm:pt modelId="{F7C0904B-3236-4874-890E-116E9B549F0E}" type="pres">
      <dgm:prSet presAssocID="{041B5244-8EF0-446A-A46C-2FADD373FB1F}" presName="textRect" presStyleLbl="revTx" presStyleIdx="1" presStyleCnt="2">
        <dgm:presLayoutVars>
          <dgm:chMax val="1"/>
          <dgm:chPref val="1"/>
        </dgm:presLayoutVars>
      </dgm:prSet>
      <dgm:spPr/>
    </dgm:pt>
  </dgm:ptLst>
  <dgm:cxnLst>
    <dgm:cxn modelId="{B44A6351-C8F8-493D-9A70-6D68E2B511EB}" type="presOf" srcId="{041B5244-8EF0-446A-A46C-2FADD373FB1F}" destId="{F7C0904B-3236-4874-890E-116E9B549F0E}" srcOrd="0" destOrd="0" presId="urn:microsoft.com/office/officeart/2018/2/layout/IconLabelList"/>
    <dgm:cxn modelId="{9223B97D-C58E-426E-B5F2-DB0A5647A577}" type="presOf" srcId="{383C625F-A704-4B47-AE0E-AF50515B98FB}" destId="{5EDB1E23-9A02-463B-A2EA-5C321225EAB7}" srcOrd="0" destOrd="0" presId="urn:microsoft.com/office/officeart/2018/2/layout/IconLabelList"/>
    <dgm:cxn modelId="{56390791-896B-4148-A1D8-9A130067A782}" srcId="{383C625F-A704-4B47-AE0E-AF50515B98FB}" destId="{041B5244-8EF0-446A-A46C-2FADD373FB1F}" srcOrd="1" destOrd="0" parTransId="{2A127800-FDBC-40E5-8751-F0070B550D93}" sibTransId="{3A7EF464-11A9-484F-BB5E-FFF3B321BA47}"/>
    <dgm:cxn modelId="{57D10CC7-4BC3-40C1-A6D9-F3B341CFFF84}" srcId="{383C625F-A704-4B47-AE0E-AF50515B98FB}" destId="{2C39D43A-D461-499E-9918-7E1296E71598}" srcOrd="0" destOrd="0" parTransId="{722DA724-DF3F-4919-A59B-70B21823C6C5}" sibTransId="{6115AEA5-8EC6-4FD0-8F4B-44F830673A3F}"/>
    <dgm:cxn modelId="{2759B3EB-7C88-46D9-BD68-CED6E030019D}" type="presOf" srcId="{2C39D43A-D461-499E-9918-7E1296E71598}" destId="{EB3FC1F7-AB3E-4FC3-86AD-F1F4E882929D}" srcOrd="0" destOrd="0" presId="urn:microsoft.com/office/officeart/2018/2/layout/IconLabelList"/>
    <dgm:cxn modelId="{709914AD-6110-40A2-9E4D-ABA88E53AC46}" type="presParOf" srcId="{5EDB1E23-9A02-463B-A2EA-5C321225EAB7}" destId="{A77FB61D-39CE-4357-A305-3B6456309E61}" srcOrd="0" destOrd="0" presId="urn:microsoft.com/office/officeart/2018/2/layout/IconLabelList"/>
    <dgm:cxn modelId="{25FB17C1-C150-43D7-A0A5-4987C811F089}" type="presParOf" srcId="{A77FB61D-39CE-4357-A305-3B6456309E61}" destId="{5677FEBD-3FBA-4B45-8327-04D9E08F22E7}" srcOrd="0" destOrd="0" presId="urn:microsoft.com/office/officeart/2018/2/layout/IconLabelList"/>
    <dgm:cxn modelId="{E60406E1-4C76-43BC-97A1-CB8C703D3FFB}" type="presParOf" srcId="{A77FB61D-39CE-4357-A305-3B6456309E61}" destId="{B5A65624-45E3-4DB9-8494-02B2BFF8D4C5}" srcOrd="1" destOrd="0" presId="urn:microsoft.com/office/officeart/2018/2/layout/IconLabelList"/>
    <dgm:cxn modelId="{807E754F-55A5-4C5B-8BF3-956A4813EF05}" type="presParOf" srcId="{A77FB61D-39CE-4357-A305-3B6456309E61}" destId="{EB3FC1F7-AB3E-4FC3-86AD-F1F4E882929D}" srcOrd="2" destOrd="0" presId="urn:microsoft.com/office/officeart/2018/2/layout/IconLabelList"/>
    <dgm:cxn modelId="{D33ADD8B-4BC7-438F-BBE1-CD9EC9AA7729}" type="presParOf" srcId="{5EDB1E23-9A02-463B-A2EA-5C321225EAB7}" destId="{DD8548B8-D478-4410-9664-B1BD1BCFD1CD}" srcOrd="1" destOrd="0" presId="urn:microsoft.com/office/officeart/2018/2/layout/IconLabelList"/>
    <dgm:cxn modelId="{8A869E5B-1D45-4AF2-8DF2-9F77FCA850A8}" type="presParOf" srcId="{5EDB1E23-9A02-463B-A2EA-5C321225EAB7}" destId="{60860B18-2201-4309-8BB8-66DB43DEA99D}" srcOrd="2" destOrd="0" presId="urn:microsoft.com/office/officeart/2018/2/layout/IconLabelList"/>
    <dgm:cxn modelId="{7DA5BF49-0299-4295-9F4B-8954EC96FAA6}" type="presParOf" srcId="{60860B18-2201-4309-8BB8-66DB43DEA99D}" destId="{12835A57-1E52-4827-B161-520C15204BB7}" srcOrd="0" destOrd="0" presId="urn:microsoft.com/office/officeart/2018/2/layout/IconLabelList"/>
    <dgm:cxn modelId="{448C7B9E-890A-46C2-86CB-81F5B5DE2DE2}" type="presParOf" srcId="{60860B18-2201-4309-8BB8-66DB43DEA99D}" destId="{43277BF9-2946-4E6D-95DC-A6AC98667608}" srcOrd="1" destOrd="0" presId="urn:microsoft.com/office/officeart/2018/2/layout/IconLabelList"/>
    <dgm:cxn modelId="{E16B89A5-0FBD-43CD-A4BD-29A3BD62E55C}" type="presParOf" srcId="{60860B18-2201-4309-8BB8-66DB43DEA99D}" destId="{F7C0904B-3236-4874-890E-116E9B549F0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523C0B-2607-4922-B48E-2299ED1FE76A}">
      <dsp:nvSpPr>
        <dsp:cNvPr id="0" name=""/>
        <dsp:cNvSpPr/>
      </dsp:nvSpPr>
      <dsp:spPr>
        <a:xfrm>
          <a:off x="1283" y="73062"/>
          <a:ext cx="4205213" cy="4205213"/>
        </a:xfrm>
        <a:prstGeom prst="ellips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kern="1200" dirty="0"/>
            <a:t>This report was made to provide the business with important insight that will aid the business to grow.</a:t>
          </a:r>
        </a:p>
      </dsp:txBody>
      <dsp:txXfrm>
        <a:off x="617122" y="688901"/>
        <a:ext cx="2973535" cy="2973535"/>
      </dsp:txXfrm>
    </dsp:sp>
    <dsp:sp modelId="{A1CA7249-90B1-4A57-8DE7-7FDCA8209AD8}">
      <dsp:nvSpPr>
        <dsp:cNvPr id="0" name=""/>
        <dsp:cNvSpPr/>
      </dsp:nvSpPr>
      <dsp:spPr>
        <a:xfrm rot="5400000">
          <a:off x="4553426" y="1618478"/>
          <a:ext cx="1471824" cy="1114381"/>
        </a:xfrm>
        <a:prstGeom prst="triangl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0CC76720-CF72-4D4F-95CD-AD42CF04DE4E}">
      <dsp:nvSpPr>
        <dsp:cNvPr id="0" name=""/>
        <dsp:cNvSpPr/>
      </dsp:nvSpPr>
      <dsp:spPr>
        <a:xfrm>
          <a:off x="6309103" y="73062"/>
          <a:ext cx="4205213" cy="4205213"/>
        </a:xfrm>
        <a:prstGeom prst="ellipse">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kern="1200" dirty="0"/>
            <a:t>After</a:t>
          </a:r>
          <a:r>
            <a:rPr lang="et-EE" sz="3000" kern="1200" dirty="0"/>
            <a:t> </a:t>
          </a:r>
          <a:r>
            <a:rPr lang="en-US" sz="3000" kern="1200" dirty="0"/>
            <a:t>cleaning the data </a:t>
          </a:r>
          <a:r>
            <a:rPr lang="et-EE" sz="3000" kern="1200" dirty="0"/>
            <a:t>,</a:t>
          </a:r>
          <a:r>
            <a:rPr lang="en-US" sz="3000" kern="1200" dirty="0"/>
            <a:t>analysis was carried out using statistical tools, pivot</a:t>
          </a:r>
          <a:r>
            <a:rPr lang="et-EE" sz="3000" kern="1200" dirty="0"/>
            <a:t> </a:t>
          </a:r>
          <a:r>
            <a:rPr lang="en-US" sz="3000" kern="1200" dirty="0"/>
            <a:t>table and </a:t>
          </a:r>
          <a:r>
            <a:rPr lang="et-EE" sz="3000" kern="1200" dirty="0"/>
            <a:t>p</a:t>
          </a:r>
          <a:r>
            <a:rPr lang="en-US" sz="3000" kern="1200" dirty="0" err="1"/>
            <a:t>ower</a:t>
          </a:r>
          <a:r>
            <a:rPr lang="en-US" sz="3000" kern="1200" dirty="0"/>
            <a:t> B1. </a:t>
          </a:r>
        </a:p>
      </dsp:txBody>
      <dsp:txXfrm>
        <a:off x="6924942" y="688901"/>
        <a:ext cx="2973535" cy="29735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77FEBD-3FBA-4B45-8327-04D9E08F22E7}">
      <dsp:nvSpPr>
        <dsp:cNvPr id="0" name=""/>
        <dsp:cNvSpPr/>
      </dsp:nvSpPr>
      <dsp:spPr>
        <a:xfrm>
          <a:off x="1747800" y="158530"/>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3FC1F7-AB3E-4FC3-86AD-F1F4E882929D}">
      <dsp:nvSpPr>
        <dsp:cNvPr id="0" name=""/>
        <dsp:cNvSpPr/>
      </dsp:nvSpPr>
      <dsp:spPr>
        <a:xfrm>
          <a:off x="559800" y="2707807"/>
          <a:ext cx="4320000" cy="14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In addition, the KPI in excel shows that there  are some  Flat model that contributed high to the total resale price, and some contributed 0% </a:t>
          </a:r>
          <a:r>
            <a:rPr lang="et-EE" sz="2000" kern="1200" dirty="0">
              <a:latin typeface="Times New Roman" panose="02020603050405020304" pitchFamily="18" charset="0"/>
              <a:cs typeface="Times New Roman" panose="02020603050405020304" pitchFamily="18" charset="0"/>
            </a:rPr>
            <a:t>to the </a:t>
          </a:r>
          <a:r>
            <a:rPr lang="en-US" sz="2000" kern="1200" dirty="0">
              <a:latin typeface="Times New Roman" panose="02020603050405020304" pitchFamily="18" charset="0"/>
              <a:cs typeface="Times New Roman" panose="02020603050405020304" pitchFamily="18" charset="0"/>
            </a:rPr>
            <a:t>total price.</a:t>
          </a:r>
        </a:p>
      </dsp:txBody>
      <dsp:txXfrm>
        <a:off x="559800" y="2707807"/>
        <a:ext cx="4320000" cy="1485000"/>
      </dsp:txXfrm>
    </dsp:sp>
    <dsp:sp modelId="{12835A57-1E52-4827-B161-520C15204BB7}">
      <dsp:nvSpPr>
        <dsp:cNvPr id="0" name=""/>
        <dsp:cNvSpPr/>
      </dsp:nvSpPr>
      <dsp:spPr>
        <a:xfrm>
          <a:off x="6823800" y="158530"/>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C0904B-3236-4874-890E-116E9B549F0E}">
      <dsp:nvSpPr>
        <dsp:cNvPr id="0" name=""/>
        <dsp:cNvSpPr/>
      </dsp:nvSpPr>
      <dsp:spPr>
        <a:xfrm>
          <a:off x="5635800" y="2707807"/>
          <a:ext cx="4320000" cy="14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I can see that 2-room flat model was not really doing well in the business, there might be need to reconsider dropping some of model in the future and focus on the property that is </a:t>
          </a:r>
          <a:r>
            <a:rPr lang="et-EE" sz="2000" kern="1200" dirty="0">
              <a:latin typeface="Times New Roman" panose="02020603050405020304" pitchFamily="18" charset="0"/>
              <a:cs typeface="Times New Roman" panose="02020603050405020304" pitchFamily="18" charset="0"/>
            </a:rPr>
            <a:t>on</a:t>
          </a:r>
          <a:r>
            <a:rPr lang="en-US" sz="2000" kern="1200" dirty="0">
              <a:latin typeface="Times New Roman" panose="02020603050405020304" pitchFamily="18" charset="0"/>
              <a:cs typeface="Times New Roman" panose="02020603050405020304" pitchFamily="18" charset="0"/>
            </a:rPr>
            <a:t> high demand.</a:t>
          </a:r>
        </a:p>
      </dsp:txBody>
      <dsp:txXfrm>
        <a:off x="5635800" y="2707807"/>
        <a:ext cx="4320000" cy="1485000"/>
      </dsp:txXfrm>
    </dsp:sp>
  </dsp:spTree>
</dsp:drawing>
</file>

<file path=ppt/diagrams/layout1.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AB044-AE2B-ACC3-5D14-ECAD19AEA3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t-EE"/>
          </a:p>
        </p:txBody>
      </p:sp>
      <p:sp>
        <p:nvSpPr>
          <p:cNvPr id="3" name="Subtitle 2">
            <a:extLst>
              <a:ext uri="{FF2B5EF4-FFF2-40B4-BE49-F238E27FC236}">
                <a16:creationId xmlns:a16="http://schemas.microsoft.com/office/drawing/2014/main" id="{69E96AF4-9CA8-24EE-07FD-2AFD30C879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t-EE"/>
          </a:p>
        </p:txBody>
      </p:sp>
      <p:sp>
        <p:nvSpPr>
          <p:cNvPr id="4" name="Date Placeholder 3">
            <a:extLst>
              <a:ext uri="{FF2B5EF4-FFF2-40B4-BE49-F238E27FC236}">
                <a16:creationId xmlns:a16="http://schemas.microsoft.com/office/drawing/2014/main" id="{59BA4E53-88C7-32DF-0AAF-1D8E180FE26C}"/>
              </a:ext>
            </a:extLst>
          </p:cNvPr>
          <p:cNvSpPr>
            <a:spLocks noGrp="1"/>
          </p:cNvSpPr>
          <p:nvPr>
            <p:ph type="dt" sz="half" idx="10"/>
          </p:nvPr>
        </p:nvSpPr>
        <p:spPr/>
        <p:txBody>
          <a:bodyPr/>
          <a:lstStyle/>
          <a:p>
            <a:fld id="{9BAB0122-C944-40E6-9D2B-E8770112A42F}" type="datetimeFigureOut">
              <a:rPr lang="et-EE" smtClean="0"/>
              <a:t>09.03.2024</a:t>
            </a:fld>
            <a:endParaRPr lang="et-EE"/>
          </a:p>
        </p:txBody>
      </p:sp>
      <p:sp>
        <p:nvSpPr>
          <p:cNvPr id="5" name="Footer Placeholder 4">
            <a:extLst>
              <a:ext uri="{FF2B5EF4-FFF2-40B4-BE49-F238E27FC236}">
                <a16:creationId xmlns:a16="http://schemas.microsoft.com/office/drawing/2014/main" id="{8368CF9E-704C-9A40-1D14-9A1ABC9AC69D}"/>
              </a:ext>
            </a:extLst>
          </p:cNvPr>
          <p:cNvSpPr>
            <a:spLocks noGrp="1"/>
          </p:cNvSpPr>
          <p:nvPr>
            <p:ph type="ftr" sz="quarter" idx="11"/>
          </p:nvPr>
        </p:nvSpPr>
        <p:spPr/>
        <p:txBody>
          <a:bodyPr/>
          <a:lstStyle/>
          <a:p>
            <a:endParaRPr lang="et-EE"/>
          </a:p>
        </p:txBody>
      </p:sp>
      <p:sp>
        <p:nvSpPr>
          <p:cNvPr id="6" name="Slide Number Placeholder 5">
            <a:extLst>
              <a:ext uri="{FF2B5EF4-FFF2-40B4-BE49-F238E27FC236}">
                <a16:creationId xmlns:a16="http://schemas.microsoft.com/office/drawing/2014/main" id="{4C3C9C78-68A2-0842-6A40-30AD4261EC4B}"/>
              </a:ext>
            </a:extLst>
          </p:cNvPr>
          <p:cNvSpPr>
            <a:spLocks noGrp="1"/>
          </p:cNvSpPr>
          <p:nvPr>
            <p:ph type="sldNum" sz="quarter" idx="12"/>
          </p:nvPr>
        </p:nvSpPr>
        <p:spPr/>
        <p:txBody>
          <a:bodyPr/>
          <a:lstStyle/>
          <a:p>
            <a:fld id="{7DF88415-1E48-4D6A-BC81-FF38361608D0}" type="slidenum">
              <a:rPr lang="et-EE" smtClean="0"/>
              <a:t>‹#›</a:t>
            </a:fld>
            <a:endParaRPr lang="et-EE"/>
          </a:p>
        </p:txBody>
      </p:sp>
    </p:spTree>
    <p:extLst>
      <p:ext uri="{BB962C8B-B14F-4D97-AF65-F5344CB8AC3E}">
        <p14:creationId xmlns:p14="http://schemas.microsoft.com/office/powerpoint/2010/main" val="557324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50588-A7BC-FB94-8459-AAFDA5C5596B}"/>
              </a:ext>
            </a:extLst>
          </p:cNvPr>
          <p:cNvSpPr>
            <a:spLocks noGrp="1"/>
          </p:cNvSpPr>
          <p:nvPr>
            <p:ph type="title"/>
          </p:nvPr>
        </p:nvSpPr>
        <p:spPr/>
        <p:txBody>
          <a:bodyPr/>
          <a:lstStyle/>
          <a:p>
            <a:r>
              <a:rPr lang="en-US"/>
              <a:t>Click to edit Master title style</a:t>
            </a:r>
            <a:endParaRPr lang="et-EE"/>
          </a:p>
        </p:txBody>
      </p:sp>
      <p:sp>
        <p:nvSpPr>
          <p:cNvPr id="3" name="Vertical Text Placeholder 2">
            <a:extLst>
              <a:ext uri="{FF2B5EF4-FFF2-40B4-BE49-F238E27FC236}">
                <a16:creationId xmlns:a16="http://schemas.microsoft.com/office/drawing/2014/main" id="{B90199B6-DF72-644F-B99B-9DB20C41A2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4" name="Date Placeholder 3">
            <a:extLst>
              <a:ext uri="{FF2B5EF4-FFF2-40B4-BE49-F238E27FC236}">
                <a16:creationId xmlns:a16="http://schemas.microsoft.com/office/drawing/2014/main" id="{86242298-E5AD-FF5D-83C3-078D34E36A9F}"/>
              </a:ext>
            </a:extLst>
          </p:cNvPr>
          <p:cNvSpPr>
            <a:spLocks noGrp="1"/>
          </p:cNvSpPr>
          <p:nvPr>
            <p:ph type="dt" sz="half" idx="10"/>
          </p:nvPr>
        </p:nvSpPr>
        <p:spPr/>
        <p:txBody>
          <a:bodyPr/>
          <a:lstStyle/>
          <a:p>
            <a:fld id="{9BAB0122-C944-40E6-9D2B-E8770112A42F}" type="datetimeFigureOut">
              <a:rPr lang="et-EE" smtClean="0"/>
              <a:t>09.03.2024</a:t>
            </a:fld>
            <a:endParaRPr lang="et-EE"/>
          </a:p>
        </p:txBody>
      </p:sp>
      <p:sp>
        <p:nvSpPr>
          <p:cNvPr id="5" name="Footer Placeholder 4">
            <a:extLst>
              <a:ext uri="{FF2B5EF4-FFF2-40B4-BE49-F238E27FC236}">
                <a16:creationId xmlns:a16="http://schemas.microsoft.com/office/drawing/2014/main" id="{76644CB5-811A-E220-825E-E75250B4B7AD}"/>
              </a:ext>
            </a:extLst>
          </p:cNvPr>
          <p:cNvSpPr>
            <a:spLocks noGrp="1"/>
          </p:cNvSpPr>
          <p:nvPr>
            <p:ph type="ftr" sz="quarter" idx="11"/>
          </p:nvPr>
        </p:nvSpPr>
        <p:spPr/>
        <p:txBody>
          <a:bodyPr/>
          <a:lstStyle/>
          <a:p>
            <a:endParaRPr lang="et-EE"/>
          </a:p>
        </p:txBody>
      </p:sp>
      <p:sp>
        <p:nvSpPr>
          <p:cNvPr id="6" name="Slide Number Placeholder 5">
            <a:extLst>
              <a:ext uri="{FF2B5EF4-FFF2-40B4-BE49-F238E27FC236}">
                <a16:creationId xmlns:a16="http://schemas.microsoft.com/office/drawing/2014/main" id="{F1A70F65-7126-6FAB-1761-5A85A4E78255}"/>
              </a:ext>
            </a:extLst>
          </p:cNvPr>
          <p:cNvSpPr>
            <a:spLocks noGrp="1"/>
          </p:cNvSpPr>
          <p:nvPr>
            <p:ph type="sldNum" sz="quarter" idx="12"/>
          </p:nvPr>
        </p:nvSpPr>
        <p:spPr/>
        <p:txBody>
          <a:bodyPr/>
          <a:lstStyle/>
          <a:p>
            <a:fld id="{7DF88415-1E48-4D6A-BC81-FF38361608D0}" type="slidenum">
              <a:rPr lang="et-EE" smtClean="0"/>
              <a:t>‹#›</a:t>
            </a:fld>
            <a:endParaRPr lang="et-EE"/>
          </a:p>
        </p:txBody>
      </p:sp>
    </p:spTree>
    <p:extLst>
      <p:ext uri="{BB962C8B-B14F-4D97-AF65-F5344CB8AC3E}">
        <p14:creationId xmlns:p14="http://schemas.microsoft.com/office/powerpoint/2010/main" val="1165128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BAA9B8-0A6C-E5FA-DF20-C2591C8999F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t-EE"/>
          </a:p>
        </p:txBody>
      </p:sp>
      <p:sp>
        <p:nvSpPr>
          <p:cNvPr id="3" name="Vertical Text Placeholder 2">
            <a:extLst>
              <a:ext uri="{FF2B5EF4-FFF2-40B4-BE49-F238E27FC236}">
                <a16:creationId xmlns:a16="http://schemas.microsoft.com/office/drawing/2014/main" id="{9CB35240-CCC2-9A27-39A8-D313BEBA50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4" name="Date Placeholder 3">
            <a:extLst>
              <a:ext uri="{FF2B5EF4-FFF2-40B4-BE49-F238E27FC236}">
                <a16:creationId xmlns:a16="http://schemas.microsoft.com/office/drawing/2014/main" id="{E4307288-0604-12D5-0761-270C29CFB261}"/>
              </a:ext>
            </a:extLst>
          </p:cNvPr>
          <p:cNvSpPr>
            <a:spLocks noGrp="1"/>
          </p:cNvSpPr>
          <p:nvPr>
            <p:ph type="dt" sz="half" idx="10"/>
          </p:nvPr>
        </p:nvSpPr>
        <p:spPr/>
        <p:txBody>
          <a:bodyPr/>
          <a:lstStyle/>
          <a:p>
            <a:fld id="{9BAB0122-C944-40E6-9D2B-E8770112A42F}" type="datetimeFigureOut">
              <a:rPr lang="et-EE" smtClean="0"/>
              <a:t>09.03.2024</a:t>
            </a:fld>
            <a:endParaRPr lang="et-EE"/>
          </a:p>
        </p:txBody>
      </p:sp>
      <p:sp>
        <p:nvSpPr>
          <p:cNvPr id="5" name="Footer Placeholder 4">
            <a:extLst>
              <a:ext uri="{FF2B5EF4-FFF2-40B4-BE49-F238E27FC236}">
                <a16:creationId xmlns:a16="http://schemas.microsoft.com/office/drawing/2014/main" id="{A68129B6-C085-673D-4278-D11EE09BD4A8}"/>
              </a:ext>
            </a:extLst>
          </p:cNvPr>
          <p:cNvSpPr>
            <a:spLocks noGrp="1"/>
          </p:cNvSpPr>
          <p:nvPr>
            <p:ph type="ftr" sz="quarter" idx="11"/>
          </p:nvPr>
        </p:nvSpPr>
        <p:spPr/>
        <p:txBody>
          <a:bodyPr/>
          <a:lstStyle/>
          <a:p>
            <a:endParaRPr lang="et-EE"/>
          </a:p>
        </p:txBody>
      </p:sp>
      <p:sp>
        <p:nvSpPr>
          <p:cNvPr id="6" name="Slide Number Placeholder 5">
            <a:extLst>
              <a:ext uri="{FF2B5EF4-FFF2-40B4-BE49-F238E27FC236}">
                <a16:creationId xmlns:a16="http://schemas.microsoft.com/office/drawing/2014/main" id="{460B01ED-EF07-D9D2-0354-7486DA203490}"/>
              </a:ext>
            </a:extLst>
          </p:cNvPr>
          <p:cNvSpPr>
            <a:spLocks noGrp="1"/>
          </p:cNvSpPr>
          <p:nvPr>
            <p:ph type="sldNum" sz="quarter" idx="12"/>
          </p:nvPr>
        </p:nvSpPr>
        <p:spPr/>
        <p:txBody>
          <a:bodyPr/>
          <a:lstStyle/>
          <a:p>
            <a:fld id="{7DF88415-1E48-4D6A-BC81-FF38361608D0}" type="slidenum">
              <a:rPr lang="et-EE" smtClean="0"/>
              <a:t>‹#›</a:t>
            </a:fld>
            <a:endParaRPr lang="et-EE"/>
          </a:p>
        </p:txBody>
      </p:sp>
    </p:spTree>
    <p:extLst>
      <p:ext uri="{BB962C8B-B14F-4D97-AF65-F5344CB8AC3E}">
        <p14:creationId xmlns:p14="http://schemas.microsoft.com/office/powerpoint/2010/main" val="3222227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B6794-0404-1C12-0226-29376E7C95D1}"/>
              </a:ext>
            </a:extLst>
          </p:cNvPr>
          <p:cNvSpPr>
            <a:spLocks noGrp="1"/>
          </p:cNvSpPr>
          <p:nvPr>
            <p:ph type="title"/>
          </p:nvPr>
        </p:nvSpPr>
        <p:spPr/>
        <p:txBody>
          <a:bodyPr/>
          <a:lstStyle/>
          <a:p>
            <a:r>
              <a:rPr lang="en-US"/>
              <a:t>Click to edit Master title style</a:t>
            </a:r>
            <a:endParaRPr lang="et-EE"/>
          </a:p>
        </p:txBody>
      </p:sp>
      <p:sp>
        <p:nvSpPr>
          <p:cNvPr id="3" name="Content Placeholder 2">
            <a:extLst>
              <a:ext uri="{FF2B5EF4-FFF2-40B4-BE49-F238E27FC236}">
                <a16:creationId xmlns:a16="http://schemas.microsoft.com/office/drawing/2014/main" id="{768EE967-8430-67F6-E4D4-373138776B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4" name="Date Placeholder 3">
            <a:extLst>
              <a:ext uri="{FF2B5EF4-FFF2-40B4-BE49-F238E27FC236}">
                <a16:creationId xmlns:a16="http://schemas.microsoft.com/office/drawing/2014/main" id="{C3A6058B-58AD-05F4-B6BB-8243E9287229}"/>
              </a:ext>
            </a:extLst>
          </p:cNvPr>
          <p:cNvSpPr>
            <a:spLocks noGrp="1"/>
          </p:cNvSpPr>
          <p:nvPr>
            <p:ph type="dt" sz="half" idx="10"/>
          </p:nvPr>
        </p:nvSpPr>
        <p:spPr/>
        <p:txBody>
          <a:bodyPr/>
          <a:lstStyle/>
          <a:p>
            <a:fld id="{9BAB0122-C944-40E6-9D2B-E8770112A42F}" type="datetimeFigureOut">
              <a:rPr lang="et-EE" smtClean="0"/>
              <a:t>09.03.2024</a:t>
            </a:fld>
            <a:endParaRPr lang="et-EE"/>
          </a:p>
        </p:txBody>
      </p:sp>
      <p:sp>
        <p:nvSpPr>
          <p:cNvPr id="5" name="Footer Placeholder 4">
            <a:extLst>
              <a:ext uri="{FF2B5EF4-FFF2-40B4-BE49-F238E27FC236}">
                <a16:creationId xmlns:a16="http://schemas.microsoft.com/office/drawing/2014/main" id="{04F6578C-8E5F-8608-8C07-3BEDDEA76AFD}"/>
              </a:ext>
            </a:extLst>
          </p:cNvPr>
          <p:cNvSpPr>
            <a:spLocks noGrp="1"/>
          </p:cNvSpPr>
          <p:nvPr>
            <p:ph type="ftr" sz="quarter" idx="11"/>
          </p:nvPr>
        </p:nvSpPr>
        <p:spPr/>
        <p:txBody>
          <a:bodyPr/>
          <a:lstStyle/>
          <a:p>
            <a:endParaRPr lang="et-EE"/>
          </a:p>
        </p:txBody>
      </p:sp>
      <p:sp>
        <p:nvSpPr>
          <p:cNvPr id="6" name="Slide Number Placeholder 5">
            <a:extLst>
              <a:ext uri="{FF2B5EF4-FFF2-40B4-BE49-F238E27FC236}">
                <a16:creationId xmlns:a16="http://schemas.microsoft.com/office/drawing/2014/main" id="{D5004DCF-CEEC-CC0E-A494-6470C23C2CC5}"/>
              </a:ext>
            </a:extLst>
          </p:cNvPr>
          <p:cNvSpPr>
            <a:spLocks noGrp="1"/>
          </p:cNvSpPr>
          <p:nvPr>
            <p:ph type="sldNum" sz="quarter" idx="12"/>
          </p:nvPr>
        </p:nvSpPr>
        <p:spPr/>
        <p:txBody>
          <a:bodyPr/>
          <a:lstStyle/>
          <a:p>
            <a:fld id="{7DF88415-1E48-4D6A-BC81-FF38361608D0}" type="slidenum">
              <a:rPr lang="et-EE" smtClean="0"/>
              <a:t>‹#›</a:t>
            </a:fld>
            <a:endParaRPr lang="et-EE"/>
          </a:p>
        </p:txBody>
      </p:sp>
    </p:spTree>
    <p:extLst>
      <p:ext uri="{BB962C8B-B14F-4D97-AF65-F5344CB8AC3E}">
        <p14:creationId xmlns:p14="http://schemas.microsoft.com/office/powerpoint/2010/main" val="3272240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5A90-DE84-6A87-BFF4-3496D5CB08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t-EE"/>
          </a:p>
        </p:txBody>
      </p:sp>
      <p:sp>
        <p:nvSpPr>
          <p:cNvPr id="3" name="Text Placeholder 2">
            <a:extLst>
              <a:ext uri="{FF2B5EF4-FFF2-40B4-BE49-F238E27FC236}">
                <a16:creationId xmlns:a16="http://schemas.microsoft.com/office/drawing/2014/main" id="{DA7FD0FF-4934-A698-0A11-67EFEEC7B4B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ECFD1B-779C-DC11-68DE-7FE07CB944CE}"/>
              </a:ext>
            </a:extLst>
          </p:cNvPr>
          <p:cNvSpPr>
            <a:spLocks noGrp="1"/>
          </p:cNvSpPr>
          <p:nvPr>
            <p:ph type="dt" sz="half" idx="10"/>
          </p:nvPr>
        </p:nvSpPr>
        <p:spPr/>
        <p:txBody>
          <a:bodyPr/>
          <a:lstStyle/>
          <a:p>
            <a:fld id="{9BAB0122-C944-40E6-9D2B-E8770112A42F}" type="datetimeFigureOut">
              <a:rPr lang="et-EE" smtClean="0"/>
              <a:t>09.03.2024</a:t>
            </a:fld>
            <a:endParaRPr lang="et-EE"/>
          </a:p>
        </p:txBody>
      </p:sp>
      <p:sp>
        <p:nvSpPr>
          <p:cNvPr id="5" name="Footer Placeholder 4">
            <a:extLst>
              <a:ext uri="{FF2B5EF4-FFF2-40B4-BE49-F238E27FC236}">
                <a16:creationId xmlns:a16="http://schemas.microsoft.com/office/drawing/2014/main" id="{E0FD4CCB-55CF-4CA7-F76E-7D8FF307B07E}"/>
              </a:ext>
            </a:extLst>
          </p:cNvPr>
          <p:cNvSpPr>
            <a:spLocks noGrp="1"/>
          </p:cNvSpPr>
          <p:nvPr>
            <p:ph type="ftr" sz="quarter" idx="11"/>
          </p:nvPr>
        </p:nvSpPr>
        <p:spPr/>
        <p:txBody>
          <a:bodyPr/>
          <a:lstStyle/>
          <a:p>
            <a:endParaRPr lang="et-EE"/>
          </a:p>
        </p:txBody>
      </p:sp>
      <p:sp>
        <p:nvSpPr>
          <p:cNvPr id="6" name="Slide Number Placeholder 5">
            <a:extLst>
              <a:ext uri="{FF2B5EF4-FFF2-40B4-BE49-F238E27FC236}">
                <a16:creationId xmlns:a16="http://schemas.microsoft.com/office/drawing/2014/main" id="{B4AEAB2F-59A8-FFEF-A2C1-6F495B4F6C45}"/>
              </a:ext>
            </a:extLst>
          </p:cNvPr>
          <p:cNvSpPr>
            <a:spLocks noGrp="1"/>
          </p:cNvSpPr>
          <p:nvPr>
            <p:ph type="sldNum" sz="quarter" idx="12"/>
          </p:nvPr>
        </p:nvSpPr>
        <p:spPr/>
        <p:txBody>
          <a:bodyPr/>
          <a:lstStyle/>
          <a:p>
            <a:fld id="{7DF88415-1E48-4D6A-BC81-FF38361608D0}" type="slidenum">
              <a:rPr lang="et-EE" smtClean="0"/>
              <a:t>‹#›</a:t>
            </a:fld>
            <a:endParaRPr lang="et-EE"/>
          </a:p>
        </p:txBody>
      </p:sp>
    </p:spTree>
    <p:extLst>
      <p:ext uri="{BB962C8B-B14F-4D97-AF65-F5344CB8AC3E}">
        <p14:creationId xmlns:p14="http://schemas.microsoft.com/office/powerpoint/2010/main" val="2472380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9B46E-5C85-9B16-DC7B-BFC8BC3CE2D7}"/>
              </a:ext>
            </a:extLst>
          </p:cNvPr>
          <p:cNvSpPr>
            <a:spLocks noGrp="1"/>
          </p:cNvSpPr>
          <p:nvPr>
            <p:ph type="title"/>
          </p:nvPr>
        </p:nvSpPr>
        <p:spPr/>
        <p:txBody>
          <a:bodyPr/>
          <a:lstStyle/>
          <a:p>
            <a:r>
              <a:rPr lang="en-US"/>
              <a:t>Click to edit Master title style</a:t>
            </a:r>
            <a:endParaRPr lang="et-EE"/>
          </a:p>
        </p:txBody>
      </p:sp>
      <p:sp>
        <p:nvSpPr>
          <p:cNvPr id="3" name="Content Placeholder 2">
            <a:extLst>
              <a:ext uri="{FF2B5EF4-FFF2-40B4-BE49-F238E27FC236}">
                <a16:creationId xmlns:a16="http://schemas.microsoft.com/office/drawing/2014/main" id="{E440E0B6-2306-7D1D-1B65-ED0805026B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4" name="Content Placeholder 3">
            <a:extLst>
              <a:ext uri="{FF2B5EF4-FFF2-40B4-BE49-F238E27FC236}">
                <a16:creationId xmlns:a16="http://schemas.microsoft.com/office/drawing/2014/main" id="{13756274-D760-AF2F-5C5B-787F8ED8AA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5" name="Date Placeholder 4">
            <a:extLst>
              <a:ext uri="{FF2B5EF4-FFF2-40B4-BE49-F238E27FC236}">
                <a16:creationId xmlns:a16="http://schemas.microsoft.com/office/drawing/2014/main" id="{74789857-958A-25E8-2E95-54599CCAE28A}"/>
              </a:ext>
            </a:extLst>
          </p:cNvPr>
          <p:cNvSpPr>
            <a:spLocks noGrp="1"/>
          </p:cNvSpPr>
          <p:nvPr>
            <p:ph type="dt" sz="half" idx="10"/>
          </p:nvPr>
        </p:nvSpPr>
        <p:spPr/>
        <p:txBody>
          <a:bodyPr/>
          <a:lstStyle/>
          <a:p>
            <a:fld id="{9BAB0122-C944-40E6-9D2B-E8770112A42F}" type="datetimeFigureOut">
              <a:rPr lang="et-EE" smtClean="0"/>
              <a:t>09.03.2024</a:t>
            </a:fld>
            <a:endParaRPr lang="et-EE"/>
          </a:p>
        </p:txBody>
      </p:sp>
      <p:sp>
        <p:nvSpPr>
          <p:cNvPr id="6" name="Footer Placeholder 5">
            <a:extLst>
              <a:ext uri="{FF2B5EF4-FFF2-40B4-BE49-F238E27FC236}">
                <a16:creationId xmlns:a16="http://schemas.microsoft.com/office/drawing/2014/main" id="{3821F550-77C1-71F8-D534-AAF2E269D545}"/>
              </a:ext>
            </a:extLst>
          </p:cNvPr>
          <p:cNvSpPr>
            <a:spLocks noGrp="1"/>
          </p:cNvSpPr>
          <p:nvPr>
            <p:ph type="ftr" sz="quarter" idx="11"/>
          </p:nvPr>
        </p:nvSpPr>
        <p:spPr/>
        <p:txBody>
          <a:bodyPr/>
          <a:lstStyle/>
          <a:p>
            <a:endParaRPr lang="et-EE"/>
          </a:p>
        </p:txBody>
      </p:sp>
      <p:sp>
        <p:nvSpPr>
          <p:cNvPr id="7" name="Slide Number Placeholder 6">
            <a:extLst>
              <a:ext uri="{FF2B5EF4-FFF2-40B4-BE49-F238E27FC236}">
                <a16:creationId xmlns:a16="http://schemas.microsoft.com/office/drawing/2014/main" id="{2804DC43-B9B7-A3CF-D2DE-24588827CEA5}"/>
              </a:ext>
            </a:extLst>
          </p:cNvPr>
          <p:cNvSpPr>
            <a:spLocks noGrp="1"/>
          </p:cNvSpPr>
          <p:nvPr>
            <p:ph type="sldNum" sz="quarter" idx="12"/>
          </p:nvPr>
        </p:nvSpPr>
        <p:spPr/>
        <p:txBody>
          <a:bodyPr/>
          <a:lstStyle/>
          <a:p>
            <a:fld id="{7DF88415-1E48-4D6A-BC81-FF38361608D0}" type="slidenum">
              <a:rPr lang="et-EE" smtClean="0"/>
              <a:t>‹#›</a:t>
            </a:fld>
            <a:endParaRPr lang="et-EE"/>
          </a:p>
        </p:txBody>
      </p:sp>
    </p:spTree>
    <p:extLst>
      <p:ext uri="{BB962C8B-B14F-4D97-AF65-F5344CB8AC3E}">
        <p14:creationId xmlns:p14="http://schemas.microsoft.com/office/powerpoint/2010/main" val="2613568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22131-1FCA-B380-73E7-42AE84D46BD4}"/>
              </a:ext>
            </a:extLst>
          </p:cNvPr>
          <p:cNvSpPr>
            <a:spLocks noGrp="1"/>
          </p:cNvSpPr>
          <p:nvPr>
            <p:ph type="title"/>
          </p:nvPr>
        </p:nvSpPr>
        <p:spPr>
          <a:xfrm>
            <a:off x="839788" y="365125"/>
            <a:ext cx="10515600" cy="1325563"/>
          </a:xfrm>
        </p:spPr>
        <p:txBody>
          <a:bodyPr/>
          <a:lstStyle/>
          <a:p>
            <a:r>
              <a:rPr lang="en-US"/>
              <a:t>Click to edit Master title style</a:t>
            </a:r>
            <a:endParaRPr lang="et-EE"/>
          </a:p>
        </p:txBody>
      </p:sp>
      <p:sp>
        <p:nvSpPr>
          <p:cNvPr id="3" name="Text Placeholder 2">
            <a:extLst>
              <a:ext uri="{FF2B5EF4-FFF2-40B4-BE49-F238E27FC236}">
                <a16:creationId xmlns:a16="http://schemas.microsoft.com/office/drawing/2014/main" id="{DA7B04E2-726B-ACF2-E622-4918300495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D5511B-684E-0801-6F14-D583FFA147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5" name="Text Placeholder 4">
            <a:extLst>
              <a:ext uri="{FF2B5EF4-FFF2-40B4-BE49-F238E27FC236}">
                <a16:creationId xmlns:a16="http://schemas.microsoft.com/office/drawing/2014/main" id="{A79DC79E-4A7E-C321-1C56-C333F56550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F173D8-C20E-8443-B9E4-74827D385E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7" name="Date Placeholder 6">
            <a:extLst>
              <a:ext uri="{FF2B5EF4-FFF2-40B4-BE49-F238E27FC236}">
                <a16:creationId xmlns:a16="http://schemas.microsoft.com/office/drawing/2014/main" id="{BC05CEC6-1745-35B4-718E-4E3A28FD9B7F}"/>
              </a:ext>
            </a:extLst>
          </p:cNvPr>
          <p:cNvSpPr>
            <a:spLocks noGrp="1"/>
          </p:cNvSpPr>
          <p:nvPr>
            <p:ph type="dt" sz="half" idx="10"/>
          </p:nvPr>
        </p:nvSpPr>
        <p:spPr/>
        <p:txBody>
          <a:bodyPr/>
          <a:lstStyle/>
          <a:p>
            <a:fld id="{9BAB0122-C944-40E6-9D2B-E8770112A42F}" type="datetimeFigureOut">
              <a:rPr lang="et-EE" smtClean="0"/>
              <a:t>09.03.2024</a:t>
            </a:fld>
            <a:endParaRPr lang="et-EE"/>
          </a:p>
        </p:txBody>
      </p:sp>
      <p:sp>
        <p:nvSpPr>
          <p:cNvPr id="8" name="Footer Placeholder 7">
            <a:extLst>
              <a:ext uri="{FF2B5EF4-FFF2-40B4-BE49-F238E27FC236}">
                <a16:creationId xmlns:a16="http://schemas.microsoft.com/office/drawing/2014/main" id="{5BB7AF74-6E68-98CD-9AD0-D1A3B51FF477}"/>
              </a:ext>
            </a:extLst>
          </p:cNvPr>
          <p:cNvSpPr>
            <a:spLocks noGrp="1"/>
          </p:cNvSpPr>
          <p:nvPr>
            <p:ph type="ftr" sz="quarter" idx="11"/>
          </p:nvPr>
        </p:nvSpPr>
        <p:spPr/>
        <p:txBody>
          <a:bodyPr/>
          <a:lstStyle/>
          <a:p>
            <a:endParaRPr lang="et-EE"/>
          </a:p>
        </p:txBody>
      </p:sp>
      <p:sp>
        <p:nvSpPr>
          <p:cNvPr id="9" name="Slide Number Placeholder 8">
            <a:extLst>
              <a:ext uri="{FF2B5EF4-FFF2-40B4-BE49-F238E27FC236}">
                <a16:creationId xmlns:a16="http://schemas.microsoft.com/office/drawing/2014/main" id="{EBAA865B-9BB0-0C09-8084-8A7AB345CA71}"/>
              </a:ext>
            </a:extLst>
          </p:cNvPr>
          <p:cNvSpPr>
            <a:spLocks noGrp="1"/>
          </p:cNvSpPr>
          <p:nvPr>
            <p:ph type="sldNum" sz="quarter" idx="12"/>
          </p:nvPr>
        </p:nvSpPr>
        <p:spPr/>
        <p:txBody>
          <a:bodyPr/>
          <a:lstStyle/>
          <a:p>
            <a:fld id="{7DF88415-1E48-4D6A-BC81-FF38361608D0}" type="slidenum">
              <a:rPr lang="et-EE" smtClean="0"/>
              <a:t>‹#›</a:t>
            </a:fld>
            <a:endParaRPr lang="et-EE"/>
          </a:p>
        </p:txBody>
      </p:sp>
    </p:spTree>
    <p:extLst>
      <p:ext uri="{BB962C8B-B14F-4D97-AF65-F5344CB8AC3E}">
        <p14:creationId xmlns:p14="http://schemas.microsoft.com/office/powerpoint/2010/main" val="3505135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CAF0A-43C4-FEB9-4FD5-77A200AD4D2B}"/>
              </a:ext>
            </a:extLst>
          </p:cNvPr>
          <p:cNvSpPr>
            <a:spLocks noGrp="1"/>
          </p:cNvSpPr>
          <p:nvPr>
            <p:ph type="title"/>
          </p:nvPr>
        </p:nvSpPr>
        <p:spPr/>
        <p:txBody>
          <a:bodyPr/>
          <a:lstStyle/>
          <a:p>
            <a:r>
              <a:rPr lang="en-US"/>
              <a:t>Click to edit Master title style</a:t>
            </a:r>
            <a:endParaRPr lang="et-EE"/>
          </a:p>
        </p:txBody>
      </p:sp>
      <p:sp>
        <p:nvSpPr>
          <p:cNvPr id="3" name="Date Placeholder 2">
            <a:extLst>
              <a:ext uri="{FF2B5EF4-FFF2-40B4-BE49-F238E27FC236}">
                <a16:creationId xmlns:a16="http://schemas.microsoft.com/office/drawing/2014/main" id="{B7CE233E-00FD-0B0A-5617-2DC73D618B92}"/>
              </a:ext>
            </a:extLst>
          </p:cNvPr>
          <p:cNvSpPr>
            <a:spLocks noGrp="1"/>
          </p:cNvSpPr>
          <p:nvPr>
            <p:ph type="dt" sz="half" idx="10"/>
          </p:nvPr>
        </p:nvSpPr>
        <p:spPr/>
        <p:txBody>
          <a:bodyPr/>
          <a:lstStyle/>
          <a:p>
            <a:fld id="{9BAB0122-C944-40E6-9D2B-E8770112A42F}" type="datetimeFigureOut">
              <a:rPr lang="et-EE" smtClean="0"/>
              <a:t>09.03.2024</a:t>
            </a:fld>
            <a:endParaRPr lang="et-EE"/>
          </a:p>
        </p:txBody>
      </p:sp>
      <p:sp>
        <p:nvSpPr>
          <p:cNvPr id="4" name="Footer Placeholder 3">
            <a:extLst>
              <a:ext uri="{FF2B5EF4-FFF2-40B4-BE49-F238E27FC236}">
                <a16:creationId xmlns:a16="http://schemas.microsoft.com/office/drawing/2014/main" id="{670D9A9D-8FC6-56DA-70C0-8AF37BA02D0E}"/>
              </a:ext>
            </a:extLst>
          </p:cNvPr>
          <p:cNvSpPr>
            <a:spLocks noGrp="1"/>
          </p:cNvSpPr>
          <p:nvPr>
            <p:ph type="ftr" sz="quarter" idx="11"/>
          </p:nvPr>
        </p:nvSpPr>
        <p:spPr/>
        <p:txBody>
          <a:bodyPr/>
          <a:lstStyle/>
          <a:p>
            <a:endParaRPr lang="et-EE"/>
          </a:p>
        </p:txBody>
      </p:sp>
      <p:sp>
        <p:nvSpPr>
          <p:cNvPr id="5" name="Slide Number Placeholder 4">
            <a:extLst>
              <a:ext uri="{FF2B5EF4-FFF2-40B4-BE49-F238E27FC236}">
                <a16:creationId xmlns:a16="http://schemas.microsoft.com/office/drawing/2014/main" id="{57BEDD59-4682-FA35-C98E-7255E016CB28}"/>
              </a:ext>
            </a:extLst>
          </p:cNvPr>
          <p:cNvSpPr>
            <a:spLocks noGrp="1"/>
          </p:cNvSpPr>
          <p:nvPr>
            <p:ph type="sldNum" sz="quarter" idx="12"/>
          </p:nvPr>
        </p:nvSpPr>
        <p:spPr/>
        <p:txBody>
          <a:bodyPr/>
          <a:lstStyle/>
          <a:p>
            <a:fld id="{7DF88415-1E48-4D6A-BC81-FF38361608D0}" type="slidenum">
              <a:rPr lang="et-EE" smtClean="0"/>
              <a:t>‹#›</a:t>
            </a:fld>
            <a:endParaRPr lang="et-EE"/>
          </a:p>
        </p:txBody>
      </p:sp>
    </p:spTree>
    <p:extLst>
      <p:ext uri="{BB962C8B-B14F-4D97-AF65-F5344CB8AC3E}">
        <p14:creationId xmlns:p14="http://schemas.microsoft.com/office/powerpoint/2010/main" val="2049119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B42444-5159-FDBD-B52C-45DE9C973407}"/>
              </a:ext>
            </a:extLst>
          </p:cNvPr>
          <p:cNvSpPr>
            <a:spLocks noGrp="1"/>
          </p:cNvSpPr>
          <p:nvPr>
            <p:ph type="dt" sz="half" idx="10"/>
          </p:nvPr>
        </p:nvSpPr>
        <p:spPr/>
        <p:txBody>
          <a:bodyPr/>
          <a:lstStyle/>
          <a:p>
            <a:fld id="{9BAB0122-C944-40E6-9D2B-E8770112A42F}" type="datetimeFigureOut">
              <a:rPr lang="et-EE" smtClean="0"/>
              <a:t>09.03.2024</a:t>
            </a:fld>
            <a:endParaRPr lang="et-EE"/>
          </a:p>
        </p:txBody>
      </p:sp>
      <p:sp>
        <p:nvSpPr>
          <p:cNvPr id="3" name="Footer Placeholder 2">
            <a:extLst>
              <a:ext uri="{FF2B5EF4-FFF2-40B4-BE49-F238E27FC236}">
                <a16:creationId xmlns:a16="http://schemas.microsoft.com/office/drawing/2014/main" id="{9300F9ED-0501-6CFF-9624-0476B3866B1F}"/>
              </a:ext>
            </a:extLst>
          </p:cNvPr>
          <p:cNvSpPr>
            <a:spLocks noGrp="1"/>
          </p:cNvSpPr>
          <p:nvPr>
            <p:ph type="ftr" sz="quarter" idx="11"/>
          </p:nvPr>
        </p:nvSpPr>
        <p:spPr/>
        <p:txBody>
          <a:bodyPr/>
          <a:lstStyle/>
          <a:p>
            <a:endParaRPr lang="et-EE"/>
          </a:p>
        </p:txBody>
      </p:sp>
      <p:sp>
        <p:nvSpPr>
          <p:cNvPr id="4" name="Slide Number Placeholder 3">
            <a:extLst>
              <a:ext uri="{FF2B5EF4-FFF2-40B4-BE49-F238E27FC236}">
                <a16:creationId xmlns:a16="http://schemas.microsoft.com/office/drawing/2014/main" id="{75073EA9-E658-685B-C290-D416ADEB4EFC}"/>
              </a:ext>
            </a:extLst>
          </p:cNvPr>
          <p:cNvSpPr>
            <a:spLocks noGrp="1"/>
          </p:cNvSpPr>
          <p:nvPr>
            <p:ph type="sldNum" sz="quarter" idx="12"/>
          </p:nvPr>
        </p:nvSpPr>
        <p:spPr/>
        <p:txBody>
          <a:bodyPr/>
          <a:lstStyle/>
          <a:p>
            <a:fld id="{7DF88415-1E48-4D6A-BC81-FF38361608D0}" type="slidenum">
              <a:rPr lang="et-EE" smtClean="0"/>
              <a:t>‹#›</a:t>
            </a:fld>
            <a:endParaRPr lang="et-EE"/>
          </a:p>
        </p:txBody>
      </p:sp>
    </p:spTree>
    <p:extLst>
      <p:ext uri="{BB962C8B-B14F-4D97-AF65-F5344CB8AC3E}">
        <p14:creationId xmlns:p14="http://schemas.microsoft.com/office/powerpoint/2010/main" val="3575158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44916-414E-13FE-E36E-3D484DF14D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t-EE"/>
          </a:p>
        </p:txBody>
      </p:sp>
      <p:sp>
        <p:nvSpPr>
          <p:cNvPr id="3" name="Content Placeholder 2">
            <a:extLst>
              <a:ext uri="{FF2B5EF4-FFF2-40B4-BE49-F238E27FC236}">
                <a16:creationId xmlns:a16="http://schemas.microsoft.com/office/drawing/2014/main" id="{9E7F46CD-5E1F-BCB5-764A-1355366A68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4" name="Text Placeholder 3">
            <a:extLst>
              <a:ext uri="{FF2B5EF4-FFF2-40B4-BE49-F238E27FC236}">
                <a16:creationId xmlns:a16="http://schemas.microsoft.com/office/drawing/2014/main" id="{6B68F639-71FF-4B49-C4E9-534B8A5ABD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9889FF-A3B2-33E8-1986-4237C0ABC7F7}"/>
              </a:ext>
            </a:extLst>
          </p:cNvPr>
          <p:cNvSpPr>
            <a:spLocks noGrp="1"/>
          </p:cNvSpPr>
          <p:nvPr>
            <p:ph type="dt" sz="half" idx="10"/>
          </p:nvPr>
        </p:nvSpPr>
        <p:spPr/>
        <p:txBody>
          <a:bodyPr/>
          <a:lstStyle/>
          <a:p>
            <a:fld id="{9BAB0122-C944-40E6-9D2B-E8770112A42F}" type="datetimeFigureOut">
              <a:rPr lang="et-EE" smtClean="0"/>
              <a:t>09.03.2024</a:t>
            </a:fld>
            <a:endParaRPr lang="et-EE"/>
          </a:p>
        </p:txBody>
      </p:sp>
      <p:sp>
        <p:nvSpPr>
          <p:cNvPr id="6" name="Footer Placeholder 5">
            <a:extLst>
              <a:ext uri="{FF2B5EF4-FFF2-40B4-BE49-F238E27FC236}">
                <a16:creationId xmlns:a16="http://schemas.microsoft.com/office/drawing/2014/main" id="{DC5ACFD8-74BD-99F5-EF54-0787005D13AD}"/>
              </a:ext>
            </a:extLst>
          </p:cNvPr>
          <p:cNvSpPr>
            <a:spLocks noGrp="1"/>
          </p:cNvSpPr>
          <p:nvPr>
            <p:ph type="ftr" sz="quarter" idx="11"/>
          </p:nvPr>
        </p:nvSpPr>
        <p:spPr/>
        <p:txBody>
          <a:bodyPr/>
          <a:lstStyle/>
          <a:p>
            <a:endParaRPr lang="et-EE"/>
          </a:p>
        </p:txBody>
      </p:sp>
      <p:sp>
        <p:nvSpPr>
          <p:cNvPr id="7" name="Slide Number Placeholder 6">
            <a:extLst>
              <a:ext uri="{FF2B5EF4-FFF2-40B4-BE49-F238E27FC236}">
                <a16:creationId xmlns:a16="http://schemas.microsoft.com/office/drawing/2014/main" id="{C4AB4E61-215F-9E7E-31BA-4316466A0BB9}"/>
              </a:ext>
            </a:extLst>
          </p:cNvPr>
          <p:cNvSpPr>
            <a:spLocks noGrp="1"/>
          </p:cNvSpPr>
          <p:nvPr>
            <p:ph type="sldNum" sz="quarter" idx="12"/>
          </p:nvPr>
        </p:nvSpPr>
        <p:spPr/>
        <p:txBody>
          <a:bodyPr/>
          <a:lstStyle/>
          <a:p>
            <a:fld id="{7DF88415-1E48-4D6A-BC81-FF38361608D0}" type="slidenum">
              <a:rPr lang="et-EE" smtClean="0"/>
              <a:t>‹#›</a:t>
            </a:fld>
            <a:endParaRPr lang="et-EE"/>
          </a:p>
        </p:txBody>
      </p:sp>
    </p:spTree>
    <p:extLst>
      <p:ext uri="{BB962C8B-B14F-4D97-AF65-F5344CB8AC3E}">
        <p14:creationId xmlns:p14="http://schemas.microsoft.com/office/powerpoint/2010/main" val="3012396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BFAC4-51E7-077B-587F-DA0CA5B87D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t-EE"/>
          </a:p>
        </p:txBody>
      </p:sp>
      <p:sp>
        <p:nvSpPr>
          <p:cNvPr id="3" name="Picture Placeholder 2">
            <a:extLst>
              <a:ext uri="{FF2B5EF4-FFF2-40B4-BE49-F238E27FC236}">
                <a16:creationId xmlns:a16="http://schemas.microsoft.com/office/drawing/2014/main" id="{AC59E71A-83D1-E65F-3B44-8EFA1E7B7D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t-EE"/>
          </a:p>
        </p:txBody>
      </p:sp>
      <p:sp>
        <p:nvSpPr>
          <p:cNvPr id="4" name="Text Placeholder 3">
            <a:extLst>
              <a:ext uri="{FF2B5EF4-FFF2-40B4-BE49-F238E27FC236}">
                <a16:creationId xmlns:a16="http://schemas.microsoft.com/office/drawing/2014/main" id="{2B9D3F2A-8ED6-0324-47F6-2BFCAF016C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1737C5-20E0-16B0-EF21-09B21003E381}"/>
              </a:ext>
            </a:extLst>
          </p:cNvPr>
          <p:cNvSpPr>
            <a:spLocks noGrp="1"/>
          </p:cNvSpPr>
          <p:nvPr>
            <p:ph type="dt" sz="half" idx="10"/>
          </p:nvPr>
        </p:nvSpPr>
        <p:spPr/>
        <p:txBody>
          <a:bodyPr/>
          <a:lstStyle/>
          <a:p>
            <a:fld id="{9BAB0122-C944-40E6-9D2B-E8770112A42F}" type="datetimeFigureOut">
              <a:rPr lang="et-EE" smtClean="0"/>
              <a:t>09.03.2024</a:t>
            </a:fld>
            <a:endParaRPr lang="et-EE"/>
          </a:p>
        </p:txBody>
      </p:sp>
      <p:sp>
        <p:nvSpPr>
          <p:cNvPr id="6" name="Footer Placeholder 5">
            <a:extLst>
              <a:ext uri="{FF2B5EF4-FFF2-40B4-BE49-F238E27FC236}">
                <a16:creationId xmlns:a16="http://schemas.microsoft.com/office/drawing/2014/main" id="{A61C0512-4D4C-5D94-CBD5-D7B87E8116AA}"/>
              </a:ext>
            </a:extLst>
          </p:cNvPr>
          <p:cNvSpPr>
            <a:spLocks noGrp="1"/>
          </p:cNvSpPr>
          <p:nvPr>
            <p:ph type="ftr" sz="quarter" idx="11"/>
          </p:nvPr>
        </p:nvSpPr>
        <p:spPr/>
        <p:txBody>
          <a:bodyPr/>
          <a:lstStyle/>
          <a:p>
            <a:endParaRPr lang="et-EE"/>
          </a:p>
        </p:txBody>
      </p:sp>
      <p:sp>
        <p:nvSpPr>
          <p:cNvPr id="7" name="Slide Number Placeholder 6">
            <a:extLst>
              <a:ext uri="{FF2B5EF4-FFF2-40B4-BE49-F238E27FC236}">
                <a16:creationId xmlns:a16="http://schemas.microsoft.com/office/drawing/2014/main" id="{1D1224A5-7D1B-8566-ABD6-92DCEB7FFC0B}"/>
              </a:ext>
            </a:extLst>
          </p:cNvPr>
          <p:cNvSpPr>
            <a:spLocks noGrp="1"/>
          </p:cNvSpPr>
          <p:nvPr>
            <p:ph type="sldNum" sz="quarter" idx="12"/>
          </p:nvPr>
        </p:nvSpPr>
        <p:spPr/>
        <p:txBody>
          <a:bodyPr/>
          <a:lstStyle/>
          <a:p>
            <a:fld id="{7DF88415-1E48-4D6A-BC81-FF38361608D0}" type="slidenum">
              <a:rPr lang="et-EE" smtClean="0"/>
              <a:t>‹#›</a:t>
            </a:fld>
            <a:endParaRPr lang="et-EE"/>
          </a:p>
        </p:txBody>
      </p:sp>
    </p:spTree>
    <p:extLst>
      <p:ext uri="{BB962C8B-B14F-4D97-AF65-F5344CB8AC3E}">
        <p14:creationId xmlns:p14="http://schemas.microsoft.com/office/powerpoint/2010/main" val="4081108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190833-3A05-C61D-46AA-1AF4A5188D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t-EE"/>
          </a:p>
        </p:txBody>
      </p:sp>
      <p:sp>
        <p:nvSpPr>
          <p:cNvPr id="3" name="Text Placeholder 2">
            <a:extLst>
              <a:ext uri="{FF2B5EF4-FFF2-40B4-BE49-F238E27FC236}">
                <a16:creationId xmlns:a16="http://schemas.microsoft.com/office/drawing/2014/main" id="{73EA70D8-6D3D-27CA-25C6-34BA8A864A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4" name="Date Placeholder 3">
            <a:extLst>
              <a:ext uri="{FF2B5EF4-FFF2-40B4-BE49-F238E27FC236}">
                <a16:creationId xmlns:a16="http://schemas.microsoft.com/office/drawing/2014/main" id="{A1684331-68E6-99AD-3C08-68FDD5BF24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BAB0122-C944-40E6-9D2B-E8770112A42F}" type="datetimeFigureOut">
              <a:rPr lang="et-EE" smtClean="0"/>
              <a:t>09.03.2024</a:t>
            </a:fld>
            <a:endParaRPr lang="et-EE"/>
          </a:p>
        </p:txBody>
      </p:sp>
      <p:sp>
        <p:nvSpPr>
          <p:cNvPr id="5" name="Footer Placeholder 4">
            <a:extLst>
              <a:ext uri="{FF2B5EF4-FFF2-40B4-BE49-F238E27FC236}">
                <a16:creationId xmlns:a16="http://schemas.microsoft.com/office/drawing/2014/main" id="{58E1711C-A054-6DC8-22C0-41717A057C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t-EE"/>
          </a:p>
        </p:txBody>
      </p:sp>
      <p:sp>
        <p:nvSpPr>
          <p:cNvPr id="6" name="Slide Number Placeholder 5">
            <a:extLst>
              <a:ext uri="{FF2B5EF4-FFF2-40B4-BE49-F238E27FC236}">
                <a16:creationId xmlns:a16="http://schemas.microsoft.com/office/drawing/2014/main" id="{FE1791DD-BD92-2B24-9ABF-36D5E555E2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DF88415-1E48-4D6A-BC81-FF38361608D0}" type="slidenum">
              <a:rPr lang="et-EE" smtClean="0"/>
              <a:t>‹#›</a:t>
            </a:fld>
            <a:endParaRPr lang="et-EE"/>
          </a:p>
        </p:txBody>
      </p:sp>
    </p:spTree>
    <p:extLst>
      <p:ext uri="{BB962C8B-B14F-4D97-AF65-F5344CB8AC3E}">
        <p14:creationId xmlns:p14="http://schemas.microsoft.com/office/powerpoint/2010/main" val="38440449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t-E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Houses in an area">
            <a:extLst>
              <a:ext uri="{FF2B5EF4-FFF2-40B4-BE49-F238E27FC236}">
                <a16:creationId xmlns:a16="http://schemas.microsoft.com/office/drawing/2014/main" id="{98DF6A20-5734-D9C9-6E79-0CB00EA807E0}"/>
              </a:ext>
            </a:extLst>
          </p:cNvPr>
          <p:cNvPicPr>
            <a:picLocks noChangeAspect="1"/>
          </p:cNvPicPr>
          <p:nvPr/>
        </p:nvPicPr>
        <p:blipFill rotWithShape="1">
          <a:blip r:embed="rId2"/>
          <a:srcRect t="9091" r="23298"/>
          <a:stretch/>
        </p:blipFill>
        <p:spPr>
          <a:xfrm>
            <a:off x="3523488" y="10"/>
            <a:ext cx="8668512" cy="6857990"/>
          </a:xfrm>
          <a:prstGeom prst="rect">
            <a:avLst/>
          </a:prstGeom>
        </p:spPr>
      </p:pic>
      <p:sp>
        <p:nvSpPr>
          <p:cNvPr id="16" name="Rectangle 15">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3E63A6B-5B91-6D7D-AF95-E666C3D2767F}"/>
              </a:ext>
            </a:extLst>
          </p:cNvPr>
          <p:cNvSpPr>
            <a:spLocks noGrp="1"/>
          </p:cNvSpPr>
          <p:nvPr>
            <p:ph type="ctrTitle"/>
          </p:nvPr>
        </p:nvSpPr>
        <p:spPr>
          <a:xfrm>
            <a:off x="477981" y="1122363"/>
            <a:ext cx="4023360" cy="2306638"/>
          </a:xfrm>
        </p:spPr>
        <p:txBody>
          <a:bodyPr anchor="b">
            <a:normAutofit/>
          </a:bodyPr>
          <a:lstStyle/>
          <a:p>
            <a:pPr algn="l"/>
            <a:r>
              <a:rPr lang="et-EE" sz="2800" dirty="0">
                <a:latin typeface="Amasis MT Pro Black" panose="02040A04050005020304" pitchFamily="18" charset="-70"/>
                <a:ea typeface="ADLaM Display" panose="020F0502020204030204" pitchFamily="2" charset="0"/>
                <a:cs typeface="ADLaM Display" panose="020F0502020204030204" pitchFamily="2" charset="0"/>
              </a:rPr>
              <a:t>REAL ESTATE REPORT OVERVIEW</a:t>
            </a:r>
          </a:p>
        </p:txBody>
      </p:sp>
      <p:sp>
        <p:nvSpPr>
          <p:cNvPr id="18" name="Rectangle 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165165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Content Placeholder 2">
            <a:extLst>
              <a:ext uri="{FF2B5EF4-FFF2-40B4-BE49-F238E27FC236}">
                <a16:creationId xmlns:a16="http://schemas.microsoft.com/office/drawing/2014/main" id="{67520F07-5A20-3BA8-9C8E-184A46D31A87}"/>
              </a:ext>
            </a:extLst>
          </p:cNvPr>
          <p:cNvGraphicFramePr>
            <a:graphicFrameLocks noGrp="1"/>
          </p:cNvGraphicFramePr>
          <p:nvPr>
            <p:ph idx="1"/>
            <p:extLst>
              <p:ext uri="{D42A27DB-BD31-4B8C-83A1-F6EECF244321}">
                <p14:modId xmlns:p14="http://schemas.microsoft.com/office/powerpoint/2010/main" val="90600094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7C580052-E903-07C5-2364-C4DE85AF50D0}"/>
              </a:ext>
            </a:extLst>
          </p:cNvPr>
          <p:cNvSpPr txBox="1"/>
          <p:nvPr/>
        </p:nvSpPr>
        <p:spPr>
          <a:xfrm>
            <a:off x="3168097" y="496371"/>
            <a:ext cx="6097656" cy="369332"/>
          </a:xfrm>
          <a:prstGeom prst="rect">
            <a:avLst/>
          </a:prstGeom>
          <a:solidFill>
            <a:schemeClr val="accent2">
              <a:lumMod val="60000"/>
              <a:lumOff val="40000"/>
            </a:schemeClr>
          </a:solidFill>
          <a:ln>
            <a:solidFill>
              <a:schemeClr val="bg2">
                <a:lumMod val="50000"/>
              </a:schemeClr>
            </a:solidFill>
          </a:ln>
        </p:spPr>
        <p:txBody>
          <a:bodyPr wrap="square">
            <a:spAutoFit/>
          </a:bodyPr>
          <a:lstStyle/>
          <a:p>
            <a:pPr algn="ctr"/>
            <a:r>
              <a:rPr lang="et-EE" b="1" dirty="0"/>
              <a:t>USING EXCEL AND POWER BI</a:t>
            </a:r>
          </a:p>
        </p:txBody>
      </p:sp>
    </p:spTree>
    <p:extLst>
      <p:ext uri="{BB962C8B-B14F-4D97-AF65-F5344CB8AC3E}">
        <p14:creationId xmlns:p14="http://schemas.microsoft.com/office/powerpoint/2010/main" val="2810164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midsection of a person holding a miniature house">
            <a:extLst>
              <a:ext uri="{FF2B5EF4-FFF2-40B4-BE49-F238E27FC236}">
                <a16:creationId xmlns:a16="http://schemas.microsoft.com/office/drawing/2014/main" id="{F55C1757-60AE-FD18-49CC-385A0160D28B}"/>
              </a:ext>
            </a:extLst>
          </p:cNvPr>
          <p:cNvPicPr>
            <a:picLocks noChangeAspect="1"/>
          </p:cNvPicPr>
          <p:nvPr/>
        </p:nvPicPr>
        <p:blipFill rotWithShape="1">
          <a:blip r:embed="rId2"/>
          <a:srcRect l="27175" r="25504" b="-1"/>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3A6E42E-CCE0-064C-9F07-605015980433}"/>
              </a:ext>
            </a:extLst>
          </p:cNvPr>
          <p:cNvSpPr>
            <a:spLocks noGrp="1"/>
          </p:cNvSpPr>
          <p:nvPr>
            <p:ph idx="1"/>
          </p:nvPr>
        </p:nvSpPr>
        <p:spPr>
          <a:xfrm>
            <a:off x="5868557" y="975360"/>
            <a:ext cx="5444382" cy="5167023"/>
          </a:xfrm>
        </p:spPr>
        <p:txBody>
          <a:bodyPr>
            <a:normAutofit/>
          </a:bodyPr>
          <a:lstStyle/>
          <a:p>
            <a:r>
              <a:rPr lang="en-US" sz="2000" dirty="0">
                <a:latin typeface="Times New Roman" panose="02020603050405020304" pitchFamily="18" charset="0"/>
                <a:cs typeface="Times New Roman" panose="02020603050405020304" pitchFamily="18" charset="0"/>
              </a:rPr>
              <a:t>Relationship between variable</a:t>
            </a:r>
            <a:r>
              <a:rPr lang="et-EE" sz="2000" dirty="0">
                <a:latin typeface="Times New Roman" panose="02020603050405020304" pitchFamily="18" charset="0"/>
                <a:cs typeface="Times New Roman" panose="02020603050405020304" pitchFamily="18" charset="0"/>
              </a:rPr>
              <a:t>s</a:t>
            </a:r>
            <a:r>
              <a:rPr lang="en-US" sz="2000" dirty="0">
                <a:latin typeface="Times New Roman" panose="02020603050405020304" pitchFamily="18" charset="0"/>
                <a:cs typeface="Times New Roman" panose="02020603050405020304" pitchFamily="18" charset="0"/>
              </a:rPr>
              <a:t> w</a:t>
            </a:r>
            <a:r>
              <a:rPr lang="et-EE" sz="2000" dirty="0">
                <a:latin typeface="Times New Roman" panose="02020603050405020304" pitchFamily="18" charset="0"/>
                <a:cs typeface="Times New Roman" panose="02020603050405020304" pitchFamily="18" charset="0"/>
              </a:rPr>
              <a:t>ere</a:t>
            </a:r>
            <a:r>
              <a:rPr lang="en-US" sz="2000" dirty="0">
                <a:latin typeface="Times New Roman" panose="02020603050405020304" pitchFamily="18" charset="0"/>
                <a:cs typeface="Times New Roman" panose="02020603050405020304" pitchFamily="18" charset="0"/>
              </a:rPr>
              <a:t> </a:t>
            </a:r>
            <a:r>
              <a:rPr lang="et-EE" sz="2000" dirty="0">
                <a:latin typeface="Times New Roman" panose="02020603050405020304" pitchFamily="18" charset="0"/>
                <a:cs typeface="Times New Roman" panose="02020603050405020304" pitchFamily="18" charset="0"/>
              </a:rPr>
              <a:t>observed</a:t>
            </a:r>
            <a:r>
              <a:rPr lang="en-US" sz="2000" dirty="0">
                <a:latin typeface="Times New Roman" panose="02020603050405020304" pitchFamily="18" charset="0"/>
                <a:cs typeface="Times New Roman" panose="02020603050405020304" pitchFamily="18" charset="0"/>
              </a:rPr>
              <a:t> using correlation algorithm in excel.</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During the analysis, I found </a:t>
            </a:r>
            <a:r>
              <a:rPr lang="et-EE" sz="2000" dirty="0">
                <a:latin typeface="Times New Roman" panose="02020603050405020304" pitchFamily="18" charset="0"/>
                <a:cs typeface="Times New Roman" panose="02020603050405020304" pitchFamily="18" charset="0"/>
              </a:rPr>
              <a:t>out </a:t>
            </a:r>
            <a:r>
              <a:rPr lang="en-US" sz="2000" dirty="0">
                <a:latin typeface="Times New Roman" panose="02020603050405020304" pitchFamily="18" charset="0"/>
                <a:cs typeface="Times New Roman" panose="02020603050405020304" pitchFamily="18" charset="0"/>
              </a:rPr>
              <a:t>that about 5200 property has no remaining lease which means those property are ready for resale. </a:t>
            </a:r>
          </a:p>
          <a:p>
            <a:endParaRPr lang="en-US" sz="2000" dirty="0">
              <a:latin typeface="Times New Roman" panose="02020603050405020304" pitchFamily="18" charset="0"/>
              <a:cs typeface="Times New Roman" panose="02020603050405020304" pitchFamily="18" charset="0"/>
            </a:endParaRPr>
          </a:p>
          <a:p>
            <a:r>
              <a:rPr lang="et-EE" sz="2000" dirty="0">
                <a:latin typeface="Times New Roman" panose="02020603050405020304" pitchFamily="18" charset="0"/>
                <a:cs typeface="Times New Roman" panose="02020603050405020304" pitchFamily="18" charset="0"/>
              </a:rPr>
              <a:t>T</a:t>
            </a:r>
            <a:r>
              <a:rPr lang="en-US" sz="2000" dirty="0">
                <a:latin typeface="Times New Roman" panose="02020603050405020304" pitchFamily="18" charset="0"/>
                <a:cs typeface="Times New Roman" panose="02020603050405020304" pitchFamily="18" charset="0"/>
              </a:rPr>
              <a:t>his real estate business has more of  New Generation Flat than any other flat model which means that this flat model sells more than others. It will be good for </a:t>
            </a:r>
            <a:r>
              <a:rPr lang="et-EE" sz="2000" dirty="0">
                <a:latin typeface="Times New Roman" panose="02020603050405020304" pitchFamily="18" charset="0"/>
                <a:cs typeface="Times New Roman" panose="02020603050405020304" pitchFamily="18" charset="0"/>
              </a:rPr>
              <a:t>business</a:t>
            </a:r>
            <a:r>
              <a:rPr lang="en-US" sz="2000" dirty="0">
                <a:latin typeface="Times New Roman" panose="02020603050405020304" pitchFamily="18" charset="0"/>
                <a:cs typeface="Times New Roman" panose="02020603050405020304" pitchFamily="18" charset="0"/>
              </a:rPr>
              <a:t> to invest more on New Generation flat model</a:t>
            </a:r>
            <a:r>
              <a:rPr lang="en-US" sz="2000" b="1" dirty="0">
                <a:latin typeface="Times New Roman" panose="02020603050405020304" pitchFamily="18" charset="0"/>
                <a:cs typeface="Times New Roman" panose="02020603050405020304" pitchFamily="18" charset="0"/>
              </a:rPr>
              <a:t>.</a:t>
            </a:r>
            <a:endParaRPr lang="et-EE"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4931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2A6E0-86B7-0B72-405E-36340E0BA346}"/>
              </a:ext>
            </a:extLst>
          </p:cNvPr>
          <p:cNvSpPr>
            <a:spLocks noGrp="1"/>
          </p:cNvSpPr>
          <p:nvPr>
            <p:ph type="title"/>
          </p:nvPr>
        </p:nvSpPr>
        <p:spPr>
          <a:xfrm>
            <a:off x="838200" y="365126"/>
            <a:ext cx="10515600" cy="598970"/>
          </a:xfrm>
          <a:solidFill>
            <a:schemeClr val="accent2">
              <a:lumMod val="60000"/>
              <a:lumOff val="40000"/>
            </a:schemeClr>
          </a:solidFill>
        </p:spPr>
        <p:txBody>
          <a:bodyPr>
            <a:normAutofit/>
          </a:bodyPr>
          <a:lstStyle/>
          <a:p>
            <a:pPr algn="ctr"/>
            <a:r>
              <a:rPr lang="et-EE" sz="2000" b="1"/>
              <a:t>Highest Number Of Flat Model By Location</a:t>
            </a:r>
            <a:endParaRPr lang="et-EE" sz="2000" b="1" dirty="0"/>
          </a:p>
        </p:txBody>
      </p:sp>
      <p:graphicFrame>
        <p:nvGraphicFramePr>
          <p:cNvPr id="9" name="Content Placeholder 8">
            <a:extLst>
              <a:ext uri="{FF2B5EF4-FFF2-40B4-BE49-F238E27FC236}">
                <a16:creationId xmlns:a16="http://schemas.microsoft.com/office/drawing/2014/main" id="{E1C7096B-5235-C3C9-3A63-3CC9CE60A8E6}"/>
              </a:ext>
            </a:extLst>
          </p:cNvPr>
          <p:cNvGraphicFramePr>
            <a:graphicFrameLocks noGrp="1"/>
          </p:cNvGraphicFramePr>
          <p:nvPr>
            <p:ph idx="1"/>
            <p:extLst>
              <p:ext uri="{D42A27DB-BD31-4B8C-83A1-F6EECF244321}">
                <p14:modId xmlns:p14="http://schemas.microsoft.com/office/powerpoint/2010/main" val="2513497663"/>
              </p:ext>
            </p:extLst>
          </p:nvPr>
        </p:nvGraphicFramePr>
        <p:xfrm>
          <a:off x="944217" y="1421296"/>
          <a:ext cx="10409583" cy="476084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12972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C1FBF-FE4C-590D-948B-EDA1F6F2B6CB}"/>
              </a:ext>
            </a:extLst>
          </p:cNvPr>
          <p:cNvSpPr>
            <a:spLocks noGrp="1"/>
          </p:cNvSpPr>
          <p:nvPr>
            <p:ph type="title"/>
          </p:nvPr>
        </p:nvSpPr>
        <p:spPr>
          <a:xfrm>
            <a:off x="838200" y="365126"/>
            <a:ext cx="10515600" cy="638726"/>
          </a:xfrm>
          <a:solidFill>
            <a:schemeClr val="accent2">
              <a:lumMod val="60000"/>
              <a:lumOff val="40000"/>
            </a:schemeClr>
          </a:solidFill>
        </p:spPr>
        <p:txBody>
          <a:bodyPr>
            <a:normAutofit/>
          </a:bodyPr>
          <a:lstStyle/>
          <a:p>
            <a:pPr algn="ctr"/>
            <a:r>
              <a:rPr lang="et-EE" sz="2000" b="1"/>
              <a:t>MAKING BUSINESS DECISION</a:t>
            </a:r>
            <a:endParaRPr lang="et-EE" sz="2000" b="1" dirty="0"/>
          </a:p>
        </p:txBody>
      </p:sp>
      <p:graphicFrame>
        <p:nvGraphicFramePr>
          <p:cNvPr id="17" name="Content Placeholder 2">
            <a:extLst>
              <a:ext uri="{FF2B5EF4-FFF2-40B4-BE49-F238E27FC236}">
                <a16:creationId xmlns:a16="http://schemas.microsoft.com/office/drawing/2014/main" id="{01186632-80E8-4469-82FC-1D9D991BAF5D}"/>
              </a:ext>
            </a:extLst>
          </p:cNvPr>
          <p:cNvGraphicFramePr>
            <a:graphicFrameLocks noGrp="1"/>
          </p:cNvGraphicFramePr>
          <p:nvPr>
            <p:ph idx="1"/>
            <p:extLst>
              <p:ext uri="{D42A27DB-BD31-4B8C-83A1-F6EECF244321}">
                <p14:modId xmlns:p14="http://schemas.microsoft.com/office/powerpoint/2010/main" val="369501786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6371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5A976A-8DE3-4B67-B94B-2044FDD12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EAAA1B9-2DDB-49C9-A037-A523D2F13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937C2DDF-63BC-68AD-3916-589296588E73}"/>
              </a:ext>
            </a:extLst>
          </p:cNvPr>
          <p:cNvSpPr>
            <a:spLocks noGrp="1"/>
          </p:cNvSpPr>
          <p:nvPr>
            <p:ph type="title"/>
          </p:nvPr>
        </p:nvSpPr>
        <p:spPr>
          <a:xfrm>
            <a:off x="804672" y="457200"/>
            <a:ext cx="10579608" cy="1188720"/>
          </a:xfrm>
        </p:spPr>
        <p:txBody>
          <a:bodyPr>
            <a:normAutofit/>
          </a:bodyPr>
          <a:lstStyle/>
          <a:p>
            <a:r>
              <a:rPr lang="et-EE" sz="2800" b="1">
                <a:solidFill>
                  <a:schemeClr val="tx2"/>
                </a:solidFill>
              </a:rPr>
              <a:t>RESALE PRICE VARIATION</a:t>
            </a:r>
            <a:endParaRPr lang="et-EE" sz="2800" b="1" dirty="0">
              <a:solidFill>
                <a:schemeClr val="tx2"/>
              </a:solidFill>
            </a:endParaRPr>
          </a:p>
        </p:txBody>
      </p:sp>
      <p:grpSp>
        <p:nvGrpSpPr>
          <p:cNvPr id="13" name="Group 12">
            <a:extLst>
              <a:ext uri="{FF2B5EF4-FFF2-40B4-BE49-F238E27FC236}">
                <a16:creationId xmlns:a16="http://schemas.microsoft.com/office/drawing/2014/main" id="{76566969-F813-4CC5-B3E9-363D85B55C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881264" y="-5116"/>
            <a:ext cx="3318648" cy="2490264"/>
            <a:chOff x="-305" y="-1"/>
            <a:chExt cx="3832880" cy="2876136"/>
          </a:xfrm>
        </p:grpSpPr>
        <p:sp>
          <p:nvSpPr>
            <p:cNvPr id="14" name="Freeform: Shape 13">
              <a:extLst>
                <a:ext uri="{FF2B5EF4-FFF2-40B4-BE49-F238E27FC236}">
                  <a16:creationId xmlns:a16="http://schemas.microsoft.com/office/drawing/2014/main" id="{AF8CF66C-45E2-456B-92B0-9E97A331D1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65D590E-D70D-4D25-B853-D5208F2AA3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6231501E-3F84-4705-A001-13995FA6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52617E4-47FD-4C38-8F70-93BF9B125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0217D733-97B6-4C43-AF0C-5E3CB0EA13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07887"/>
            <a:ext cx="2605762" cy="2252847"/>
            <a:chOff x="-305" y="-4155"/>
            <a:chExt cx="2514948" cy="2174333"/>
          </a:xfrm>
        </p:grpSpPr>
        <p:sp>
          <p:nvSpPr>
            <p:cNvPr id="20" name="Freeform: Shape 19">
              <a:extLst>
                <a:ext uri="{FF2B5EF4-FFF2-40B4-BE49-F238E27FC236}">
                  <a16:creationId xmlns:a16="http://schemas.microsoft.com/office/drawing/2014/main" id="{FD288266-7E76-4D4A-BAAC-E233FA013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B697F88A-8624-4BA2-AF06-E6C3A52F0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8CA77163-C052-481C-9DCF-68C23ACAB3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3" name="Freeform: Shape 22">
              <a:extLst>
                <a:ext uri="{FF2B5EF4-FFF2-40B4-BE49-F238E27FC236}">
                  <a16:creationId xmlns:a16="http://schemas.microsoft.com/office/drawing/2014/main" id="{02B425B5-0A0E-4B85-B718-E5DA73431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4" name="Content Placeholder 3">
            <a:extLst>
              <a:ext uri="{FF2B5EF4-FFF2-40B4-BE49-F238E27FC236}">
                <a16:creationId xmlns:a16="http://schemas.microsoft.com/office/drawing/2014/main" id="{B4C462B0-404A-F8DD-3C7E-D3E8DDA86C51}"/>
              </a:ext>
            </a:extLst>
          </p:cNvPr>
          <p:cNvGraphicFramePr>
            <a:graphicFrameLocks noGrp="1"/>
          </p:cNvGraphicFramePr>
          <p:nvPr>
            <p:ph idx="1"/>
            <p:extLst>
              <p:ext uri="{D42A27DB-BD31-4B8C-83A1-F6EECF244321}">
                <p14:modId xmlns:p14="http://schemas.microsoft.com/office/powerpoint/2010/main" val="2485707864"/>
              </p:ext>
            </p:extLst>
          </p:nvPr>
        </p:nvGraphicFramePr>
        <p:xfrm>
          <a:off x="1036320" y="2560320"/>
          <a:ext cx="10119360" cy="356616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42731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983725-C329-7F65-A3FE-579C473FB150}"/>
              </a:ext>
            </a:extLst>
          </p:cNvPr>
          <p:cNvSpPr>
            <a:spLocks noGrp="1"/>
          </p:cNvSpPr>
          <p:nvPr>
            <p:ph type="title"/>
          </p:nvPr>
        </p:nvSpPr>
        <p:spPr>
          <a:xfrm>
            <a:off x="4572001" y="601744"/>
            <a:ext cx="6781800" cy="566656"/>
          </a:xfrm>
          <a:solidFill>
            <a:schemeClr val="accent2">
              <a:lumMod val="60000"/>
              <a:lumOff val="40000"/>
            </a:schemeClr>
          </a:solidFill>
        </p:spPr>
        <p:txBody>
          <a:bodyPr>
            <a:normAutofit/>
          </a:bodyPr>
          <a:lstStyle/>
          <a:p>
            <a:r>
              <a:rPr lang="et-EE" sz="2000" b="1" dirty="0"/>
              <a:t>LOCATION ANALYSIS</a:t>
            </a:r>
          </a:p>
        </p:txBody>
      </p:sp>
      <p:pic>
        <p:nvPicPr>
          <p:cNvPr id="5" name="Picture 4" descr="Houses in a subdivision">
            <a:extLst>
              <a:ext uri="{FF2B5EF4-FFF2-40B4-BE49-F238E27FC236}">
                <a16:creationId xmlns:a16="http://schemas.microsoft.com/office/drawing/2014/main" id="{786460FD-6951-061F-F06C-74D7489287C6}"/>
              </a:ext>
            </a:extLst>
          </p:cNvPr>
          <p:cNvPicPr>
            <a:picLocks noChangeAspect="1"/>
          </p:cNvPicPr>
          <p:nvPr/>
        </p:nvPicPr>
        <p:blipFill rotWithShape="1">
          <a:blip r:embed="rId2"/>
          <a:srcRect l="37625" r="25829" b="-1"/>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 name="Content Placeholder 2">
            <a:extLst>
              <a:ext uri="{FF2B5EF4-FFF2-40B4-BE49-F238E27FC236}">
                <a16:creationId xmlns:a16="http://schemas.microsoft.com/office/drawing/2014/main" id="{286E2255-83A5-6249-47C8-FA6D35056926}"/>
              </a:ext>
            </a:extLst>
          </p:cNvPr>
          <p:cNvSpPr>
            <a:spLocks noGrp="1"/>
          </p:cNvSpPr>
          <p:nvPr>
            <p:ph idx="1"/>
          </p:nvPr>
        </p:nvSpPr>
        <p:spPr>
          <a:xfrm>
            <a:off x="4572001" y="2201958"/>
            <a:ext cx="6781800" cy="3900730"/>
          </a:xfrm>
        </p:spPr>
        <p:txBody>
          <a:bodyPr anchor="t">
            <a:normAutofit/>
          </a:bodyPr>
          <a:lstStyle/>
          <a:p>
            <a:r>
              <a:rPr lang="en-US" sz="2000" dirty="0">
                <a:latin typeface="Times New Roman" panose="02020603050405020304" pitchFamily="18" charset="0"/>
                <a:cs typeface="Times New Roman" panose="02020603050405020304" pitchFamily="18" charset="0"/>
              </a:rPr>
              <a:t>This analysis also show the minimum and maximum resale price by their flat model.</a:t>
            </a:r>
          </a:p>
          <a:p>
            <a:r>
              <a:rPr lang="et-EE" sz="2000" dirty="0">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n the </a:t>
            </a:r>
            <a:r>
              <a:rPr lang="et-EE" sz="2000" dirty="0">
                <a:latin typeface="Times New Roman" panose="02020603050405020304" pitchFamily="18" charset="0"/>
                <a:cs typeface="Times New Roman" panose="02020603050405020304" pitchFamily="18" charset="0"/>
              </a:rPr>
              <a:t>P</a:t>
            </a:r>
            <a:r>
              <a:rPr lang="en-US" sz="2000" dirty="0" err="1">
                <a:latin typeface="Times New Roman" panose="02020603050405020304" pitchFamily="18" charset="0"/>
                <a:cs typeface="Times New Roman" panose="02020603050405020304" pitchFamily="18" charset="0"/>
              </a:rPr>
              <a:t>ower</a:t>
            </a:r>
            <a:r>
              <a:rPr lang="en-US" sz="2000" dirty="0">
                <a:latin typeface="Times New Roman" panose="02020603050405020304" pitchFamily="18" charset="0"/>
                <a:cs typeface="Times New Roman" panose="02020603050405020304" pitchFamily="18" charset="0"/>
              </a:rPr>
              <a:t> </a:t>
            </a:r>
            <a:r>
              <a:rPr lang="et-EE" sz="2000" dirty="0">
                <a:latin typeface="Times New Roman" panose="02020603050405020304" pitchFamily="18" charset="0"/>
                <a:cs typeface="Times New Roman" panose="02020603050405020304" pitchFamily="18" charset="0"/>
              </a:rPr>
              <a:t>BI G</a:t>
            </a:r>
            <a:r>
              <a:rPr lang="en-US" sz="2000" dirty="0" err="1">
                <a:latin typeface="Times New Roman" panose="02020603050405020304" pitchFamily="18" charset="0"/>
                <a:cs typeface="Times New Roman" panose="02020603050405020304" pitchFamily="18" charset="0"/>
              </a:rPr>
              <a:t>eographical</a:t>
            </a:r>
            <a:r>
              <a:rPr lang="en-US" sz="2000" dirty="0">
                <a:latin typeface="Times New Roman" panose="02020603050405020304" pitchFamily="18" charset="0"/>
                <a:cs typeface="Times New Roman" panose="02020603050405020304" pitchFamily="18" charset="0"/>
              </a:rPr>
              <a:t> </a:t>
            </a:r>
            <a:r>
              <a:rPr lang="et-EE" sz="2000" dirty="0">
                <a:latin typeface="Times New Roman" panose="02020603050405020304" pitchFamily="18" charset="0"/>
                <a:cs typeface="Times New Roman" panose="02020603050405020304" pitchFamily="18" charset="0"/>
              </a:rPr>
              <a:t>A</a:t>
            </a:r>
            <a:r>
              <a:rPr lang="en-US" sz="2000" dirty="0" err="1">
                <a:latin typeface="Times New Roman" panose="02020603050405020304" pitchFamily="18" charset="0"/>
                <a:cs typeface="Times New Roman" panose="02020603050405020304" pitchFamily="18" charset="0"/>
              </a:rPr>
              <a:t>nalysis</a:t>
            </a:r>
            <a:r>
              <a:rPr lang="en-US" sz="2000" dirty="0">
                <a:latin typeface="Times New Roman" panose="02020603050405020304" pitchFamily="18" charset="0"/>
                <a:cs typeface="Times New Roman" panose="02020603050405020304" pitchFamily="18" charset="0"/>
              </a:rPr>
              <a:t> </a:t>
            </a:r>
            <a:r>
              <a:rPr lang="et-EE" sz="2000" dirty="0">
                <a:latin typeface="Times New Roman" panose="02020603050405020304" pitchFamily="18" charset="0"/>
                <a:cs typeface="Times New Roman" panose="02020603050405020304" pitchFamily="18" charset="0"/>
              </a:rPr>
              <a:t>D</a:t>
            </a:r>
            <a:r>
              <a:rPr lang="en-US" sz="2000" dirty="0" err="1">
                <a:latin typeface="Times New Roman" panose="02020603050405020304" pitchFamily="18" charset="0"/>
                <a:cs typeface="Times New Roman" panose="02020603050405020304" pitchFamily="18" charset="0"/>
              </a:rPr>
              <a:t>ashboard</a:t>
            </a:r>
            <a:r>
              <a:rPr lang="en-US" sz="2000" dirty="0">
                <a:latin typeface="Times New Roman" panose="02020603050405020304" pitchFamily="18" charset="0"/>
                <a:cs typeface="Times New Roman" panose="02020603050405020304" pitchFamily="18" charset="0"/>
              </a:rPr>
              <a:t>, we can also count the remain</a:t>
            </a:r>
            <a:r>
              <a:rPr lang="et-EE" sz="2000" dirty="0">
                <a:latin typeface="Times New Roman" panose="02020603050405020304" pitchFamily="18" charset="0"/>
                <a:cs typeface="Times New Roman" panose="02020603050405020304" pitchFamily="18" charset="0"/>
              </a:rPr>
              <a:t>in</a:t>
            </a:r>
            <a:r>
              <a:rPr lang="en-US" sz="2000" dirty="0">
                <a:latin typeface="Times New Roman" panose="02020603050405020304" pitchFamily="18" charset="0"/>
                <a:cs typeface="Times New Roman" panose="02020603050405020304" pitchFamily="18" charset="0"/>
              </a:rPr>
              <a:t>g lease by town and date</a:t>
            </a:r>
            <a:r>
              <a:rPr lang="et-EE" sz="2000" dirty="0">
                <a:latin typeface="Times New Roman" panose="02020603050405020304" pitchFamily="18" charset="0"/>
                <a:cs typeface="Times New Roman" panose="02020603050405020304" pitchFamily="18" charset="0"/>
              </a:rPr>
              <a:t>. E</a:t>
            </a:r>
            <a:r>
              <a:rPr lang="en-US" sz="2000" dirty="0" err="1">
                <a:latin typeface="Times New Roman" panose="02020603050405020304" pitchFamily="18" charset="0"/>
                <a:cs typeface="Times New Roman" panose="02020603050405020304" pitchFamily="18" charset="0"/>
              </a:rPr>
              <a:t>xample</a:t>
            </a:r>
            <a:r>
              <a:rPr lang="en-US" sz="2000" dirty="0">
                <a:latin typeface="Times New Roman" panose="02020603050405020304" pitchFamily="18" charset="0"/>
                <a:cs typeface="Times New Roman" panose="02020603050405020304" pitchFamily="18" charset="0"/>
              </a:rPr>
              <a:t>- the lease that commence in the year  1975</a:t>
            </a:r>
            <a:r>
              <a:rPr lang="et-EE"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 BEDOK town , has like 42 month to end the lease </a:t>
            </a:r>
            <a:r>
              <a:rPr lang="et-EE" sz="2000" dirty="0">
                <a:latin typeface="Times New Roman" panose="02020603050405020304" pitchFamily="18" charset="0"/>
                <a:cs typeface="Times New Roman" panose="02020603050405020304" pitchFamily="18" charset="0"/>
              </a:rPr>
              <a:t>contract.</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Calculations was made like Year-to-Date Sales, Average</a:t>
            </a:r>
            <a:r>
              <a:rPr lang="et-EE" sz="2000" dirty="0">
                <a:latin typeface="Times New Roman" panose="02020603050405020304" pitchFamily="18" charset="0"/>
                <a:cs typeface="Times New Roman" panose="02020603050405020304" pitchFamily="18" charset="0"/>
              </a:rPr>
              <a:t> Sales</a:t>
            </a:r>
            <a:r>
              <a:rPr lang="en-US" sz="2000" dirty="0">
                <a:latin typeface="Times New Roman" panose="02020603050405020304" pitchFamily="18" charset="0"/>
                <a:cs typeface="Times New Roman" panose="02020603050405020304" pitchFamily="18" charset="0"/>
              </a:rPr>
              <a:t> etc. From </a:t>
            </a:r>
            <a:r>
              <a:rPr lang="et-EE" sz="2000" dirty="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analysis in Power </a:t>
            </a:r>
            <a:r>
              <a:rPr lang="et-EE" sz="2000" dirty="0">
                <a:latin typeface="Times New Roman" panose="02020603050405020304" pitchFamily="18" charset="0"/>
                <a:cs typeface="Times New Roman" panose="02020603050405020304" pitchFamily="18" charset="0"/>
              </a:rPr>
              <a:t>BI</a:t>
            </a:r>
            <a:r>
              <a:rPr lang="en-US" sz="2000" dirty="0">
                <a:latin typeface="Times New Roman" panose="02020603050405020304" pitchFamily="18" charset="0"/>
                <a:cs typeface="Times New Roman" panose="02020603050405020304" pitchFamily="18" charset="0"/>
              </a:rPr>
              <a:t> , you can </a:t>
            </a:r>
            <a:r>
              <a:rPr lang="et-EE" sz="2000" dirty="0">
                <a:latin typeface="Times New Roman" panose="02020603050405020304" pitchFamily="18" charset="0"/>
                <a:cs typeface="Times New Roman" panose="02020603050405020304" pitchFamily="18" charset="0"/>
              </a:rPr>
              <a:t>see </a:t>
            </a:r>
            <a:r>
              <a:rPr lang="en-US" sz="2000" dirty="0">
                <a:latin typeface="Times New Roman" panose="02020603050405020304" pitchFamily="18" charset="0"/>
                <a:cs typeface="Times New Roman" panose="02020603050405020304" pitchFamily="18" charset="0"/>
              </a:rPr>
              <a:t>were most of the properties are located.</a:t>
            </a:r>
            <a:endParaRPr lang="et-EE"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7347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97A425-5485-9549-798E-F45C26DCCCE9}"/>
              </a:ext>
            </a:extLst>
          </p:cNvPr>
          <p:cNvSpPr>
            <a:spLocks noGrp="1"/>
          </p:cNvSpPr>
          <p:nvPr>
            <p:ph type="title"/>
          </p:nvPr>
        </p:nvSpPr>
        <p:spPr>
          <a:xfrm>
            <a:off x="804672" y="802955"/>
            <a:ext cx="4977976" cy="365445"/>
          </a:xfrm>
          <a:solidFill>
            <a:schemeClr val="accent2">
              <a:lumMod val="60000"/>
              <a:lumOff val="40000"/>
            </a:schemeClr>
          </a:solidFill>
        </p:spPr>
        <p:txBody>
          <a:bodyPr>
            <a:normAutofit fontScale="90000"/>
          </a:bodyPr>
          <a:lstStyle/>
          <a:p>
            <a:r>
              <a:rPr lang="et-EE" sz="2400" b="1" dirty="0">
                <a:solidFill>
                  <a:schemeClr val="tx2"/>
                </a:solidFill>
              </a:rPr>
              <a:t>CONCLUSION</a:t>
            </a:r>
          </a:p>
        </p:txBody>
      </p:sp>
      <p:sp>
        <p:nvSpPr>
          <p:cNvPr id="3" name="Content Placeholder 2">
            <a:extLst>
              <a:ext uri="{FF2B5EF4-FFF2-40B4-BE49-F238E27FC236}">
                <a16:creationId xmlns:a16="http://schemas.microsoft.com/office/drawing/2014/main" id="{77BF13D9-3A4C-4C76-90DE-A1F1E1FAC093}"/>
              </a:ext>
            </a:extLst>
          </p:cNvPr>
          <p:cNvSpPr>
            <a:spLocks noGrp="1"/>
          </p:cNvSpPr>
          <p:nvPr>
            <p:ph idx="1"/>
          </p:nvPr>
        </p:nvSpPr>
        <p:spPr>
          <a:xfrm>
            <a:off x="804672" y="2421682"/>
            <a:ext cx="4977578" cy="3639289"/>
          </a:xfrm>
        </p:spPr>
        <p:txBody>
          <a:bodyPr anchor="ctr">
            <a:normAutofit/>
          </a:bodyPr>
          <a:lstStyle/>
          <a:p>
            <a:pPr marL="0" indent="0">
              <a:buNone/>
            </a:pPr>
            <a:r>
              <a:rPr lang="en-US" sz="2000" dirty="0">
                <a:latin typeface="Times New Roman" panose="02020603050405020304" pitchFamily="18" charset="0"/>
                <a:cs typeface="Times New Roman" panose="02020603050405020304" pitchFamily="18" charset="0"/>
              </a:rPr>
              <a:t>Overall, this concept is important for the business because </a:t>
            </a:r>
            <a:r>
              <a:rPr lang="et-EE" sz="2000" dirty="0">
                <a:latin typeface="Times New Roman" panose="02020603050405020304" pitchFamily="18" charset="0"/>
                <a:cs typeface="Times New Roman" panose="02020603050405020304" pitchFamily="18" charset="0"/>
              </a:rPr>
              <a:t>they are</a:t>
            </a:r>
            <a:r>
              <a:rPr lang="en-US" sz="2000" dirty="0">
                <a:latin typeface="Times New Roman" panose="02020603050405020304" pitchFamily="18" charset="0"/>
                <a:cs typeface="Times New Roman" panose="02020603050405020304" pitchFamily="18" charset="0"/>
              </a:rPr>
              <a:t> now aware of things to consider before making decisions</a:t>
            </a:r>
            <a:r>
              <a:rPr lang="et-EE" sz="2000" dirty="0">
                <a:latin typeface="Times New Roman" panose="02020603050405020304" pitchFamily="18" charset="0"/>
                <a:cs typeface="Times New Roman" panose="02020603050405020304" pitchFamily="18" charset="0"/>
              </a:rPr>
              <a:t>, carrying out any activities </a:t>
            </a:r>
            <a:r>
              <a:rPr lang="en-US" sz="2000" dirty="0">
                <a:latin typeface="Times New Roman" panose="02020603050405020304" pitchFamily="18" charset="0"/>
                <a:cs typeface="Times New Roman" panose="02020603050405020304" pitchFamily="18" charset="0"/>
              </a:rPr>
              <a:t>or any future investment, </a:t>
            </a:r>
            <a:endParaRPr lang="et-EE" sz="2000" dirty="0">
              <a:latin typeface="Times New Roman" panose="02020603050405020304" pitchFamily="18" charset="0"/>
              <a:cs typeface="Times New Roman" panose="02020603050405020304" pitchFamily="18" charset="0"/>
            </a:endParaRP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Head with Gears">
            <a:extLst>
              <a:ext uri="{FF2B5EF4-FFF2-40B4-BE49-F238E27FC236}">
                <a16:creationId xmlns:a16="http://schemas.microsoft.com/office/drawing/2014/main" id="{E75C9EA8-B930-A41E-349F-16EFCB5AEB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10561854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92</TotalTime>
  <Words>343</Words>
  <Application>Microsoft Office PowerPoint</Application>
  <PresentationFormat>Widescreen</PresentationFormat>
  <Paragraphs>20</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Amasis MT Pro Black</vt:lpstr>
      <vt:lpstr>Aptos</vt:lpstr>
      <vt:lpstr>Aptos Display</vt:lpstr>
      <vt:lpstr>Arial</vt:lpstr>
      <vt:lpstr>Calibri</vt:lpstr>
      <vt:lpstr>Times New Roman</vt:lpstr>
      <vt:lpstr>Office Theme</vt:lpstr>
      <vt:lpstr>REAL ESTATE REPORT OVERVIEW</vt:lpstr>
      <vt:lpstr>PowerPoint Presentation</vt:lpstr>
      <vt:lpstr>PowerPoint Presentation</vt:lpstr>
      <vt:lpstr>Highest Number Of Flat Model By Location</vt:lpstr>
      <vt:lpstr>MAKING BUSINESS DECISION</vt:lpstr>
      <vt:lpstr>RESALE PRICE VARIATION</vt:lpstr>
      <vt:lpstr>LOCATION ANALYSIS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ESTATE REPORT OVERVIEW</dc:title>
  <dc:creator>RUTH AMARACHI EZE</dc:creator>
  <cp:lastModifiedBy>RUTH AMARACHI EZE</cp:lastModifiedBy>
  <cp:revision>1</cp:revision>
  <dcterms:created xsi:type="dcterms:W3CDTF">2024-03-09T18:23:23Z</dcterms:created>
  <dcterms:modified xsi:type="dcterms:W3CDTF">2024-03-09T19:55:46Z</dcterms:modified>
</cp:coreProperties>
</file>