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53596-77B2-4C11-96B2-549AA2CBFB48}" v="25" dt="2024-04-17T09:19:23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017" autoAdjust="0"/>
  </p:normalViewPr>
  <p:slideViewPr>
    <p:cSldViewPr snapToGrid="0">
      <p:cViewPr>
        <p:scale>
          <a:sx n="56" d="100"/>
          <a:sy n="56" d="100"/>
        </p:scale>
        <p:origin x="106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H AMARACHI EZE" userId="dda52598cd9e1dfe" providerId="LiveId" clId="{12C53596-77B2-4C11-96B2-549AA2CBFB48}"/>
    <pc:docChg chg="undo custSel modSld">
      <pc:chgData name="RUTH AMARACHI EZE" userId="dda52598cd9e1dfe" providerId="LiveId" clId="{12C53596-77B2-4C11-96B2-549AA2CBFB48}" dt="2024-04-17T09:19:28.908" v="27" actId="14100"/>
      <pc:docMkLst>
        <pc:docMk/>
      </pc:docMkLst>
      <pc:sldChg chg="modSp modAnim">
        <pc:chgData name="RUTH AMARACHI EZE" userId="dda52598cd9e1dfe" providerId="LiveId" clId="{12C53596-77B2-4C11-96B2-549AA2CBFB48}" dt="2024-04-17T09:19:23.758" v="25" actId="20577"/>
        <pc:sldMkLst>
          <pc:docMk/>
          <pc:sldMk cId="3947567826" sldId="256"/>
        </pc:sldMkLst>
        <pc:spChg chg="mod">
          <ac:chgData name="RUTH AMARACHI EZE" userId="dda52598cd9e1dfe" providerId="LiveId" clId="{12C53596-77B2-4C11-96B2-549AA2CBFB48}" dt="2024-04-17T09:17:06.780" v="0" actId="122"/>
          <ac:spMkLst>
            <pc:docMk/>
            <pc:sldMk cId="3947567826" sldId="256"/>
            <ac:spMk id="2" creationId="{9FC4CA6E-3D6C-A01D-2261-59E2B2B2728E}"/>
          </ac:spMkLst>
        </pc:spChg>
        <pc:spChg chg="mod">
          <ac:chgData name="RUTH AMARACHI EZE" userId="dda52598cd9e1dfe" providerId="LiveId" clId="{12C53596-77B2-4C11-96B2-549AA2CBFB48}" dt="2024-04-17T09:19:21.030" v="24" actId="20577"/>
          <ac:spMkLst>
            <pc:docMk/>
            <pc:sldMk cId="3947567826" sldId="256"/>
            <ac:spMk id="3" creationId="{C97AAA2F-DE2D-65BF-76A8-A26F8735E190}"/>
          </ac:spMkLst>
        </pc:spChg>
      </pc:sldChg>
      <pc:sldChg chg="modSp mod">
        <pc:chgData name="RUTH AMARACHI EZE" userId="dda52598cd9e1dfe" providerId="LiveId" clId="{12C53596-77B2-4C11-96B2-549AA2CBFB48}" dt="2024-04-17T09:19:28.908" v="27" actId="14100"/>
        <pc:sldMkLst>
          <pc:docMk/>
          <pc:sldMk cId="1881018429" sldId="259"/>
        </pc:sldMkLst>
        <pc:spChg chg="mod">
          <ac:chgData name="RUTH AMARACHI EZE" userId="dda52598cd9e1dfe" providerId="LiveId" clId="{12C53596-77B2-4C11-96B2-549AA2CBFB48}" dt="2024-04-17T09:19:28.908" v="27" actId="14100"/>
          <ac:spMkLst>
            <pc:docMk/>
            <pc:sldMk cId="1881018429" sldId="259"/>
            <ac:spMk id="3" creationId="{1686DAB1-4C47-7638-F463-1AF34D7FE9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878BB-A0EF-4D2A-8719-80F216F68C31}" type="datetimeFigureOut">
              <a:rPr lang="et-EE" smtClean="0"/>
              <a:t>17.04.2024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75678-89BD-450B-86A2-B5E970249BA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65612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5678-89BD-450B-86A2-B5E970249BA2}" type="slidenum">
              <a:rPr lang="et-EE" smtClean="0"/>
              <a:t>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2523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71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Background Fill">
            <a:extLst>
              <a:ext uri="{FF2B5EF4-FFF2-40B4-BE49-F238E27FC236}">
                <a16:creationId xmlns:a16="http://schemas.microsoft.com/office/drawing/2014/main" id="{3E5E751B-5852-4839-83B3-6F79F8E8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olor Fill">
            <a:extLst>
              <a:ext uri="{FF2B5EF4-FFF2-40B4-BE49-F238E27FC236}">
                <a16:creationId xmlns:a16="http://schemas.microsoft.com/office/drawing/2014/main" id="{428B6687-5D8A-41C9-A626-A8C2CBFD8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F73574D-F06D-455C-8175-AF8EB2E32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4870" y="0"/>
            <a:ext cx="4257130" cy="6858000"/>
            <a:chOff x="7934870" y="0"/>
            <a:chExt cx="4257130" cy="6858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6F862D1-D372-44FB-AEB1-8F6EA5683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48949" y="5077229"/>
              <a:ext cx="2643051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0288BFC-8446-4D20-BA63-79FA81DA9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469962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939C530-AFE7-4C51-B999-86DC5F3F7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65646" y="1470520"/>
              <a:ext cx="328008" cy="32800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CC9DA47-842F-4D6E-AED6-94B36610C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4870" y="1"/>
              <a:ext cx="3034340" cy="2483913"/>
            </a:xfrm>
            <a:custGeom>
              <a:avLst/>
              <a:gdLst>
                <a:gd name="connsiteX0" fmla="*/ 39219 w 3034340"/>
                <a:gd name="connsiteY0" fmla="*/ 0 h 2483913"/>
                <a:gd name="connsiteX1" fmla="*/ 2995122 w 3034340"/>
                <a:gd name="connsiteY1" fmla="*/ 0 h 2483913"/>
                <a:gd name="connsiteX2" fmla="*/ 3006509 w 3034340"/>
                <a:gd name="connsiteY2" fmla="*/ 46641 h 2483913"/>
                <a:gd name="connsiteX3" fmla="*/ 2589045 w 3034340"/>
                <a:gd name="connsiteY3" fmla="*/ 1412038 h 2483913"/>
                <a:gd name="connsiteX4" fmla="*/ 1517170 w 3034340"/>
                <a:gd name="connsiteY4" fmla="*/ 2483913 h 2483913"/>
                <a:gd name="connsiteX5" fmla="*/ 445296 w 3034340"/>
                <a:gd name="connsiteY5" fmla="*/ 1412038 h 2483913"/>
                <a:gd name="connsiteX6" fmla="*/ 27832 w 3034340"/>
                <a:gd name="connsiteY6" fmla="*/ 46641 h 248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4340" h="2483913">
                  <a:moveTo>
                    <a:pt x="39219" y="0"/>
                  </a:moveTo>
                  <a:lnTo>
                    <a:pt x="2995122" y="0"/>
                  </a:lnTo>
                  <a:lnTo>
                    <a:pt x="3006509" y="46641"/>
                  </a:lnTo>
                  <a:cubicBezTo>
                    <a:pt x="3099279" y="525788"/>
                    <a:pt x="2960124" y="1040959"/>
                    <a:pt x="2589045" y="1412038"/>
                  </a:cubicBezTo>
                  <a:lnTo>
                    <a:pt x="1517170" y="2483913"/>
                  </a:lnTo>
                  <a:lnTo>
                    <a:pt x="445296" y="1412038"/>
                  </a:lnTo>
                  <a:cubicBezTo>
                    <a:pt x="74217" y="1040959"/>
                    <a:pt x="-64938" y="525788"/>
                    <a:pt x="27832" y="46641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D7B5037-A44A-4D5D-B12D-68631CF4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7828" y="0"/>
              <a:ext cx="2708425" cy="2263840"/>
            </a:xfrm>
            <a:custGeom>
              <a:avLst/>
              <a:gdLst>
                <a:gd name="connsiteX0" fmla="*/ 46413 w 2708425"/>
                <a:gd name="connsiteY0" fmla="*/ 0 h 2263840"/>
                <a:gd name="connsiteX1" fmla="*/ 2662013 w 2708425"/>
                <a:gd name="connsiteY1" fmla="*/ 0 h 2263840"/>
                <a:gd name="connsiteX2" fmla="*/ 2683584 w 2708425"/>
                <a:gd name="connsiteY2" fmla="*/ 88351 h 2263840"/>
                <a:gd name="connsiteX3" fmla="*/ 2310959 w 2708425"/>
                <a:gd name="connsiteY3" fmla="*/ 1307094 h 2263840"/>
                <a:gd name="connsiteX4" fmla="*/ 1354213 w 2708425"/>
                <a:gd name="connsiteY4" fmla="*/ 2263840 h 2263840"/>
                <a:gd name="connsiteX5" fmla="*/ 397467 w 2708425"/>
                <a:gd name="connsiteY5" fmla="*/ 1307094 h 2263840"/>
                <a:gd name="connsiteX6" fmla="*/ 24842 w 2708425"/>
                <a:gd name="connsiteY6" fmla="*/ 88351 h 226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8425" h="2263840">
                  <a:moveTo>
                    <a:pt x="46413" y="0"/>
                  </a:moveTo>
                  <a:lnTo>
                    <a:pt x="2662013" y="0"/>
                  </a:lnTo>
                  <a:lnTo>
                    <a:pt x="2683584" y="88351"/>
                  </a:lnTo>
                  <a:cubicBezTo>
                    <a:pt x="2766390" y="516035"/>
                    <a:pt x="2642182" y="975871"/>
                    <a:pt x="2310959" y="1307094"/>
                  </a:cubicBezTo>
                  <a:lnTo>
                    <a:pt x="1354213" y="2263840"/>
                  </a:lnTo>
                  <a:lnTo>
                    <a:pt x="397467" y="1307094"/>
                  </a:lnTo>
                  <a:cubicBezTo>
                    <a:pt x="66245" y="975871"/>
                    <a:pt x="-57964" y="516035"/>
                    <a:pt x="24842" y="88351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5" name="Texture">
            <a:extLst>
              <a:ext uri="{FF2B5EF4-FFF2-40B4-BE49-F238E27FC236}">
                <a16:creationId xmlns:a16="http://schemas.microsoft.com/office/drawing/2014/main" id="{D9F678FF-4541-4601-B506-CC0A4AC96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4CA6E-3D6C-A01D-2261-59E2B2B27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274" y="1095153"/>
            <a:ext cx="5540202" cy="2094614"/>
          </a:xfrm>
        </p:spPr>
        <p:txBody>
          <a:bodyPr>
            <a:normAutofit/>
          </a:bodyPr>
          <a:lstStyle/>
          <a:p>
            <a:pPr algn="ctr"/>
            <a:r>
              <a:rPr lang="et-EE" sz="3600" b="1" dirty="0"/>
              <a:t>Cardio Health 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AAA2F-DE2D-65BF-76A8-A26F8735E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80" y="3880884"/>
            <a:ext cx="3152129" cy="485376"/>
          </a:xfrm>
        </p:spPr>
        <p:txBody>
          <a:bodyPr>
            <a:noAutofit/>
          </a:bodyPr>
          <a:lstStyle/>
          <a:p>
            <a:pPr algn="ctr"/>
            <a:r>
              <a:rPr lang="et-EE" b="1" dirty="0"/>
              <a:t>Project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0559D-286D-A1E4-E197-F997E54F3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1" r="3" b="4749"/>
          <a:stretch/>
        </p:blipFill>
        <p:spPr>
          <a:xfrm>
            <a:off x="6094477" y="1934966"/>
            <a:ext cx="6097524" cy="3046917"/>
          </a:xfrm>
          <a:custGeom>
            <a:avLst/>
            <a:gdLst/>
            <a:ahLst/>
            <a:cxnLst/>
            <a:rect l="l" t="t" r="r" b="b"/>
            <a:pathLst>
              <a:path w="5831823" h="3046917">
                <a:moveTo>
                  <a:pt x="4630021" y="7292"/>
                </a:moveTo>
                <a:lnTo>
                  <a:pt x="5831823" y="7292"/>
                </a:lnTo>
                <a:lnTo>
                  <a:pt x="5831823" y="2450538"/>
                </a:lnTo>
                <a:lnTo>
                  <a:pt x="5800042" y="2493038"/>
                </a:lnTo>
                <a:cubicBezTo>
                  <a:pt x="5520878" y="2831307"/>
                  <a:pt x="5098400" y="3046917"/>
                  <a:pt x="4625556" y="3046917"/>
                </a:cubicBezTo>
                <a:lnTo>
                  <a:pt x="3107978" y="3046917"/>
                </a:lnTo>
                <a:lnTo>
                  <a:pt x="3107978" y="1529337"/>
                </a:lnTo>
                <a:cubicBezTo>
                  <a:pt x="3107978" y="688726"/>
                  <a:pt x="3789410" y="7292"/>
                  <a:pt x="4630021" y="7292"/>
                </a:cubicBezTo>
                <a:close/>
                <a:moveTo>
                  <a:pt x="0" y="0"/>
                </a:moveTo>
                <a:lnTo>
                  <a:pt x="1517580" y="0"/>
                </a:lnTo>
                <a:cubicBezTo>
                  <a:pt x="2358191" y="0"/>
                  <a:pt x="3039624" y="681433"/>
                  <a:pt x="3039624" y="1522044"/>
                </a:cubicBezTo>
                <a:lnTo>
                  <a:pt x="3039624" y="3039623"/>
                </a:lnTo>
                <a:lnTo>
                  <a:pt x="1522045" y="3039623"/>
                </a:lnTo>
                <a:cubicBezTo>
                  <a:pt x="681434" y="3039623"/>
                  <a:pt x="0" y="2358190"/>
                  <a:pt x="0" y="1517579"/>
                </a:cubicBezTo>
                <a:close/>
              </a:path>
            </a:pathLst>
          </a:custGeom>
        </p:spPr>
      </p:pic>
      <p:pic>
        <p:nvPicPr>
          <p:cNvPr id="16" name="Graphic 15" descr="Stethoscope with solid fill">
            <a:extLst>
              <a:ext uri="{FF2B5EF4-FFF2-40B4-BE49-F238E27FC236}">
                <a16:creationId xmlns:a16="http://schemas.microsoft.com/office/drawing/2014/main" id="{B3B78B71-577C-B39A-D533-90BF7C299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8012" y="58849"/>
            <a:ext cx="2275367" cy="1562447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0" name="Graphic 19" descr="Needle with solid fill">
            <a:extLst>
              <a:ext uri="{FF2B5EF4-FFF2-40B4-BE49-F238E27FC236}">
                <a16:creationId xmlns:a16="http://schemas.microsoft.com/office/drawing/2014/main" id="{8D5EFBB8-8A87-46DF-8A24-01EE9EFF01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0688" y="5554619"/>
            <a:ext cx="2009554" cy="1244532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39475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F559-6067-E9EB-2148-62FD7584F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607858"/>
          </a:xfrm>
        </p:spPr>
        <p:txBody>
          <a:bodyPr>
            <a:normAutofit/>
          </a:bodyPr>
          <a:lstStyle/>
          <a:p>
            <a:r>
              <a:rPr lang="et-EE" sz="2400" b="1" dirty="0"/>
              <a:t> Requirement: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A88C1-A3B5-0DC8-3D0D-047B48472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690037"/>
            <a:ext cx="7626795" cy="1477926"/>
          </a:xfrm>
        </p:spPr>
        <p:txBody>
          <a:bodyPr/>
          <a:lstStyle/>
          <a:p>
            <a:r>
              <a:rPr lang="en-US" dirty="0"/>
              <a:t>A project was given as part of final assessment for data science course, The requirement is to identify the presence or absence of heart disease based on various medical and lifestyle</a:t>
            </a:r>
            <a:endParaRPr lang="et-EE" dirty="0"/>
          </a:p>
        </p:txBody>
      </p:sp>
      <p:pic>
        <p:nvPicPr>
          <p:cNvPr id="4" name="Picture 3" descr="Heart Anatomy | The Texas Heart Institute">
            <a:extLst>
              <a:ext uri="{FF2B5EF4-FFF2-40B4-BE49-F238E27FC236}">
                <a16:creationId xmlns:a16="http://schemas.microsoft.com/office/drawing/2014/main" id="{04B3F245-E81D-3CFF-E8C6-15425DD6A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74" y="971978"/>
            <a:ext cx="2991279" cy="2962069"/>
          </a:xfrm>
          <a:prstGeom prst="ellipse">
            <a:avLst/>
          </a:prstGeom>
          <a:ln w="63500" cap="rnd">
            <a:solidFill>
              <a:schemeClr val="accent4">
                <a:lumMod val="7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" name="Picture 4" descr="Heart Anatomy | The Texas Heart Institute">
            <a:extLst>
              <a:ext uri="{FF2B5EF4-FFF2-40B4-BE49-F238E27FC236}">
                <a16:creationId xmlns:a16="http://schemas.microsoft.com/office/drawing/2014/main" id="{EDB7F002-07A5-F4E7-B7C7-6148876C48D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74" y="4338084"/>
            <a:ext cx="2870791" cy="2519916"/>
          </a:xfrm>
          <a:prstGeom prst="ellipse">
            <a:avLst/>
          </a:prstGeom>
          <a:ln w="63500" cap="rnd">
            <a:solidFill>
              <a:schemeClr val="accent4">
                <a:lumMod val="7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9476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55D1-F41E-0F2A-2707-D6F71F0AD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671653"/>
          </a:xfrm>
        </p:spPr>
        <p:txBody>
          <a:bodyPr>
            <a:normAutofit/>
          </a:bodyPr>
          <a:lstStyle/>
          <a:p>
            <a:r>
              <a:rPr lang="et-EE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The Process: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627ED-78B7-F4B6-2384-F85BE2BB6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94614"/>
            <a:ext cx="7626795" cy="4009152"/>
          </a:xfrm>
        </p:spPr>
        <p:txBody>
          <a:bodyPr>
            <a:normAutofit/>
          </a:bodyPr>
          <a:lstStyle/>
          <a:p>
            <a:r>
              <a:rPr lang="en-US" dirty="0"/>
              <a:t>Firstly, cleaning and exploration </a:t>
            </a:r>
            <a:r>
              <a:rPr lang="et-EE" dirty="0"/>
              <a:t>was </a:t>
            </a:r>
            <a:r>
              <a:rPr lang="en-US" dirty="0"/>
              <a:t>done in python</a:t>
            </a:r>
            <a:r>
              <a:rPr lang="et-EE" dirty="0"/>
              <a:t>. The da</a:t>
            </a:r>
            <a:r>
              <a:rPr lang="en-US" dirty="0"/>
              <a:t>ta was split</a:t>
            </a:r>
            <a:r>
              <a:rPr lang="et-EE" dirty="0"/>
              <a:t>t</a:t>
            </a:r>
            <a:r>
              <a:rPr lang="en-US" dirty="0"/>
              <a:t>ed into numerical, date and categorical features</a:t>
            </a:r>
            <a:r>
              <a:rPr lang="et-EE" dirty="0"/>
              <a:t>.</a:t>
            </a:r>
            <a:r>
              <a:rPr lang="en-US" dirty="0"/>
              <a:t> The correlation tools indicated that few of the features has relationship. other tools was used to identify outliers.</a:t>
            </a:r>
            <a:endParaRPr lang="et-EE" dirty="0"/>
          </a:p>
          <a:p>
            <a:endParaRPr lang="et-EE" dirty="0"/>
          </a:p>
          <a:p>
            <a:r>
              <a:rPr lang="et-EE" dirty="0"/>
              <a:t>P</a:t>
            </a:r>
            <a:r>
              <a:rPr lang="en-US" dirty="0" err="1"/>
              <a:t>rediction</a:t>
            </a:r>
            <a:r>
              <a:rPr lang="en-US" dirty="0"/>
              <a:t> using machine learning algorithm (</a:t>
            </a:r>
            <a:r>
              <a:rPr lang="et-EE" dirty="0"/>
              <a:t> I created </a:t>
            </a:r>
            <a:r>
              <a:rPr lang="en-US" dirty="0"/>
              <a:t>different </a:t>
            </a:r>
            <a:r>
              <a:rPr lang="et-EE" dirty="0"/>
              <a:t>models </a:t>
            </a:r>
            <a:r>
              <a:rPr lang="en-US" dirty="0"/>
              <a:t>for better result)</a:t>
            </a:r>
            <a:r>
              <a:rPr lang="et-EE" dirty="0"/>
              <a:t>. </a:t>
            </a:r>
            <a:r>
              <a:rPr lang="en-US" dirty="0"/>
              <a:t>visualization tools was used to display the outcome.</a:t>
            </a:r>
          </a:p>
          <a:p>
            <a:endParaRPr lang="en-US" dirty="0"/>
          </a:p>
        </p:txBody>
      </p:sp>
      <p:pic>
        <p:nvPicPr>
          <p:cNvPr id="5" name="Graphic 4" descr="Shower with solid fill">
            <a:extLst>
              <a:ext uri="{FF2B5EF4-FFF2-40B4-BE49-F238E27FC236}">
                <a16:creationId xmlns:a16="http://schemas.microsoft.com/office/drawing/2014/main" id="{58022A09-E763-3F81-EA17-861354CA6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0584" y="1339702"/>
            <a:ext cx="2565991" cy="1780954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7" name="Graphic 6" descr="Bug under magnifying glass with solid fill">
            <a:extLst>
              <a:ext uri="{FF2B5EF4-FFF2-40B4-BE49-F238E27FC236}">
                <a16:creationId xmlns:a16="http://schemas.microsoft.com/office/drawing/2014/main" id="{866E28C5-C15B-0463-E1E1-9339EA61D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0584" y="4380615"/>
            <a:ext cx="2261193" cy="2339162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104864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67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69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7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F8566-BBE3-4465-362A-27CEFBCA7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533552"/>
            <a:ext cx="4640729" cy="9741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t-EE" sz="2400" b="1" dirty="0"/>
              <a:t>Observations:</a:t>
            </a: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6DAB1-4C47-7638-F463-1AF34D7FE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920240"/>
            <a:ext cx="5108522" cy="4253345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t-EE" dirty="0"/>
              <a:t>P</a:t>
            </a:r>
            <a:r>
              <a:rPr lang="en-US" dirty="0"/>
              <a:t>reparation was done as per the algorithm principles</a:t>
            </a:r>
            <a:r>
              <a:rPr lang="et-EE" dirty="0"/>
              <a:t> and five</a:t>
            </a:r>
            <a:r>
              <a:rPr lang="en-US" dirty="0"/>
              <a:t> models </a:t>
            </a:r>
            <a:r>
              <a:rPr lang="et-EE" dirty="0"/>
              <a:t>were</a:t>
            </a:r>
            <a:r>
              <a:rPr lang="en-US" dirty="0"/>
              <a:t> created</a:t>
            </a:r>
            <a:r>
              <a:rPr lang="et-EE" dirty="0"/>
              <a:t>.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 models that had best accuracy w</a:t>
            </a:r>
            <a:r>
              <a:rPr lang="et-EE" dirty="0"/>
              <a:t>ere:</a:t>
            </a:r>
          </a:p>
          <a:p>
            <a:r>
              <a:rPr lang="en-US" dirty="0"/>
              <a:t> (</a:t>
            </a:r>
            <a:r>
              <a:rPr lang="et-EE" dirty="0"/>
              <a:t> </a:t>
            </a:r>
            <a:r>
              <a:rPr lang="en-US" dirty="0"/>
              <a:t>XGBClassifier</a:t>
            </a:r>
            <a:r>
              <a:rPr lang="et-EE" dirty="0"/>
              <a:t> </a:t>
            </a:r>
            <a:r>
              <a:rPr lang="en-US" dirty="0"/>
              <a:t>,Logistic Regression</a:t>
            </a:r>
            <a:r>
              <a:rPr lang="et-EE" dirty="0"/>
              <a:t> and </a:t>
            </a:r>
            <a:r>
              <a:rPr lang="en-US" dirty="0"/>
              <a:t>Random Forest)</a:t>
            </a:r>
            <a:r>
              <a:rPr lang="et-EE" dirty="0"/>
              <a:t>,</a:t>
            </a:r>
            <a:r>
              <a:rPr lang="en-US" dirty="0"/>
              <a:t> including their precision and recall.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Decision Tree and </a:t>
            </a:r>
            <a:r>
              <a:rPr lang="et-EE" dirty="0"/>
              <a:t>K</a:t>
            </a:r>
            <a:r>
              <a:rPr lang="en-US" dirty="0"/>
              <a:t>Neighbor models did not really gave good accuracy.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8768BA5-43D7-4A3A-16B4-8645C49104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65936" y="276447"/>
            <a:ext cx="6222802" cy="6358269"/>
          </a:xfrm>
          <a:prstGeom prst="rect">
            <a:avLst/>
          </a:prstGeom>
          <a:ln w="127000" cap="sq">
            <a:solidFill>
              <a:schemeClr val="bg2">
                <a:lumMod val="50000"/>
                <a:lumOff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101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small black and red dots&#10;&#10;Description automatically generated with medium confidence">
            <a:extLst>
              <a:ext uri="{FF2B5EF4-FFF2-40B4-BE49-F238E27FC236}">
                <a16:creationId xmlns:a16="http://schemas.microsoft.com/office/drawing/2014/main" id="{C9D20D17-9AC7-19B9-AF6C-275EDA1AF7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46783" b="44777"/>
          <a:stretch/>
        </p:blipFill>
        <p:spPr>
          <a:xfrm>
            <a:off x="-1" y="17151"/>
            <a:ext cx="1218894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D029D64-BBDD-43FA-92CF-C6BF51514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14950-D5EB-BBA4-3648-DFA2F5C29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66035"/>
            <a:ext cx="4788280" cy="488877"/>
          </a:xfrm>
        </p:spPr>
        <p:txBody>
          <a:bodyPr>
            <a:normAutofit/>
          </a:bodyPr>
          <a:lstStyle/>
          <a:p>
            <a:r>
              <a:rPr lang="et-EE" sz="2400" b="1" dirty="0">
                <a:solidFill>
                  <a:srgbClr val="FFFFFF"/>
                </a:solidFill>
              </a:rPr>
              <a:t>XGBoost Tree Visual: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D108F-FA89-5BC6-D78B-A2FED327E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405890"/>
            <a:ext cx="3125972" cy="3028950"/>
          </a:xfrm>
        </p:spPr>
        <p:txBody>
          <a:bodyPr>
            <a:noAutofit/>
          </a:bodyPr>
          <a:lstStyle/>
          <a:p>
            <a:r>
              <a:rPr lang="et-EE" dirty="0">
                <a:solidFill>
                  <a:srgbClr val="FFFFFF"/>
                </a:solidFill>
              </a:rPr>
              <a:t>It correct errors that occured sequentially. Each  tree learns from its predecessors then updates the residual errors.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A010B0-A5DE-4DFD-BBB1-9EDEE8CDC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2FA77C6-9C21-431A-B940-204336569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E918F86E-B643-4836-AF37-1073CD08B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42022D-DC97-4C44-B015-9B3376196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8DC4D37-F593-4E99-8A42-D21D444FB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BE23B32A-AE34-4068-9D96-4D94023C7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" name="Graphic 9">
              <a:extLst>
                <a:ext uri="{FF2B5EF4-FFF2-40B4-BE49-F238E27FC236}">
                  <a16:creationId xmlns:a16="http://schemas.microsoft.com/office/drawing/2014/main" id="{27459E57-6D6D-46CA-8006-2E6E0C70E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640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Graphic 9">
            <a:extLst>
              <a:ext uri="{FF2B5EF4-FFF2-40B4-BE49-F238E27FC236}">
                <a16:creationId xmlns:a16="http://schemas.microsoft.com/office/drawing/2014/main" id="{F06D24B5-CEAF-4471-B212-2313FAF27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9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7939B-16C5-7AA1-1295-9E34E87AC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676656"/>
            <a:ext cx="4279631" cy="641781"/>
          </a:xfrm>
        </p:spPr>
        <p:txBody>
          <a:bodyPr>
            <a:normAutofit/>
          </a:bodyPr>
          <a:lstStyle/>
          <a:p>
            <a:r>
              <a:rPr lang="et-EE" sz="2400" b="1" dirty="0"/>
              <a:t>Confusion MatrixVisual: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118ED-3EEF-9509-E93E-5A75D237F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67" y="2377866"/>
            <a:ext cx="4951453" cy="2674193"/>
          </a:xfrm>
        </p:spPr>
        <p:txBody>
          <a:bodyPr>
            <a:normAutofit/>
          </a:bodyPr>
          <a:lstStyle/>
          <a:p>
            <a:r>
              <a:rPr lang="en-US" dirty="0"/>
              <a:t>From </a:t>
            </a:r>
            <a:r>
              <a:rPr lang="et-EE" dirty="0"/>
              <a:t>the </a:t>
            </a:r>
            <a:r>
              <a:rPr lang="en-US" dirty="0"/>
              <a:t>visualization- There are (8053) diseased and (7330) not diseased people. </a:t>
            </a:r>
            <a:endParaRPr lang="et-EE" dirty="0"/>
          </a:p>
          <a:p>
            <a:r>
              <a:rPr lang="en-US" dirty="0"/>
              <a:t>Although, this is large volume of data, the </a:t>
            </a:r>
            <a:r>
              <a:rPr lang="et-EE" dirty="0"/>
              <a:t>t</a:t>
            </a:r>
            <a:r>
              <a:rPr lang="en-US" dirty="0"/>
              <a:t>rue classification is higher than the false alarm and missed cases.</a:t>
            </a:r>
            <a:endParaRPr lang="et-EE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0A32A04-830B-7586-D9F8-C52ADB92D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642" y="170119"/>
            <a:ext cx="5433237" cy="4008475"/>
          </a:xfrm>
          <a:prstGeom prst="rect">
            <a:avLst/>
          </a:prstGeom>
          <a:ln w="88900" cap="sq" cmpd="thickThin">
            <a:solidFill>
              <a:schemeClr val="bg2">
                <a:lumMod val="50000"/>
                <a:lumOff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A graph with different colored stripes&#10;&#10;Description automatically generated with medium confidence">
            <a:extLst>
              <a:ext uri="{FF2B5EF4-FFF2-40B4-BE49-F238E27FC236}">
                <a16:creationId xmlns:a16="http://schemas.microsoft.com/office/drawing/2014/main" id="{382128A6-B3B4-2554-74C5-DBC0EB465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42" y="4178596"/>
            <a:ext cx="5433237" cy="2509284"/>
          </a:xfrm>
          <a:prstGeom prst="rect">
            <a:avLst/>
          </a:prstGeom>
          <a:ln w="88900" cap="sq" cmpd="thickThin">
            <a:solidFill>
              <a:schemeClr val="bg2">
                <a:lumMod val="50000"/>
                <a:lumOff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6828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87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42D650D7-0571-586B-77C6-8A1D61098E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11448" r="9461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B5B5C-49A8-477B-F74F-2A86BE3D5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541" y="5638800"/>
            <a:ext cx="3441545" cy="489994"/>
          </a:xfrm>
        </p:spPr>
        <p:txBody>
          <a:bodyPr anchor="b">
            <a:normAutofit/>
          </a:bodyPr>
          <a:lstStyle/>
          <a:p>
            <a:r>
              <a:rPr lang="et-EE" sz="2400" b="1" dirty="0">
                <a:solidFill>
                  <a:srgbClr val="FFFFFF"/>
                </a:solidFill>
              </a:rPr>
              <a:t>Decision Tree Visual:</a:t>
            </a:r>
          </a:p>
        </p:txBody>
      </p:sp>
    </p:spTree>
    <p:extLst>
      <p:ext uri="{BB962C8B-B14F-4D97-AF65-F5344CB8AC3E}">
        <p14:creationId xmlns:p14="http://schemas.microsoft.com/office/powerpoint/2010/main" val="384503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204961-2C83-EC0B-D6F3-1972D87CA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367" y="2905723"/>
            <a:ext cx="7626795" cy="20202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Decision tree visualization was done using sample of (200) rows of  data</a:t>
            </a:r>
            <a:r>
              <a:rPr lang="et-EE" dirty="0"/>
              <a:t>set. T</a:t>
            </a:r>
            <a:r>
              <a:rPr lang="en-US" dirty="0"/>
              <a:t>he gin</a:t>
            </a:r>
            <a:r>
              <a:rPr lang="et-EE" dirty="0"/>
              <a:t>i</a:t>
            </a:r>
            <a:r>
              <a:rPr lang="en-US" dirty="0"/>
              <a:t> of all sample data size range from </a:t>
            </a:r>
            <a:r>
              <a:rPr lang="et-EE" dirty="0"/>
              <a:t>(</a:t>
            </a:r>
            <a:r>
              <a:rPr lang="en-US" dirty="0"/>
              <a:t>0.0 to 0.5</a:t>
            </a:r>
            <a:r>
              <a:rPr lang="et-EE" dirty="0"/>
              <a:t>) </a:t>
            </a:r>
            <a:r>
              <a:rPr lang="en-US" dirty="0"/>
              <a:t>showing</a:t>
            </a:r>
            <a:r>
              <a:rPr lang="et-EE" dirty="0"/>
              <a:t> </a:t>
            </a:r>
            <a:r>
              <a:rPr lang="en-US" dirty="0"/>
              <a:t>that there no much</a:t>
            </a:r>
            <a:r>
              <a:rPr lang="et-EE" dirty="0"/>
              <a:t> </a:t>
            </a:r>
            <a:r>
              <a:rPr lang="en-US" dirty="0"/>
              <a:t>impurity in the model.</a:t>
            </a:r>
            <a:endParaRPr lang="et-EE" dirty="0"/>
          </a:p>
        </p:txBody>
      </p:sp>
      <p:pic>
        <p:nvPicPr>
          <p:cNvPr id="5" name="Picture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C548A2B-5228-A713-40B4-BEB70644C6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28153" y="846667"/>
            <a:ext cx="3913239" cy="5418667"/>
          </a:xfrm>
          <a:prstGeom prst="ellipse">
            <a:avLst/>
          </a:prstGeom>
          <a:ln w="63500" cap="rnd">
            <a:solidFill>
              <a:schemeClr val="bg2">
                <a:lumMod val="50000"/>
                <a:lumOff val="5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perspectiveHeroicExtremeLeftFacing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1657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B72542-3AF1-3978-F995-E2E2115F2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852" y="2743200"/>
            <a:ext cx="7626795" cy="2080260"/>
          </a:xfrm>
        </p:spPr>
        <p:txBody>
          <a:bodyPr/>
          <a:lstStyle/>
          <a:p>
            <a:r>
              <a:rPr lang="en-US" dirty="0"/>
              <a:t>Above all, the models were able to detect presence and absence of disease , especially XGBClassifier </a:t>
            </a:r>
            <a:r>
              <a:rPr lang="et-EE" dirty="0"/>
              <a:t>and Random Forest </a:t>
            </a:r>
            <a:r>
              <a:rPr lang="en-US" dirty="0"/>
              <a:t>that gave </a:t>
            </a:r>
            <a:r>
              <a:rPr lang="et-EE" dirty="0"/>
              <a:t>better</a:t>
            </a:r>
            <a:r>
              <a:rPr lang="en-US" dirty="0"/>
              <a:t> accuracy and precision, </a:t>
            </a:r>
            <a:endParaRPr lang="et-EE" dirty="0"/>
          </a:p>
        </p:txBody>
      </p:sp>
      <p:pic>
        <p:nvPicPr>
          <p:cNvPr id="4" name="Picture 3" descr="Text Conclusion writen on black table card">
            <a:extLst>
              <a:ext uri="{FF2B5EF4-FFF2-40B4-BE49-F238E27FC236}">
                <a16:creationId xmlns:a16="http://schemas.microsoft.com/office/drawing/2014/main" id="{0461FDDA-4231-CA90-DFBA-FFBE4DEBA5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37009">
            <a:off x="7029856" y="2489083"/>
            <a:ext cx="6074972" cy="1747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2">
                <a:lumMod val="50000"/>
                <a:lumOff val="5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56860788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153</TotalTime>
  <Words>309</Words>
  <Application>Microsoft Office PowerPoint</Application>
  <PresentationFormat>Widescreen</PresentationFormat>
  <Paragraphs>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Aptos</vt:lpstr>
      <vt:lpstr>Arial</vt:lpstr>
      <vt:lpstr>Gill Sans Nova</vt:lpstr>
      <vt:lpstr>TropicVTI</vt:lpstr>
      <vt:lpstr>Cardio Health  Prediction </vt:lpstr>
      <vt:lpstr> Requirement:</vt:lpstr>
      <vt:lpstr>The Process:</vt:lpstr>
      <vt:lpstr>Observations:</vt:lpstr>
      <vt:lpstr>XGBoost Tree Visual:</vt:lpstr>
      <vt:lpstr>Confusion MatrixVisual:</vt:lpstr>
      <vt:lpstr>Decision Tree Visual: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 Health  Prediction </dc:title>
  <dc:creator>RUTH AMARACHI EZE</dc:creator>
  <cp:lastModifiedBy>RUTH AMARACHI EZE</cp:lastModifiedBy>
  <cp:revision>1</cp:revision>
  <dcterms:created xsi:type="dcterms:W3CDTF">2024-04-17T06:45:32Z</dcterms:created>
  <dcterms:modified xsi:type="dcterms:W3CDTF">2024-04-17T09:19:29Z</dcterms:modified>
</cp:coreProperties>
</file>