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5" r:id="rId9"/>
    <p:sldId id="262" r:id="rId10"/>
    <p:sldId id="266" r:id="rId11"/>
    <p:sldId id="263"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2380893-2E30-4503-A546-F30919922AB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EDD278B-5108-4306-B1D0-E20842A5E207}">
      <dgm:prSet/>
      <dgm:spPr/>
      <dgm:t>
        <a:bodyPr/>
        <a:lstStyle/>
        <a:p>
          <a:r>
            <a:rPr lang="en-US"/>
            <a:t>Scale: Big Data involves much larger volumes than traditional data.</a:t>
          </a:r>
        </a:p>
      </dgm:t>
    </dgm:pt>
    <dgm:pt modelId="{F9716213-CC16-4FB5-9EF1-5BEC80270000}" type="parTrans" cxnId="{802C3A97-2C94-4D5C-A7C1-FD5F6F3D823A}">
      <dgm:prSet/>
      <dgm:spPr/>
      <dgm:t>
        <a:bodyPr/>
        <a:lstStyle/>
        <a:p>
          <a:endParaRPr lang="en-US"/>
        </a:p>
      </dgm:t>
    </dgm:pt>
    <dgm:pt modelId="{C9A9AA08-52A8-4965-B1D0-C46A049122A7}" type="sibTrans" cxnId="{802C3A97-2C94-4D5C-A7C1-FD5F6F3D823A}">
      <dgm:prSet/>
      <dgm:spPr/>
      <dgm:t>
        <a:bodyPr/>
        <a:lstStyle/>
        <a:p>
          <a:endParaRPr lang="en-US"/>
        </a:p>
      </dgm:t>
    </dgm:pt>
    <dgm:pt modelId="{620E015A-A43C-4E36-BF07-8E2DE27BADBF}">
      <dgm:prSet/>
      <dgm:spPr/>
      <dgm:t>
        <a:bodyPr/>
        <a:lstStyle/>
        <a:p>
          <a:r>
            <a:rPr lang="en-US"/>
            <a:t>Speed: Big Data often requires real-time or near-real-time processing, while traditional data processing may be more batch-oriented.</a:t>
          </a:r>
        </a:p>
      </dgm:t>
    </dgm:pt>
    <dgm:pt modelId="{D005C378-E2E4-43C8-9DC0-8658A47EC7AB}" type="parTrans" cxnId="{1AE89A8C-CA8A-43F3-B29F-D33CAEA10643}">
      <dgm:prSet/>
      <dgm:spPr/>
      <dgm:t>
        <a:bodyPr/>
        <a:lstStyle/>
        <a:p>
          <a:endParaRPr lang="en-US"/>
        </a:p>
      </dgm:t>
    </dgm:pt>
    <dgm:pt modelId="{6332A43B-5D65-4DF0-B927-0AF06095900E}" type="sibTrans" cxnId="{1AE89A8C-CA8A-43F3-B29F-D33CAEA10643}">
      <dgm:prSet/>
      <dgm:spPr/>
      <dgm:t>
        <a:bodyPr/>
        <a:lstStyle/>
        <a:p>
          <a:endParaRPr lang="en-US"/>
        </a:p>
      </dgm:t>
    </dgm:pt>
    <dgm:pt modelId="{736D2A65-F7DE-4E67-BF0A-B401968CB1E9}">
      <dgm:prSet/>
      <dgm:spPr/>
      <dgm:t>
        <a:bodyPr/>
        <a:lstStyle/>
        <a:p>
          <a:r>
            <a:rPr lang="en-US"/>
            <a:t>Structure: Traditional data is usually structured and fits neatly into relational databases, while Big Data includes unstructured and semi-structured data.</a:t>
          </a:r>
        </a:p>
      </dgm:t>
    </dgm:pt>
    <dgm:pt modelId="{812FC6D3-48E4-4567-92F3-FFA678CA5CD7}" type="parTrans" cxnId="{CA897CF3-EF69-4A2D-A2CC-E8E97E25A164}">
      <dgm:prSet/>
      <dgm:spPr/>
      <dgm:t>
        <a:bodyPr/>
        <a:lstStyle/>
        <a:p>
          <a:endParaRPr lang="en-US"/>
        </a:p>
      </dgm:t>
    </dgm:pt>
    <dgm:pt modelId="{CABECD0E-AB8F-406B-918F-D6027A133A7E}" type="sibTrans" cxnId="{CA897CF3-EF69-4A2D-A2CC-E8E97E25A164}">
      <dgm:prSet/>
      <dgm:spPr/>
      <dgm:t>
        <a:bodyPr/>
        <a:lstStyle/>
        <a:p>
          <a:endParaRPr lang="en-US"/>
        </a:p>
      </dgm:t>
    </dgm:pt>
    <dgm:pt modelId="{F806AB43-23F5-47FA-9AC5-E371DC66259E}">
      <dgm:prSet/>
      <dgm:spPr/>
      <dgm:t>
        <a:bodyPr/>
        <a:lstStyle/>
        <a:p>
          <a:r>
            <a:rPr lang="en-US"/>
            <a:t>Tools: Traditional data processing tools, like relational databases, may not scale well to handle Big Data. New tools and technologies are needed for storage, processing, and analysis.</a:t>
          </a:r>
        </a:p>
      </dgm:t>
    </dgm:pt>
    <dgm:pt modelId="{EDFD4F98-AA7E-4F72-B3F0-E6B07DBE88D1}" type="parTrans" cxnId="{EA5F4969-7251-46F8-B5F8-930ADE2F0CCF}">
      <dgm:prSet/>
      <dgm:spPr/>
      <dgm:t>
        <a:bodyPr/>
        <a:lstStyle/>
        <a:p>
          <a:endParaRPr lang="en-US"/>
        </a:p>
      </dgm:t>
    </dgm:pt>
    <dgm:pt modelId="{27305575-D0AF-4C84-89CC-34D29D7A3938}" type="sibTrans" cxnId="{EA5F4969-7251-46F8-B5F8-930ADE2F0CCF}">
      <dgm:prSet/>
      <dgm:spPr/>
      <dgm:t>
        <a:bodyPr/>
        <a:lstStyle/>
        <a:p>
          <a:endParaRPr lang="en-US"/>
        </a:p>
      </dgm:t>
    </dgm:pt>
    <dgm:pt modelId="{5950632D-5714-4409-B186-F7C2AF64D991}" type="pres">
      <dgm:prSet presAssocID="{92380893-2E30-4503-A546-F30919922AB7}" presName="root" presStyleCnt="0">
        <dgm:presLayoutVars>
          <dgm:dir/>
          <dgm:resizeHandles val="exact"/>
        </dgm:presLayoutVars>
      </dgm:prSet>
      <dgm:spPr/>
    </dgm:pt>
    <dgm:pt modelId="{B418B53F-7414-4874-BB91-F11E3EA35D8B}" type="pres">
      <dgm:prSet presAssocID="{0EDD278B-5108-4306-B1D0-E20842A5E207}" presName="compNode" presStyleCnt="0"/>
      <dgm:spPr/>
    </dgm:pt>
    <dgm:pt modelId="{031CA9C5-3903-4136-8928-0BF7D5AFBF61}" type="pres">
      <dgm:prSet presAssocID="{0EDD278B-5108-4306-B1D0-E20842A5E207}" presName="bgRect" presStyleLbl="bgShp" presStyleIdx="0" presStyleCnt="4"/>
      <dgm:spPr/>
    </dgm:pt>
    <dgm:pt modelId="{5C8693E1-D9FC-4AAF-925B-E2BEDB9C172C}" type="pres">
      <dgm:prSet presAssocID="{0EDD278B-5108-4306-B1D0-E20842A5E2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6F16EC2-3EA3-4DCA-B497-19E4B9F31802}" type="pres">
      <dgm:prSet presAssocID="{0EDD278B-5108-4306-B1D0-E20842A5E207}" presName="spaceRect" presStyleCnt="0"/>
      <dgm:spPr/>
    </dgm:pt>
    <dgm:pt modelId="{5C6E836C-C96E-4893-AFF7-074F47D53C03}" type="pres">
      <dgm:prSet presAssocID="{0EDD278B-5108-4306-B1D0-E20842A5E207}" presName="parTx" presStyleLbl="revTx" presStyleIdx="0" presStyleCnt="4">
        <dgm:presLayoutVars>
          <dgm:chMax val="0"/>
          <dgm:chPref val="0"/>
        </dgm:presLayoutVars>
      </dgm:prSet>
      <dgm:spPr/>
    </dgm:pt>
    <dgm:pt modelId="{89933B37-3BAC-4E1F-81FF-AE04ECA6F393}" type="pres">
      <dgm:prSet presAssocID="{C9A9AA08-52A8-4965-B1D0-C46A049122A7}" presName="sibTrans" presStyleCnt="0"/>
      <dgm:spPr/>
    </dgm:pt>
    <dgm:pt modelId="{D1E719C3-4563-4552-84B5-BF580BA8BFE3}" type="pres">
      <dgm:prSet presAssocID="{620E015A-A43C-4E36-BF07-8E2DE27BADBF}" presName="compNode" presStyleCnt="0"/>
      <dgm:spPr/>
    </dgm:pt>
    <dgm:pt modelId="{90089E5A-99D6-4063-9F6A-037556E861C0}" type="pres">
      <dgm:prSet presAssocID="{620E015A-A43C-4E36-BF07-8E2DE27BADBF}" presName="bgRect" presStyleLbl="bgShp" presStyleIdx="1" presStyleCnt="4"/>
      <dgm:spPr/>
    </dgm:pt>
    <dgm:pt modelId="{59F5D92D-BDC2-47A0-9738-EF25A45383A2}" type="pres">
      <dgm:prSet presAssocID="{620E015A-A43C-4E36-BF07-8E2DE27BAD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B5F771B-191A-43F1-B9B4-1202086E79A5}" type="pres">
      <dgm:prSet presAssocID="{620E015A-A43C-4E36-BF07-8E2DE27BADBF}" presName="spaceRect" presStyleCnt="0"/>
      <dgm:spPr/>
    </dgm:pt>
    <dgm:pt modelId="{46BC9FD6-8447-40E4-90CA-3D6DBEF9DEA3}" type="pres">
      <dgm:prSet presAssocID="{620E015A-A43C-4E36-BF07-8E2DE27BADBF}" presName="parTx" presStyleLbl="revTx" presStyleIdx="1" presStyleCnt="4">
        <dgm:presLayoutVars>
          <dgm:chMax val="0"/>
          <dgm:chPref val="0"/>
        </dgm:presLayoutVars>
      </dgm:prSet>
      <dgm:spPr/>
    </dgm:pt>
    <dgm:pt modelId="{E568C37D-7929-4722-A0A9-CCA8C73E1D3B}" type="pres">
      <dgm:prSet presAssocID="{6332A43B-5D65-4DF0-B927-0AF06095900E}" presName="sibTrans" presStyleCnt="0"/>
      <dgm:spPr/>
    </dgm:pt>
    <dgm:pt modelId="{DFED117D-3C40-4C65-8CF7-A70FE3DE168C}" type="pres">
      <dgm:prSet presAssocID="{736D2A65-F7DE-4E67-BF0A-B401968CB1E9}" presName="compNode" presStyleCnt="0"/>
      <dgm:spPr/>
    </dgm:pt>
    <dgm:pt modelId="{5B9C4E98-CF20-45CF-9AB4-3F932081C65A}" type="pres">
      <dgm:prSet presAssocID="{736D2A65-F7DE-4E67-BF0A-B401968CB1E9}" presName="bgRect" presStyleLbl="bgShp" presStyleIdx="2" presStyleCnt="4"/>
      <dgm:spPr/>
    </dgm:pt>
    <dgm:pt modelId="{FAE3BC65-AF92-429D-8D8D-337D56ABBAF2}" type="pres">
      <dgm:prSet presAssocID="{736D2A65-F7DE-4E67-BF0A-B401968CB1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4569D6EB-7A5A-43D0-8919-44014471BC14}" type="pres">
      <dgm:prSet presAssocID="{736D2A65-F7DE-4E67-BF0A-B401968CB1E9}" presName="spaceRect" presStyleCnt="0"/>
      <dgm:spPr/>
    </dgm:pt>
    <dgm:pt modelId="{98CCC6A6-7958-4901-B864-53A48262D188}" type="pres">
      <dgm:prSet presAssocID="{736D2A65-F7DE-4E67-BF0A-B401968CB1E9}" presName="parTx" presStyleLbl="revTx" presStyleIdx="2" presStyleCnt="4">
        <dgm:presLayoutVars>
          <dgm:chMax val="0"/>
          <dgm:chPref val="0"/>
        </dgm:presLayoutVars>
      </dgm:prSet>
      <dgm:spPr/>
    </dgm:pt>
    <dgm:pt modelId="{21603778-D464-4083-ABFA-BF9AD640B8EF}" type="pres">
      <dgm:prSet presAssocID="{CABECD0E-AB8F-406B-918F-D6027A133A7E}" presName="sibTrans" presStyleCnt="0"/>
      <dgm:spPr/>
    </dgm:pt>
    <dgm:pt modelId="{C49D66C5-B854-49D9-AFFF-AA1DE951DDDF}" type="pres">
      <dgm:prSet presAssocID="{F806AB43-23F5-47FA-9AC5-E371DC66259E}" presName="compNode" presStyleCnt="0"/>
      <dgm:spPr/>
    </dgm:pt>
    <dgm:pt modelId="{67114826-7FFF-4CD3-812A-A300493AB97A}" type="pres">
      <dgm:prSet presAssocID="{F806AB43-23F5-47FA-9AC5-E371DC66259E}" presName="bgRect" presStyleLbl="bgShp" presStyleIdx="3" presStyleCnt="4"/>
      <dgm:spPr/>
    </dgm:pt>
    <dgm:pt modelId="{CD950598-9F97-4D1F-8A4C-FE7C94C77E6D}" type="pres">
      <dgm:prSet presAssocID="{F806AB43-23F5-47FA-9AC5-E371DC66259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3F5378AD-94C5-495D-9858-BB26C2C993D1}" type="pres">
      <dgm:prSet presAssocID="{F806AB43-23F5-47FA-9AC5-E371DC66259E}" presName="spaceRect" presStyleCnt="0"/>
      <dgm:spPr/>
    </dgm:pt>
    <dgm:pt modelId="{B899020A-5514-4454-8122-81E286D9DA38}" type="pres">
      <dgm:prSet presAssocID="{F806AB43-23F5-47FA-9AC5-E371DC66259E}" presName="parTx" presStyleLbl="revTx" presStyleIdx="3" presStyleCnt="4">
        <dgm:presLayoutVars>
          <dgm:chMax val="0"/>
          <dgm:chPref val="0"/>
        </dgm:presLayoutVars>
      </dgm:prSet>
      <dgm:spPr/>
    </dgm:pt>
  </dgm:ptLst>
  <dgm:cxnLst>
    <dgm:cxn modelId="{3498F961-625C-4638-B7DC-77DB9C34CC78}" type="presOf" srcId="{736D2A65-F7DE-4E67-BF0A-B401968CB1E9}" destId="{98CCC6A6-7958-4901-B864-53A48262D188}" srcOrd="0" destOrd="0" presId="urn:microsoft.com/office/officeart/2018/2/layout/IconVerticalSolidList"/>
    <dgm:cxn modelId="{EA5F4969-7251-46F8-B5F8-930ADE2F0CCF}" srcId="{92380893-2E30-4503-A546-F30919922AB7}" destId="{F806AB43-23F5-47FA-9AC5-E371DC66259E}" srcOrd="3" destOrd="0" parTransId="{EDFD4F98-AA7E-4F72-B3F0-E6B07DBE88D1}" sibTransId="{27305575-D0AF-4C84-89CC-34D29D7A3938}"/>
    <dgm:cxn modelId="{B0FB447B-DF46-4199-B286-1FB244ECA002}" type="presOf" srcId="{620E015A-A43C-4E36-BF07-8E2DE27BADBF}" destId="{46BC9FD6-8447-40E4-90CA-3D6DBEF9DEA3}" srcOrd="0" destOrd="0" presId="urn:microsoft.com/office/officeart/2018/2/layout/IconVerticalSolidList"/>
    <dgm:cxn modelId="{1AE89A8C-CA8A-43F3-B29F-D33CAEA10643}" srcId="{92380893-2E30-4503-A546-F30919922AB7}" destId="{620E015A-A43C-4E36-BF07-8E2DE27BADBF}" srcOrd="1" destOrd="0" parTransId="{D005C378-E2E4-43C8-9DC0-8658A47EC7AB}" sibTransId="{6332A43B-5D65-4DF0-B927-0AF06095900E}"/>
    <dgm:cxn modelId="{B5718195-2B6A-4EFE-8C5A-047D5A04F10D}" type="presOf" srcId="{F806AB43-23F5-47FA-9AC5-E371DC66259E}" destId="{B899020A-5514-4454-8122-81E286D9DA38}" srcOrd="0" destOrd="0" presId="urn:microsoft.com/office/officeart/2018/2/layout/IconVerticalSolidList"/>
    <dgm:cxn modelId="{802C3A97-2C94-4D5C-A7C1-FD5F6F3D823A}" srcId="{92380893-2E30-4503-A546-F30919922AB7}" destId="{0EDD278B-5108-4306-B1D0-E20842A5E207}" srcOrd="0" destOrd="0" parTransId="{F9716213-CC16-4FB5-9EF1-5BEC80270000}" sibTransId="{C9A9AA08-52A8-4965-B1D0-C46A049122A7}"/>
    <dgm:cxn modelId="{4BB359A4-2B72-4B14-BB4C-3FB3A73F5031}" type="presOf" srcId="{92380893-2E30-4503-A546-F30919922AB7}" destId="{5950632D-5714-4409-B186-F7C2AF64D991}" srcOrd="0" destOrd="0" presId="urn:microsoft.com/office/officeart/2018/2/layout/IconVerticalSolidList"/>
    <dgm:cxn modelId="{AFC4D0CA-5A66-45DA-959E-970B97D6C95B}" type="presOf" srcId="{0EDD278B-5108-4306-B1D0-E20842A5E207}" destId="{5C6E836C-C96E-4893-AFF7-074F47D53C03}" srcOrd="0" destOrd="0" presId="urn:microsoft.com/office/officeart/2018/2/layout/IconVerticalSolidList"/>
    <dgm:cxn modelId="{CA897CF3-EF69-4A2D-A2CC-E8E97E25A164}" srcId="{92380893-2E30-4503-A546-F30919922AB7}" destId="{736D2A65-F7DE-4E67-BF0A-B401968CB1E9}" srcOrd="2" destOrd="0" parTransId="{812FC6D3-48E4-4567-92F3-FFA678CA5CD7}" sibTransId="{CABECD0E-AB8F-406B-918F-D6027A133A7E}"/>
    <dgm:cxn modelId="{0197999A-568E-445D-9D85-F25F307FBDE7}" type="presParOf" srcId="{5950632D-5714-4409-B186-F7C2AF64D991}" destId="{B418B53F-7414-4874-BB91-F11E3EA35D8B}" srcOrd="0" destOrd="0" presId="urn:microsoft.com/office/officeart/2018/2/layout/IconVerticalSolidList"/>
    <dgm:cxn modelId="{EDC49071-8EC5-43C4-9A58-82D453CA3AFB}" type="presParOf" srcId="{B418B53F-7414-4874-BB91-F11E3EA35D8B}" destId="{031CA9C5-3903-4136-8928-0BF7D5AFBF61}" srcOrd="0" destOrd="0" presId="urn:microsoft.com/office/officeart/2018/2/layout/IconVerticalSolidList"/>
    <dgm:cxn modelId="{940C4F0A-2483-4003-869A-B715BA13A28B}" type="presParOf" srcId="{B418B53F-7414-4874-BB91-F11E3EA35D8B}" destId="{5C8693E1-D9FC-4AAF-925B-E2BEDB9C172C}" srcOrd="1" destOrd="0" presId="urn:microsoft.com/office/officeart/2018/2/layout/IconVerticalSolidList"/>
    <dgm:cxn modelId="{4789A213-5D52-4000-9CB8-4F4A01D12E86}" type="presParOf" srcId="{B418B53F-7414-4874-BB91-F11E3EA35D8B}" destId="{B6F16EC2-3EA3-4DCA-B497-19E4B9F31802}" srcOrd="2" destOrd="0" presId="urn:microsoft.com/office/officeart/2018/2/layout/IconVerticalSolidList"/>
    <dgm:cxn modelId="{709E6531-501E-481F-928A-B09BF44F8C04}" type="presParOf" srcId="{B418B53F-7414-4874-BB91-F11E3EA35D8B}" destId="{5C6E836C-C96E-4893-AFF7-074F47D53C03}" srcOrd="3" destOrd="0" presId="urn:microsoft.com/office/officeart/2018/2/layout/IconVerticalSolidList"/>
    <dgm:cxn modelId="{B7433917-0FD0-4834-A2F7-B4588E658B49}" type="presParOf" srcId="{5950632D-5714-4409-B186-F7C2AF64D991}" destId="{89933B37-3BAC-4E1F-81FF-AE04ECA6F393}" srcOrd="1" destOrd="0" presId="urn:microsoft.com/office/officeart/2018/2/layout/IconVerticalSolidList"/>
    <dgm:cxn modelId="{90C48C60-0092-4706-B7AB-65EAE3DFE3CF}" type="presParOf" srcId="{5950632D-5714-4409-B186-F7C2AF64D991}" destId="{D1E719C3-4563-4552-84B5-BF580BA8BFE3}" srcOrd="2" destOrd="0" presId="urn:microsoft.com/office/officeart/2018/2/layout/IconVerticalSolidList"/>
    <dgm:cxn modelId="{2CAEE396-9B46-4CFF-BAEC-2CC31D201B5C}" type="presParOf" srcId="{D1E719C3-4563-4552-84B5-BF580BA8BFE3}" destId="{90089E5A-99D6-4063-9F6A-037556E861C0}" srcOrd="0" destOrd="0" presId="urn:microsoft.com/office/officeart/2018/2/layout/IconVerticalSolidList"/>
    <dgm:cxn modelId="{6EB2A8FC-D589-4BB1-BA63-AB1259112D48}" type="presParOf" srcId="{D1E719C3-4563-4552-84B5-BF580BA8BFE3}" destId="{59F5D92D-BDC2-47A0-9738-EF25A45383A2}" srcOrd="1" destOrd="0" presId="urn:microsoft.com/office/officeart/2018/2/layout/IconVerticalSolidList"/>
    <dgm:cxn modelId="{6271D47A-2570-4E6D-B3D1-4946413E8D94}" type="presParOf" srcId="{D1E719C3-4563-4552-84B5-BF580BA8BFE3}" destId="{0B5F771B-191A-43F1-B9B4-1202086E79A5}" srcOrd="2" destOrd="0" presId="urn:microsoft.com/office/officeart/2018/2/layout/IconVerticalSolidList"/>
    <dgm:cxn modelId="{73737F94-0632-4B32-B35E-B19795C01D73}" type="presParOf" srcId="{D1E719C3-4563-4552-84B5-BF580BA8BFE3}" destId="{46BC9FD6-8447-40E4-90CA-3D6DBEF9DEA3}" srcOrd="3" destOrd="0" presId="urn:microsoft.com/office/officeart/2018/2/layout/IconVerticalSolidList"/>
    <dgm:cxn modelId="{36395479-5D7C-4A4D-91B7-EA120A8806D0}" type="presParOf" srcId="{5950632D-5714-4409-B186-F7C2AF64D991}" destId="{E568C37D-7929-4722-A0A9-CCA8C73E1D3B}" srcOrd="3" destOrd="0" presId="urn:microsoft.com/office/officeart/2018/2/layout/IconVerticalSolidList"/>
    <dgm:cxn modelId="{3D806865-088E-4614-8C01-5E6092FAA091}" type="presParOf" srcId="{5950632D-5714-4409-B186-F7C2AF64D991}" destId="{DFED117D-3C40-4C65-8CF7-A70FE3DE168C}" srcOrd="4" destOrd="0" presId="urn:microsoft.com/office/officeart/2018/2/layout/IconVerticalSolidList"/>
    <dgm:cxn modelId="{209894C2-B323-4D76-9213-F13C91A4EDB9}" type="presParOf" srcId="{DFED117D-3C40-4C65-8CF7-A70FE3DE168C}" destId="{5B9C4E98-CF20-45CF-9AB4-3F932081C65A}" srcOrd="0" destOrd="0" presId="urn:microsoft.com/office/officeart/2018/2/layout/IconVerticalSolidList"/>
    <dgm:cxn modelId="{728107F6-7645-4403-8F60-CE654BCBF462}" type="presParOf" srcId="{DFED117D-3C40-4C65-8CF7-A70FE3DE168C}" destId="{FAE3BC65-AF92-429D-8D8D-337D56ABBAF2}" srcOrd="1" destOrd="0" presId="urn:microsoft.com/office/officeart/2018/2/layout/IconVerticalSolidList"/>
    <dgm:cxn modelId="{42A7043C-3372-4929-9293-5A9F92FD44F5}" type="presParOf" srcId="{DFED117D-3C40-4C65-8CF7-A70FE3DE168C}" destId="{4569D6EB-7A5A-43D0-8919-44014471BC14}" srcOrd="2" destOrd="0" presId="urn:microsoft.com/office/officeart/2018/2/layout/IconVerticalSolidList"/>
    <dgm:cxn modelId="{87943411-B70B-46AC-B5D7-874A08D71888}" type="presParOf" srcId="{DFED117D-3C40-4C65-8CF7-A70FE3DE168C}" destId="{98CCC6A6-7958-4901-B864-53A48262D188}" srcOrd="3" destOrd="0" presId="urn:microsoft.com/office/officeart/2018/2/layout/IconVerticalSolidList"/>
    <dgm:cxn modelId="{99EB6A82-0AB9-496F-B613-64F21BD896B7}" type="presParOf" srcId="{5950632D-5714-4409-B186-F7C2AF64D991}" destId="{21603778-D464-4083-ABFA-BF9AD640B8EF}" srcOrd="5" destOrd="0" presId="urn:microsoft.com/office/officeart/2018/2/layout/IconVerticalSolidList"/>
    <dgm:cxn modelId="{60798614-A84B-4EB7-9868-A89C68F165F3}" type="presParOf" srcId="{5950632D-5714-4409-B186-F7C2AF64D991}" destId="{C49D66C5-B854-49D9-AFFF-AA1DE951DDDF}" srcOrd="6" destOrd="0" presId="urn:microsoft.com/office/officeart/2018/2/layout/IconVerticalSolidList"/>
    <dgm:cxn modelId="{D7B702E4-B900-46F0-8E07-91108A5820D8}" type="presParOf" srcId="{C49D66C5-B854-49D9-AFFF-AA1DE951DDDF}" destId="{67114826-7FFF-4CD3-812A-A300493AB97A}" srcOrd="0" destOrd="0" presId="urn:microsoft.com/office/officeart/2018/2/layout/IconVerticalSolidList"/>
    <dgm:cxn modelId="{823434EA-4933-4126-A5E7-6555BDB028B1}" type="presParOf" srcId="{C49D66C5-B854-49D9-AFFF-AA1DE951DDDF}" destId="{CD950598-9F97-4D1F-8A4C-FE7C94C77E6D}" srcOrd="1" destOrd="0" presId="urn:microsoft.com/office/officeart/2018/2/layout/IconVerticalSolidList"/>
    <dgm:cxn modelId="{0216CEF3-56D8-4C7F-9DC5-DF45D6D19746}" type="presParOf" srcId="{C49D66C5-B854-49D9-AFFF-AA1DE951DDDF}" destId="{3F5378AD-94C5-495D-9858-BB26C2C993D1}" srcOrd="2" destOrd="0" presId="urn:microsoft.com/office/officeart/2018/2/layout/IconVerticalSolidList"/>
    <dgm:cxn modelId="{AEF5E7D4-41F6-47BE-ACC4-82C7E962CF3E}" type="presParOf" srcId="{C49D66C5-B854-49D9-AFFF-AA1DE951DDDF}" destId="{B899020A-5514-4454-8122-81E286D9DA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CA9C5-3903-4136-8928-0BF7D5AFBF61}">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693E1-D9FC-4AAF-925B-E2BEDB9C172C}">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6E836C-C96E-4893-AFF7-074F47D53C03}">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Scale: Big Data involves much larger volumes than traditional data.</a:t>
          </a:r>
        </a:p>
      </dsp:txBody>
      <dsp:txXfrm>
        <a:off x="1058686" y="1808"/>
        <a:ext cx="9456913" cy="916611"/>
      </dsp:txXfrm>
    </dsp:sp>
    <dsp:sp modelId="{90089E5A-99D6-4063-9F6A-037556E861C0}">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5D92D-BDC2-47A0-9738-EF25A45383A2}">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BC9FD6-8447-40E4-90CA-3D6DBEF9DEA3}">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Speed: Big Data often requires real-time or near-real-time processing, while traditional data processing may be more batch-oriented.</a:t>
          </a:r>
        </a:p>
      </dsp:txBody>
      <dsp:txXfrm>
        <a:off x="1058686" y="1147573"/>
        <a:ext cx="9456913" cy="916611"/>
      </dsp:txXfrm>
    </dsp:sp>
    <dsp:sp modelId="{5B9C4E98-CF20-45CF-9AB4-3F932081C65A}">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E3BC65-AF92-429D-8D8D-337D56ABBAF2}">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CCC6A6-7958-4901-B864-53A48262D188}">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Structure: Traditional data is usually structured and fits neatly into relational databases, while Big Data includes unstructured and semi-structured data.</a:t>
          </a:r>
        </a:p>
      </dsp:txBody>
      <dsp:txXfrm>
        <a:off x="1058686" y="2293338"/>
        <a:ext cx="9456913" cy="916611"/>
      </dsp:txXfrm>
    </dsp:sp>
    <dsp:sp modelId="{67114826-7FFF-4CD3-812A-A300493AB97A}">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50598-9F97-4D1F-8A4C-FE7C94C77E6D}">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99020A-5514-4454-8122-81E286D9DA38}">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44550">
            <a:lnSpc>
              <a:spcPct val="90000"/>
            </a:lnSpc>
            <a:spcBef>
              <a:spcPct val="0"/>
            </a:spcBef>
            <a:spcAft>
              <a:spcPct val="35000"/>
            </a:spcAft>
            <a:buNone/>
          </a:pPr>
          <a:r>
            <a:rPr lang="en-US" sz="1900" kern="1200"/>
            <a:t>Tools: Traditional data processing tools, like relational databases, may not scale well to handle Big Data. New tools and technologies are needed for storage, processing, and analysis.</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B47A-F8CC-5C79-AED4-B1F7166688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E08F82-694F-43F9-D2DF-A38EE13A8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364608-7871-6AFE-BBD1-7BA42F8A0DB1}"/>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5" name="Footer Placeholder 4">
            <a:extLst>
              <a:ext uri="{FF2B5EF4-FFF2-40B4-BE49-F238E27FC236}">
                <a16:creationId xmlns:a16="http://schemas.microsoft.com/office/drawing/2014/main" id="{FADC12F1-C86C-F65B-EA06-03BA866F7A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FFA1EE-4ECA-D5CE-3BAB-4BFC127A7294}"/>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263455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650B-E77C-B093-A9C9-2BCA5FE441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B0FA6E-EF3B-BF71-FC8A-10A077E06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06C5DA-7406-9516-598D-102F427DEDD9}"/>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5" name="Footer Placeholder 4">
            <a:extLst>
              <a:ext uri="{FF2B5EF4-FFF2-40B4-BE49-F238E27FC236}">
                <a16:creationId xmlns:a16="http://schemas.microsoft.com/office/drawing/2014/main" id="{E73B602B-1D91-D3C0-1990-34C75238A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69656-4E78-7EA6-15E2-60160F5BB824}"/>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2670879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AAC73-3D5E-DB04-1B3F-6FCC3F121E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92AE14-5DC9-A4EA-78FF-7F1CBA1878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CE16C-1265-B675-7220-B9F6C952D572}"/>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5" name="Footer Placeholder 4">
            <a:extLst>
              <a:ext uri="{FF2B5EF4-FFF2-40B4-BE49-F238E27FC236}">
                <a16:creationId xmlns:a16="http://schemas.microsoft.com/office/drawing/2014/main" id="{9AF62CDB-5501-4783-62CF-610A158C0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40C9EB-3BCB-1931-FF0E-A9E62846E536}"/>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41542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CA0E-34CD-AA4B-46C9-B1FB3DA561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08FF11-46E2-4B57-6C0D-C9BCC800BA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D4DF0-905F-DCD3-C916-620780EBA2AA}"/>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5" name="Footer Placeholder 4">
            <a:extLst>
              <a:ext uri="{FF2B5EF4-FFF2-40B4-BE49-F238E27FC236}">
                <a16:creationId xmlns:a16="http://schemas.microsoft.com/office/drawing/2014/main" id="{4AE86A50-D7D5-A4B6-3816-5FAD6BCBF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74BB2-1466-EEC3-DE92-AEE3C4B73A04}"/>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72505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6DF5-6169-1936-12F6-BE88619930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1EE9CC-7942-0B39-31A0-2CEF293BF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2FD30-8EE5-6E28-50C5-F64BEBDFA9AC}"/>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5" name="Footer Placeholder 4">
            <a:extLst>
              <a:ext uri="{FF2B5EF4-FFF2-40B4-BE49-F238E27FC236}">
                <a16:creationId xmlns:a16="http://schemas.microsoft.com/office/drawing/2014/main" id="{3275A21E-C01D-56E2-67A4-707E8E837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CA6D7-1015-F7E9-A114-36F2524CE2C8}"/>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164544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D521-A5D9-722F-61A7-B660F0E9DE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417223-84E4-5318-7321-C68132463D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C68E86-A6CD-6408-1FB4-6A5252FA0F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6B93A1-BE07-EF07-21F8-DA46B8D383C5}"/>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6" name="Footer Placeholder 5">
            <a:extLst>
              <a:ext uri="{FF2B5EF4-FFF2-40B4-BE49-F238E27FC236}">
                <a16:creationId xmlns:a16="http://schemas.microsoft.com/office/drawing/2014/main" id="{8DCCFBDC-0C25-9CBE-F198-699BCF59D9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6DA7E5-C38A-A67F-C155-4471507E15F8}"/>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414850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9EF8-170B-F3E3-0CBF-5D14170E37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DA63AC-7D34-8F10-BCF2-9C3A194A0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5E854-4DBA-F5EC-9E6F-39A24C3C07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AF0ED3-5427-9E1B-32BA-FF1FEF259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7324F-5226-26D3-FDE3-6E31BA487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D8A9D3-C020-5ABB-CBF4-00557311272E}"/>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8" name="Footer Placeholder 7">
            <a:extLst>
              <a:ext uri="{FF2B5EF4-FFF2-40B4-BE49-F238E27FC236}">
                <a16:creationId xmlns:a16="http://schemas.microsoft.com/office/drawing/2014/main" id="{06865608-0294-D985-CB00-6C5E695166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2B6071-C7C9-2E27-6940-BE9BE250E670}"/>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78541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6514-F9C2-7943-ED5C-17EFE0964A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2F8E4F-1100-543A-FD17-10B047377017}"/>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4" name="Footer Placeholder 3">
            <a:extLst>
              <a:ext uri="{FF2B5EF4-FFF2-40B4-BE49-F238E27FC236}">
                <a16:creationId xmlns:a16="http://schemas.microsoft.com/office/drawing/2014/main" id="{131E2172-65F0-116C-937A-2BED73A5BC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C06BFD-E5FC-A9E1-5319-51F406D21BDA}"/>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98248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3B25E-28F5-A3D3-6AC4-DB18167A5261}"/>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3" name="Footer Placeholder 2">
            <a:extLst>
              <a:ext uri="{FF2B5EF4-FFF2-40B4-BE49-F238E27FC236}">
                <a16:creationId xmlns:a16="http://schemas.microsoft.com/office/drawing/2014/main" id="{50AD3F30-8575-DC38-2449-CCEAF0A1FD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AADF7C-235C-CB82-58E4-127E2DF5C9B1}"/>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224733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B0CA-71E2-C1E5-322A-E0085640E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558820-6303-2506-A7D2-386ECE2EE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50AF3D-BB42-395B-1DAA-46BA5E413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A5563-E066-A971-3FBC-4BA264D6B110}"/>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6" name="Footer Placeholder 5">
            <a:extLst>
              <a:ext uri="{FF2B5EF4-FFF2-40B4-BE49-F238E27FC236}">
                <a16:creationId xmlns:a16="http://schemas.microsoft.com/office/drawing/2014/main" id="{E590DA79-3CEA-2CB8-9048-D8C08FAB17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92EA66-EE2D-E563-0E71-6D8905E82FE8}"/>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300725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750A-42A5-2C2E-FE21-ACA7EF7D8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2A050D-8697-53E2-7A62-558A8425B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75C08C-127F-28A4-EA7F-CFC7D350B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CD3A6-FEE7-4B12-C796-7CA5432E7847}"/>
              </a:ext>
            </a:extLst>
          </p:cNvPr>
          <p:cNvSpPr>
            <a:spLocks noGrp="1"/>
          </p:cNvSpPr>
          <p:nvPr>
            <p:ph type="dt" sz="half" idx="10"/>
          </p:nvPr>
        </p:nvSpPr>
        <p:spPr/>
        <p:txBody>
          <a:bodyPr/>
          <a:lstStyle/>
          <a:p>
            <a:fld id="{FDC83FC5-9C6C-4270-9320-539DFA384977}" type="datetimeFigureOut">
              <a:rPr lang="en-IN" smtClean="0"/>
              <a:t>13-01-2024</a:t>
            </a:fld>
            <a:endParaRPr lang="en-IN"/>
          </a:p>
        </p:txBody>
      </p:sp>
      <p:sp>
        <p:nvSpPr>
          <p:cNvPr id="6" name="Footer Placeholder 5">
            <a:extLst>
              <a:ext uri="{FF2B5EF4-FFF2-40B4-BE49-F238E27FC236}">
                <a16:creationId xmlns:a16="http://schemas.microsoft.com/office/drawing/2014/main" id="{59AA5B4E-4EA4-A0B1-6E95-5E9C6E9DC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846C6C-8B0E-47BF-CD98-F9295A2B1355}"/>
              </a:ext>
            </a:extLst>
          </p:cNvPr>
          <p:cNvSpPr>
            <a:spLocks noGrp="1"/>
          </p:cNvSpPr>
          <p:nvPr>
            <p:ph type="sldNum" sz="quarter" idx="12"/>
          </p:nvPr>
        </p:nvSpPr>
        <p:spPr/>
        <p:txBody>
          <a:bodyPr/>
          <a:lstStyle/>
          <a:p>
            <a:fld id="{53204188-07E9-47FA-A178-22458D6270E9}" type="slidenum">
              <a:rPr lang="en-IN" smtClean="0"/>
              <a:t>‹#›</a:t>
            </a:fld>
            <a:endParaRPr lang="en-IN"/>
          </a:p>
        </p:txBody>
      </p:sp>
    </p:spTree>
    <p:extLst>
      <p:ext uri="{BB962C8B-B14F-4D97-AF65-F5344CB8AC3E}">
        <p14:creationId xmlns:p14="http://schemas.microsoft.com/office/powerpoint/2010/main" val="422538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447833-2AB4-90AA-5274-D7DD2BA88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E36923-E490-D5F1-7781-54B22B75F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E527AF-ED1C-CB4D-279D-AE4757CDD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83FC5-9C6C-4270-9320-539DFA384977}" type="datetimeFigureOut">
              <a:rPr lang="en-IN" smtClean="0"/>
              <a:t>13-01-2024</a:t>
            </a:fld>
            <a:endParaRPr lang="en-IN"/>
          </a:p>
        </p:txBody>
      </p:sp>
      <p:sp>
        <p:nvSpPr>
          <p:cNvPr id="5" name="Footer Placeholder 4">
            <a:extLst>
              <a:ext uri="{FF2B5EF4-FFF2-40B4-BE49-F238E27FC236}">
                <a16:creationId xmlns:a16="http://schemas.microsoft.com/office/drawing/2014/main" id="{C379F2E9-7D7C-EDFB-7F3C-1520FE6774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044463-E233-10BC-1C91-C6F19B3D25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04188-07E9-47FA-A178-22458D6270E9}" type="slidenum">
              <a:rPr lang="en-IN" smtClean="0"/>
              <a:t>‹#›</a:t>
            </a:fld>
            <a:endParaRPr lang="en-IN"/>
          </a:p>
        </p:txBody>
      </p:sp>
    </p:spTree>
    <p:extLst>
      <p:ext uri="{BB962C8B-B14F-4D97-AF65-F5344CB8AC3E}">
        <p14:creationId xmlns:p14="http://schemas.microsoft.com/office/powerpoint/2010/main" val="398590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 name="Picture 14" descr="101010 data lines to infinity">
            <a:extLst>
              <a:ext uri="{FF2B5EF4-FFF2-40B4-BE49-F238E27FC236}">
                <a16:creationId xmlns:a16="http://schemas.microsoft.com/office/drawing/2014/main" id="{9EDDF981-4C37-B441-37D9-13AB304CA30E}"/>
              </a:ext>
            </a:extLst>
          </p:cNvPr>
          <p:cNvPicPr>
            <a:picLocks noChangeAspect="1"/>
          </p:cNvPicPr>
          <p:nvPr/>
        </p:nvPicPr>
        <p:blipFill rotWithShape="1">
          <a:blip r:embed="rId2">
            <a:alphaModFix amt="60000"/>
          </a:blip>
          <a:srcRect t="13128"/>
          <a:stretch/>
        </p:blipFill>
        <p:spPr>
          <a:xfrm>
            <a:off x="-1" y="10"/>
            <a:ext cx="12192001" cy="6857990"/>
          </a:xfrm>
          <a:prstGeom prst="rect">
            <a:avLst/>
          </a:prstGeom>
        </p:spPr>
      </p:pic>
      <p:sp>
        <p:nvSpPr>
          <p:cNvPr id="2" name="Title 1">
            <a:extLst>
              <a:ext uri="{FF2B5EF4-FFF2-40B4-BE49-F238E27FC236}">
                <a16:creationId xmlns:a16="http://schemas.microsoft.com/office/drawing/2014/main" id="{26AF9C3A-151F-D7A9-B620-0AFD3EFE8150}"/>
              </a:ext>
            </a:extLst>
          </p:cNvPr>
          <p:cNvSpPr>
            <a:spLocks noGrp="1"/>
          </p:cNvSpPr>
          <p:nvPr>
            <p:ph type="ctrTitle"/>
          </p:nvPr>
        </p:nvSpPr>
        <p:spPr>
          <a:xfrm>
            <a:off x="841248" y="600427"/>
            <a:ext cx="9875520" cy="3299902"/>
          </a:xfrm>
        </p:spPr>
        <p:txBody>
          <a:bodyPr>
            <a:normAutofit/>
          </a:bodyPr>
          <a:lstStyle/>
          <a:p>
            <a:pPr algn="l"/>
            <a:r>
              <a:rPr lang="en-US" sz="8200">
                <a:solidFill>
                  <a:srgbClr val="FFFFFF"/>
                </a:solidFill>
              </a:rPr>
              <a:t>Big Data</a:t>
            </a:r>
            <a:endParaRPr lang="en-IN" sz="8200">
              <a:solidFill>
                <a:srgbClr val="FFFFFF"/>
              </a:solidFill>
            </a:endParaRPr>
          </a:p>
        </p:txBody>
      </p:sp>
      <p:sp>
        <p:nvSpPr>
          <p:cNvPr id="3" name="Subtitle 2">
            <a:extLst>
              <a:ext uri="{FF2B5EF4-FFF2-40B4-BE49-F238E27FC236}">
                <a16:creationId xmlns:a16="http://schemas.microsoft.com/office/drawing/2014/main" id="{E5A12C93-BEFA-2AED-D632-EC2A70D65A57}"/>
              </a:ext>
            </a:extLst>
          </p:cNvPr>
          <p:cNvSpPr>
            <a:spLocks noGrp="1"/>
          </p:cNvSpPr>
          <p:nvPr>
            <p:ph type="subTitle" idx="1"/>
          </p:nvPr>
        </p:nvSpPr>
        <p:spPr>
          <a:xfrm>
            <a:off x="859536" y="4072045"/>
            <a:ext cx="9875520" cy="1414355"/>
          </a:xfrm>
        </p:spPr>
        <p:txBody>
          <a:bodyPr>
            <a:normAutofit/>
          </a:bodyPr>
          <a:lstStyle/>
          <a:p>
            <a:pPr algn="l"/>
            <a:r>
              <a:rPr lang="en-US">
                <a:solidFill>
                  <a:srgbClr val="FFFFFF"/>
                </a:solidFill>
              </a:rPr>
              <a:t>Simply Explained</a:t>
            </a:r>
            <a:endParaRPr lang="en-IN">
              <a:solidFill>
                <a:srgbClr val="FFFFFF"/>
              </a:solidFill>
            </a:endParaRPr>
          </a:p>
        </p:txBody>
      </p:sp>
    </p:spTree>
    <p:extLst>
      <p:ext uri="{BB962C8B-B14F-4D97-AF65-F5344CB8AC3E}">
        <p14:creationId xmlns:p14="http://schemas.microsoft.com/office/powerpoint/2010/main" val="108329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olf club and a ball on a tee">
            <a:extLst>
              <a:ext uri="{FF2B5EF4-FFF2-40B4-BE49-F238E27FC236}">
                <a16:creationId xmlns:a16="http://schemas.microsoft.com/office/drawing/2014/main" id="{86B42D07-25D5-5294-E6F7-13ABCDFA40B0}"/>
              </a:ext>
            </a:extLst>
          </p:cNvPr>
          <p:cNvPicPr>
            <a:picLocks noChangeAspect="1"/>
          </p:cNvPicPr>
          <p:nvPr/>
        </p:nvPicPr>
        <p:blipFill rotWithShape="1">
          <a:blip r:embed="rId2"/>
          <a:srcRect r="15944"/>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D45D6F-FFB3-11B2-9076-0211B5D44AAA}"/>
              </a:ext>
            </a:extLst>
          </p:cNvPr>
          <p:cNvSpPr>
            <a:spLocks noGrp="1"/>
          </p:cNvSpPr>
          <p:nvPr>
            <p:ph type="title"/>
          </p:nvPr>
        </p:nvSpPr>
        <p:spPr>
          <a:xfrm>
            <a:off x="481029" y="2258570"/>
            <a:ext cx="8861228" cy="2306638"/>
          </a:xfrm>
        </p:spPr>
        <p:txBody>
          <a:bodyPr vert="horz" lIns="91440" tIns="45720" rIns="91440" bIns="45720" rtlCol="0" anchor="b">
            <a:normAutofit/>
          </a:bodyPr>
          <a:lstStyle/>
          <a:p>
            <a:pPr algn="ctr"/>
            <a:r>
              <a:rPr lang="en-US" sz="5400" dirty="0">
                <a:solidFill>
                  <a:schemeClr val="bg1"/>
                </a:solidFill>
              </a:rPr>
              <a:t>But what is this Hadoop Basically?</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98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ardboard boxes on conveyor belt">
            <a:extLst>
              <a:ext uri="{FF2B5EF4-FFF2-40B4-BE49-F238E27FC236}">
                <a16:creationId xmlns:a16="http://schemas.microsoft.com/office/drawing/2014/main" id="{5234AD5D-E11B-EF65-1492-647713BAB9C4}"/>
              </a:ext>
            </a:extLst>
          </p:cNvPr>
          <p:cNvPicPr>
            <a:picLocks noChangeAspect="1"/>
          </p:cNvPicPr>
          <p:nvPr/>
        </p:nvPicPr>
        <p:blipFill rotWithShape="1">
          <a:blip r:embed="rId2">
            <a:alphaModFix amt="40000"/>
          </a:blip>
          <a:srcRect b="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BC18699F-F310-E7D2-6FF1-E1F75E907333}"/>
              </a:ext>
            </a:extLst>
          </p:cNvPr>
          <p:cNvSpPr>
            <a:spLocks noGrp="1"/>
          </p:cNvSpPr>
          <p:nvPr>
            <p:ph type="title"/>
          </p:nvPr>
        </p:nvSpPr>
        <p:spPr>
          <a:xfrm>
            <a:off x="838200" y="365125"/>
            <a:ext cx="10515600" cy="1325563"/>
          </a:xfrm>
        </p:spPr>
        <p:txBody>
          <a:bodyPr>
            <a:normAutofit/>
          </a:bodyPr>
          <a:lstStyle/>
          <a:p>
            <a:pPr algn="ctr"/>
            <a:r>
              <a:rPr lang="en-US" sz="5400" b="1" dirty="0">
                <a:solidFill>
                  <a:schemeClr val="bg1"/>
                </a:solidFill>
              </a:rPr>
              <a:t>What is Hadoop?</a:t>
            </a:r>
            <a:endParaRPr lang="en-IN" sz="5400" b="1" dirty="0">
              <a:solidFill>
                <a:schemeClr val="bg1"/>
              </a:solidFill>
            </a:endParaRPr>
          </a:p>
        </p:txBody>
      </p:sp>
      <p:sp>
        <p:nvSpPr>
          <p:cNvPr id="2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A030DE-0285-A314-FB93-28B04EB17B83}"/>
              </a:ext>
            </a:extLst>
          </p:cNvPr>
          <p:cNvSpPr>
            <a:spLocks noGrp="1"/>
          </p:cNvSpPr>
          <p:nvPr>
            <p:ph idx="1"/>
          </p:nvPr>
        </p:nvSpPr>
        <p:spPr>
          <a:xfrm>
            <a:off x="838200" y="2004446"/>
            <a:ext cx="10515600" cy="4176897"/>
          </a:xfrm>
        </p:spPr>
        <p:txBody>
          <a:bodyPr>
            <a:normAutofit/>
          </a:bodyPr>
          <a:lstStyle/>
          <a:p>
            <a:pPr>
              <a:buFont typeface="Arial" panose="020B0604020202020204" pitchFamily="34" charset="0"/>
              <a:buChar char="•"/>
            </a:pPr>
            <a:r>
              <a:rPr lang="en-US" i="0" dirty="0">
                <a:solidFill>
                  <a:schemeClr val="bg1"/>
                </a:solidFill>
                <a:effectLst/>
                <a:latin typeface="Söhne"/>
              </a:rPr>
              <a:t>Hadoop is an open-source framework for distributed storage and processing of large datasets. It is designed to scale from single servers to thousands of machines, offering a reliable and cost-effective solution for handling Big Data.</a:t>
            </a:r>
          </a:p>
          <a:p>
            <a:pPr>
              <a:buFont typeface="Arial" panose="020B0604020202020204" pitchFamily="34" charset="0"/>
              <a:buChar char="•"/>
            </a:pPr>
            <a:endParaRPr lang="en-US" i="0" dirty="0">
              <a:solidFill>
                <a:schemeClr val="bg1"/>
              </a:solidFill>
              <a:effectLst/>
              <a:latin typeface="Söhne"/>
            </a:endParaRPr>
          </a:p>
          <a:p>
            <a:pPr>
              <a:buFont typeface="Arial" panose="020B0604020202020204" pitchFamily="34" charset="0"/>
              <a:buChar char="•"/>
            </a:pPr>
            <a:r>
              <a:rPr lang="en-US" i="0" dirty="0">
                <a:solidFill>
                  <a:schemeClr val="bg1"/>
                </a:solidFill>
                <a:effectLst/>
                <a:latin typeface="Söhne"/>
              </a:rPr>
              <a:t>The core components of Hadoop include the Hadoop Distributed File System (HDFS), which is a distributed file storage system, and MapReduce, a programming model for processing and generating large datasets.</a:t>
            </a:r>
          </a:p>
          <a:p>
            <a:endParaRPr lang="en-IN" dirty="0">
              <a:solidFill>
                <a:schemeClr val="bg1"/>
              </a:solidFill>
            </a:endParaRPr>
          </a:p>
        </p:txBody>
      </p:sp>
    </p:spTree>
    <p:extLst>
      <p:ext uri="{BB962C8B-B14F-4D97-AF65-F5344CB8AC3E}">
        <p14:creationId xmlns:p14="http://schemas.microsoft.com/office/powerpoint/2010/main" val="369297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740A7-721A-A27E-AA7A-0FBFDAB73874}"/>
              </a:ext>
            </a:extLst>
          </p:cNvPr>
          <p:cNvSpPr>
            <a:spLocks noGrp="1"/>
          </p:cNvSpPr>
          <p:nvPr>
            <p:ph type="title"/>
          </p:nvPr>
        </p:nvSpPr>
        <p:spPr>
          <a:xfrm>
            <a:off x="761800" y="762001"/>
            <a:ext cx="5334197" cy="1708242"/>
          </a:xfrm>
        </p:spPr>
        <p:txBody>
          <a:bodyPr anchor="ctr">
            <a:normAutofit/>
          </a:bodyPr>
          <a:lstStyle/>
          <a:p>
            <a:pPr algn="ctr"/>
            <a:r>
              <a:rPr lang="en-US" b="1" i="0" dirty="0">
                <a:effectLst/>
                <a:latin typeface="Söhne"/>
              </a:rPr>
              <a:t>Hadoop Distributed File System (HDFS)</a:t>
            </a:r>
            <a:endParaRPr lang="en-IN" dirty="0"/>
          </a:p>
        </p:txBody>
      </p:sp>
      <p:sp>
        <p:nvSpPr>
          <p:cNvPr id="3" name="Content Placeholder 2">
            <a:extLst>
              <a:ext uri="{FF2B5EF4-FFF2-40B4-BE49-F238E27FC236}">
                <a16:creationId xmlns:a16="http://schemas.microsoft.com/office/drawing/2014/main" id="{18E338E6-FC43-B5FF-93F6-5C195E450174}"/>
              </a:ext>
            </a:extLst>
          </p:cNvPr>
          <p:cNvSpPr>
            <a:spLocks noGrp="1"/>
          </p:cNvSpPr>
          <p:nvPr>
            <p:ph idx="1"/>
          </p:nvPr>
        </p:nvSpPr>
        <p:spPr>
          <a:xfrm>
            <a:off x="761800" y="2470244"/>
            <a:ext cx="5334197" cy="3769835"/>
          </a:xfrm>
        </p:spPr>
        <p:txBody>
          <a:bodyPr anchor="ctr">
            <a:normAutofit/>
          </a:bodyPr>
          <a:lstStyle/>
          <a:p>
            <a:pPr>
              <a:buFont typeface="Arial" panose="020B0604020202020204" pitchFamily="34" charset="0"/>
              <a:buChar char="•"/>
            </a:pPr>
            <a:r>
              <a:rPr lang="en-US" sz="2400" b="0" i="0" dirty="0">
                <a:effectLst/>
                <a:latin typeface="Söhne"/>
              </a:rPr>
              <a:t>HDFS is a distributed file system that allows data to be distributed across multiple nodes in a Hadoop cluster.</a:t>
            </a:r>
          </a:p>
          <a:p>
            <a:pPr>
              <a:buFont typeface="Arial" panose="020B0604020202020204" pitchFamily="34" charset="0"/>
              <a:buChar char="•"/>
            </a:pPr>
            <a:endParaRPr lang="en-US" sz="2400" b="0" i="0" dirty="0">
              <a:effectLst/>
              <a:latin typeface="Söhne"/>
            </a:endParaRPr>
          </a:p>
          <a:p>
            <a:pPr>
              <a:buFont typeface="Arial" panose="020B0604020202020204" pitchFamily="34" charset="0"/>
              <a:buChar char="•"/>
            </a:pPr>
            <a:r>
              <a:rPr lang="en-US" sz="2400" b="0" i="0" dirty="0">
                <a:effectLst/>
                <a:latin typeface="Söhne"/>
              </a:rPr>
              <a:t>It provides high-throughput access to data and fault tolerance, allowing the system to continue operating even if some nodes fail.</a:t>
            </a:r>
          </a:p>
        </p:txBody>
      </p:sp>
      <p:pic>
        <p:nvPicPr>
          <p:cNvPr id="5" name="Picture 4" descr="Lines and dots connected representing a network">
            <a:extLst>
              <a:ext uri="{FF2B5EF4-FFF2-40B4-BE49-F238E27FC236}">
                <a16:creationId xmlns:a16="http://schemas.microsoft.com/office/drawing/2014/main" id="{EE636EB2-DD99-1E35-FF75-AA96CADB25EF}"/>
              </a:ext>
            </a:extLst>
          </p:cNvPr>
          <p:cNvPicPr>
            <a:picLocks noChangeAspect="1"/>
          </p:cNvPicPr>
          <p:nvPr/>
        </p:nvPicPr>
        <p:blipFill rotWithShape="1">
          <a:blip r:embed="rId2"/>
          <a:srcRect l="29539" r="2677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7292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91EF7-01EE-8472-FA4F-36B5D19E8333}"/>
              </a:ext>
            </a:extLst>
          </p:cNvPr>
          <p:cNvSpPr>
            <a:spLocks noGrp="1"/>
          </p:cNvSpPr>
          <p:nvPr>
            <p:ph type="title"/>
          </p:nvPr>
        </p:nvSpPr>
        <p:spPr>
          <a:xfrm>
            <a:off x="5297593" y="464081"/>
            <a:ext cx="6251110" cy="1149652"/>
          </a:xfrm>
        </p:spPr>
        <p:txBody>
          <a:bodyPr anchor="b">
            <a:normAutofit/>
          </a:bodyPr>
          <a:lstStyle/>
          <a:p>
            <a:pPr algn="ctr"/>
            <a:r>
              <a:rPr lang="en-IN" sz="4800" b="1" i="0" dirty="0">
                <a:effectLst/>
                <a:latin typeface="Söhne"/>
              </a:rPr>
              <a:t>MapReduce</a:t>
            </a:r>
            <a:endParaRPr lang="en-IN" sz="4800" dirty="0"/>
          </a:p>
        </p:txBody>
      </p:sp>
      <p:pic>
        <p:nvPicPr>
          <p:cNvPr id="5" name="Picture 4">
            <a:extLst>
              <a:ext uri="{FF2B5EF4-FFF2-40B4-BE49-F238E27FC236}">
                <a16:creationId xmlns:a16="http://schemas.microsoft.com/office/drawing/2014/main" id="{6812ACFC-52A0-6CDB-B90E-DD040A6CCF09}"/>
              </a:ext>
            </a:extLst>
          </p:cNvPr>
          <p:cNvPicPr>
            <a:picLocks noChangeAspect="1"/>
          </p:cNvPicPr>
          <p:nvPr/>
        </p:nvPicPr>
        <p:blipFill rotWithShape="1">
          <a:blip r:embed="rId2"/>
          <a:srcRect l="25772" r="2618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433957-F464-6544-5B1B-CD94212104B2}"/>
              </a:ext>
            </a:extLst>
          </p:cNvPr>
          <p:cNvSpPr>
            <a:spLocks noGrp="1"/>
          </p:cNvSpPr>
          <p:nvPr>
            <p:ph idx="1"/>
          </p:nvPr>
        </p:nvSpPr>
        <p:spPr>
          <a:xfrm>
            <a:off x="5297762" y="2706624"/>
            <a:ext cx="6251110" cy="3483864"/>
          </a:xfrm>
        </p:spPr>
        <p:txBody>
          <a:bodyPr>
            <a:normAutofit/>
          </a:bodyPr>
          <a:lstStyle/>
          <a:p>
            <a:pPr>
              <a:buFont typeface="Arial" panose="020B0604020202020204" pitchFamily="34" charset="0"/>
              <a:buChar char="•"/>
            </a:pPr>
            <a:r>
              <a:rPr lang="en-US" sz="2000" b="0" i="0" dirty="0">
                <a:effectLst/>
                <a:latin typeface="Söhne"/>
              </a:rPr>
              <a:t>MapReduce is a programming model and processing engine used in Hadoop for distributed data processing. It breaks down a large computation into smaller tasks that can be executed in parallel across a cluster of computers.</a:t>
            </a:r>
          </a:p>
          <a:p>
            <a:pPr>
              <a:buFont typeface="Arial" panose="020B0604020202020204" pitchFamily="34" charset="0"/>
              <a:buChar char="•"/>
            </a:pPr>
            <a:endParaRPr lang="en-US" sz="2000" b="0" i="0" dirty="0">
              <a:effectLst/>
              <a:latin typeface="Söhne"/>
            </a:endParaRPr>
          </a:p>
          <a:p>
            <a:pPr>
              <a:buFont typeface="Arial" panose="020B0604020202020204" pitchFamily="34" charset="0"/>
              <a:buChar char="•"/>
            </a:pPr>
            <a:r>
              <a:rPr lang="en-US" sz="2000" b="0" i="0" dirty="0">
                <a:effectLst/>
                <a:latin typeface="Söhne"/>
              </a:rPr>
              <a:t>The MapReduce process consists of two main phases: the Map phase, where data is divided into key-value pairs and processed in parallel, and the Reduce phase, where the results from the Map phase are combined and processed to produce the final output.</a:t>
            </a:r>
          </a:p>
          <a:p>
            <a:endParaRPr lang="en-IN" sz="2000" dirty="0"/>
          </a:p>
        </p:txBody>
      </p:sp>
    </p:spTree>
    <p:extLst>
      <p:ext uri="{BB962C8B-B14F-4D97-AF65-F5344CB8AC3E}">
        <p14:creationId xmlns:p14="http://schemas.microsoft.com/office/powerpoint/2010/main" val="270247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629D1-F767-B2B6-CBDC-C0FA55B388CC}"/>
              </a:ext>
            </a:extLst>
          </p:cNvPr>
          <p:cNvSpPr>
            <a:spLocks noGrp="1"/>
          </p:cNvSpPr>
          <p:nvPr>
            <p:ph type="title"/>
          </p:nvPr>
        </p:nvSpPr>
        <p:spPr>
          <a:xfrm>
            <a:off x="843080" y="381001"/>
            <a:ext cx="5334197" cy="1031239"/>
          </a:xfrm>
        </p:spPr>
        <p:txBody>
          <a:bodyPr anchor="ctr">
            <a:normAutofit/>
          </a:bodyPr>
          <a:lstStyle/>
          <a:p>
            <a:pPr algn="ctr"/>
            <a:r>
              <a:rPr lang="en-IN" sz="4800" b="1" i="0" dirty="0">
                <a:effectLst/>
                <a:latin typeface="Söhne"/>
              </a:rPr>
              <a:t>Hive</a:t>
            </a:r>
            <a:endParaRPr lang="en-IN" sz="4800" dirty="0"/>
          </a:p>
        </p:txBody>
      </p:sp>
      <p:sp>
        <p:nvSpPr>
          <p:cNvPr id="3" name="Content Placeholder 2">
            <a:extLst>
              <a:ext uri="{FF2B5EF4-FFF2-40B4-BE49-F238E27FC236}">
                <a16:creationId xmlns:a16="http://schemas.microsoft.com/office/drawing/2014/main" id="{7FC9FA9A-7617-89B7-EEFF-49C96530DE51}"/>
              </a:ext>
            </a:extLst>
          </p:cNvPr>
          <p:cNvSpPr>
            <a:spLocks noGrp="1"/>
          </p:cNvSpPr>
          <p:nvPr>
            <p:ph idx="1"/>
          </p:nvPr>
        </p:nvSpPr>
        <p:spPr>
          <a:xfrm>
            <a:off x="761803" y="1538639"/>
            <a:ext cx="5415474" cy="4669121"/>
          </a:xfrm>
        </p:spPr>
        <p:txBody>
          <a:bodyPr anchor="ctr">
            <a:normAutofit lnSpcReduction="10000"/>
          </a:bodyPr>
          <a:lstStyle/>
          <a:p>
            <a:pPr>
              <a:buFont typeface="Arial" panose="020B0604020202020204" pitchFamily="34" charset="0"/>
              <a:buChar char="•"/>
            </a:pPr>
            <a:r>
              <a:rPr lang="en-US" sz="2400" b="0" i="0" dirty="0">
                <a:effectLst/>
                <a:latin typeface="Söhne"/>
              </a:rPr>
              <a:t>Hive is a data warehousing and SQL-like query language for Hadoop. It provides a higher-level abstraction over MapReduce, making it easier for users to work with large datasets using a familiar SQL-like syntax.</a:t>
            </a:r>
          </a:p>
          <a:p>
            <a:pPr>
              <a:buFont typeface="Arial" panose="020B0604020202020204" pitchFamily="34" charset="0"/>
              <a:buChar char="•"/>
            </a:pPr>
            <a:endParaRPr lang="en-US" sz="2400" b="0" i="0" dirty="0">
              <a:effectLst/>
              <a:latin typeface="Söhne"/>
            </a:endParaRPr>
          </a:p>
          <a:p>
            <a:pPr>
              <a:buFont typeface="Arial" panose="020B0604020202020204" pitchFamily="34" charset="0"/>
              <a:buChar char="•"/>
            </a:pPr>
            <a:r>
              <a:rPr lang="en-US" sz="2400" b="0" i="0" dirty="0">
                <a:effectLst/>
                <a:latin typeface="Söhne"/>
              </a:rPr>
              <a:t>With Hive, users can write queries in HiveQL, a SQL-like language, which are then translated into MapReduce jobs by the Hive engine. This allows analysts and data scientists to leverage the power of Hadoop without needing to write complex MapReduce programs.</a:t>
            </a:r>
          </a:p>
        </p:txBody>
      </p:sp>
      <p:pic>
        <p:nvPicPr>
          <p:cNvPr id="5" name="Picture 4" descr="Hexagon network on a yellow background">
            <a:extLst>
              <a:ext uri="{FF2B5EF4-FFF2-40B4-BE49-F238E27FC236}">
                <a16:creationId xmlns:a16="http://schemas.microsoft.com/office/drawing/2014/main" id="{F6D30C8F-6EAB-F760-FCCA-5799BB222826}"/>
              </a:ext>
            </a:extLst>
          </p:cNvPr>
          <p:cNvPicPr>
            <a:picLocks noChangeAspect="1"/>
          </p:cNvPicPr>
          <p:nvPr/>
        </p:nvPicPr>
        <p:blipFill rotWithShape="1">
          <a:blip r:embed="rId2"/>
          <a:srcRect l="36356" r="1704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94718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4E26B-1181-3C0E-39D6-34970BB4721B}"/>
              </a:ext>
            </a:extLst>
          </p:cNvPr>
          <p:cNvSpPr>
            <a:spLocks noGrp="1"/>
          </p:cNvSpPr>
          <p:nvPr>
            <p:ph type="title"/>
          </p:nvPr>
        </p:nvSpPr>
        <p:spPr>
          <a:xfrm>
            <a:off x="838200" y="365125"/>
            <a:ext cx="10515600" cy="1325563"/>
          </a:xfrm>
        </p:spPr>
        <p:txBody>
          <a:bodyPr>
            <a:normAutofit/>
          </a:bodyPr>
          <a:lstStyle/>
          <a:p>
            <a:pPr algn="ctr"/>
            <a:r>
              <a:rPr lang="en-US" sz="4800" b="1" dirty="0"/>
              <a:t>Summary</a:t>
            </a:r>
            <a:endParaRPr lang="en-IN" sz="5400" b="1"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23569B-7373-D8EB-5D65-393029D369A5}"/>
              </a:ext>
            </a:extLst>
          </p:cNvPr>
          <p:cNvSpPr>
            <a:spLocks noGrp="1"/>
          </p:cNvSpPr>
          <p:nvPr>
            <p:ph idx="1"/>
          </p:nvPr>
        </p:nvSpPr>
        <p:spPr>
          <a:xfrm>
            <a:off x="836676" y="2214392"/>
            <a:ext cx="10515600" cy="3373607"/>
          </a:xfrm>
        </p:spPr>
        <p:txBody>
          <a:bodyPr>
            <a:normAutofit/>
          </a:bodyPr>
          <a:lstStyle/>
          <a:p>
            <a:pPr marL="0" indent="0">
              <a:buNone/>
            </a:pPr>
            <a:r>
              <a:rPr lang="en-US" b="0" i="0" dirty="0">
                <a:effectLst/>
                <a:latin typeface="Söhne"/>
              </a:rPr>
              <a:t>Big Data is the concept of dealing with large and complex datasets, while Hadoop is an open-source framework for distributed storage and processing. MapReduce is the programming model used within Hadoop for parallel data processing, and Hive is a higher-level abstraction that allows users to query and analyze data stored in Hadoop using SQL-like commands. These technologies play a crucial role in addressing the challenges associated with handling massive amounts of data efficiently.</a:t>
            </a:r>
            <a:endParaRPr lang="en-IN" dirty="0"/>
          </a:p>
        </p:txBody>
      </p:sp>
    </p:spTree>
    <p:extLst>
      <p:ext uri="{BB962C8B-B14F-4D97-AF65-F5344CB8AC3E}">
        <p14:creationId xmlns:p14="http://schemas.microsoft.com/office/powerpoint/2010/main" val="75397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D3B15-AB04-9061-B320-ECEBEE31F9D7}"/>
              </a:ext>
            </a:extLst>
          </p:cNvPr>
          <p:cNvSpPr>
            <a:spLocks noGrp="1"/>
          </p:cNvSpPr>
          <p:nvPr>
            <p:ph type="title"/>
          </p:nvPr>
        </p:nvSpPr>
        <p:spPr>
          <a:xfrm>
            <a:off x="838199" y="548464"/>
            <a:ext cx="3807187" cy="2228074"/>
          </a:xfrm>
        </p:spPr>
        <p:txBody>
          <a:bodyPr>
            <a:normAutofit/>
          </a:bodyPr>
          <a:lstStyle/>
          <a:p>
            <a:r>
              <a:rPr lang="en-US" sz="4000" b="1" dirty="0"/>
              <a:t>What is Big Data?	</a:t>
            </a:r>
            <a:endParaRPr lang="en-IN" sz="4000" b="1" dirty="0"/>
          </a:p>
        </p:txBody>
      </p:sp>
      <p:sp>
        <p:nvSpPr>
          <p:cNvPr id="3" name="Content Placeholder 2">
            <a:extLst>
              <a:ext uri="{FF2B5EF4-FFF2-40B4-BE49-F238E27FC236}">
                <a16:creationId xmlns:a16="http://schemas.microsoft.com/office/drawing/2014/main" id="{EB18686E-BA72-7396-81F6-930EAA2A686F}"/>
              </a:ext>
            </a:extLst>
          </p:cNvPr>
          <p:cNvSpPr>
            <a:spLocks noGrp="1"/>
          </p:cNvSpPr>
          <p:nvPr>
            <p:ph idx="1"/>
          </p:nvPr>
        </p:nvSpPr>
        <p:spPr>
          <a:xfrm>
            <a:off x="838201" y="2962279"/>
            <a:ext cx="3799425" cy="3143241"/>
          </a:xfrm>
        </p:spPr>
        <p:txBody>
          <a:bodyPr>
            <a:normAutofit/>
          </a:bodyPr>
          <a:lstStyle/>
          <a:p>
            <a:r>
              <a:rPr lang="en-US" b="0" i="0" dirty="0">
                <a:effectLst/>
                <a:latin typeface="Söhne"/>
              </a:rPr>
              <a:t>Big Data refers to datasets that are too large and complex for traditional data processing tools to handle efficiently.</a:t>
            </a:r>
            <a:endParaRPr lang="en-IN" dirty="0"/>
          </a:p>
        </p:txBody>
      </p:sp>
      <p:pic>
        <p:nvPicPr>
          <p:cNvPr id="16" name="Picture 15" descr="Abstract particle graph background">
            <a:extLst>
              <a:ext uri="{FF2B5EF4-FFF2-40B4-BE49-F238E27FC236}">
                <a16:creationId xmlns:a16="http://schemas.microsoft.com/office/drawing/2014/main" id="{0B56BAFD-5B15-B868-4AD5-5A6DD6C4794F}"/>
              </a:ext>
            </a:extLst>
          </p:cNvPr>
          <p:cNvPicPr>
            <a:picLocks noChangeAspect="1"/>
          </p:cNvPicPr>
          <p:nvPr/>
        </p:nvPicPr>
        <p:blipFill rotWithShape="1">
          <a:blip r:embed="rId2"/>
          <a:srcRect l="21311" r="8788" b="-1"/>
          <a:stretch/>
        </p:blipFill>
        <p:spPr>
          <a:xfrm>
            <a:off x="5010386" y="10"/>
            <a:ext cx="7181613" cy="6857990"/>
          </a:xfrm>
          <a:prstGeom prst="rect">
            <a:avLst/>
          </a:prstGeom>
          <a:effectLst/>
        </p:spPr>
      </p:pic>
    </p:spTree>
    <p:extLst>
      <p:ext uri="{BB962C8B-B14F-4D97-AF65-F5344CB8AC3E}">
        <p14:creationId xmlns:p14="http://schemas.microsoft.com/office/powerpoint/2010/main" val="1917674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25059-42A4-6F91-189B-5243188E79B8}"/>
              </a:ext>
            </a:extLst>
          </p:cNvPr>
          <p:cNvSpPr>
            <a:spLocks noGrp="1"/>
          </p:cNvSpPr>
          <p:nvPr>
            <p:ph type="title"/>
          </p:nvPr>
        </p:nvSpPr>
        <p:spPr>
          <a:xfrm>
            <a:off x="599240" y="381001"/>
            <a:ext cx="6390840" cy="1708242"/>
          </a:xfrm>
        </p:spPr>
        <p:txBody>
          <a:bodyPr anchor="ctr">
            <a:normAutofit/>
          </a:bodyPr>
          <a:lstStyle/>
          <a:p>
            <a:pPr algn="ctr"/>
            <a:r>
              <a:rPr lang="en-US" sz="4000" b="1" dirty="0">
                <a:latin typeface="Söhne"/>
              </a:rPr>
              <a:t>Big Data</a:t>
            </a:r>
            <a:r>
              <a:rPr lang="en-US" sz="4000" b="1" i="0" dirty="0">
                <a:effectLst/>
                <a:latin typeface="Söhne"/>
              </a:rPr>
              <a:t> is characterized by the 3 Vs</a:t>
            </a:r>
            <a:endParaRPr lang="en-IN" sz="4000" b="1" dirty="0"/>
          </a:p>
        </p:txBody>
      </p:sp>
      <p:sp>
        <p:nvSpPr>
          <p:cNvPr id="3" name="Content Placeholder 2">
            <a:extLst>
              <a:ext uri="{FF2B5EF4-FFF2-40B4-BE49-F238E27FC236}">
                <a16:creationId xmlns:a16="http://schemas.microsoft.com/office/drawing/2014/main" id="{37E6E725-5187-F765-F668-4D2CED450AAF}"/>
              </a:ext>
            </a:extLst>
          </p:cNvPr>
          <p:cNvSpPr>
            <a:spLocks noGrp="1"/>
          </p:cNvSpPr>
          <p:nvPr>
            <p:ph idx="1"/>
          </p:nvPr>
        </p:nvSpPr>
        <p:spPr>
          <a:xfrm>
            <a:off x="761800" y="2470244"/>
            <a:ext cx="5334197" cy="3769835"/>
          </a:xfrm>
        </p:spPr>
        <p:txBody>
          <a:bodyPr anchor="ctr">
            <a:normAutofit/>
          </a:bodyPr>
          <a:lstStyle/>
          <a:p>
            <a:pPr>
              <a:buFont typeface="+mj-lt"/>
              <a:buAutoNum type="arabicPeriod"/>
            </a:pPr>
            <a:r>
              <a:rPr lang="en-US" sz="1900" b="1" i="0" dirty="0">
                <a:effectLst/>
                <a:latin typeface="Söhne"/>
              </a:rPr>
              <a:t>Volume:</a:t>
            </a:r>
            <a:r>
              <a:rPr lang="en-US" sz="1900" b="0" i="0" dirty="0">
                <a:effectLst/>
                <a:latin typeface="Söhne"/>
              </a:rPr>
              <a:t> Big Data involves large amounts of data, often ranging from terabytes to petabytes and beyond. Traditional databases may struggle to handle such immense volumes.</a:t>
            </a:r>
          </a:p>
          <a:p>
            <a:pPr>
              <a:buFont typeface="+mj-lt"/>
              <a:buAutoNum type="arabicPeriod"/>
            </a:pPr>
            <a:r>
              <a:rPr lang="en-US" sz="1900" b="1" i="0" dirty="0">
                <a:effectLst/>
                <a:latin typeface="Söhne"/>
              </a:rPr>
              <a:t>Velocity:</a:t>
            </a:r>
            <a:r>
              <a:rPr lang="en-US" sz="1900" b="0" i="0" dirty="0">
                <a:effectLst/>
                <a:latin typeface="Söhne"/>
              </a:rPr>
              <a:t> Data is generated at high speed, often in real-time or near-real-time. This is common in applications like social media, sensor data, and financial transactions.</a:t>
            </a:r>
          </a:p>
          <a:p>
            <a:pPr>
              <a:buFont typeface="+mj-lt"/>
              <a:buAutoNum type="arabicPeriod"/>
            </a:pPr>
            <a:r>
              <a:rPr lang="en-US" sz="1900" b="1" i="0" dirty="0">
                <a:effectLst/>
                <a:latin typeface="Söhne"/>
              </a:rPr>
              <a:t>Variety:</a:t>
            </a:r>
            <a:r>
              <a:rPr lang="en-US" sz="1900" b="0" i="0" dirty="0">
                <a:effectLst/>
                <a:latin typeface="Söhne"/>
              </a:rPr>
              <a:t> Big Data comes in various formats, including structured (e.g., databases), semi-structured (e.g., JSON, XML), and unstructured (e.g., text, images, videos). Traditional databases are typically optimized for structured data.</a:t>
            </a:r>
          </a:p>
        </p:txBody>
      </p:sp>
      <p:pic>
        <p:nvPicPr>
          <p:cNvPr id="15" name="Picture 14" descr="Graph">
            <a:extLst>
              <a:ext uri="{FF2B5EF4-FFF2-40B4-BE49-F238E27FC236}">
                <a16:creationId xmlns:a16="http://schemas.microsoft.com/office/drawing/2014/main" id="{CAC006C8-842A-2897-14F8-30A956DAEAC6}"/>
              </a:ext>
            </a:extLst>
          </p:cNvPr>
          <p:cNvPicPr>
            <a:picLocks noChangeAspect="1"/>
          </p:cNvPicPr>
          <p:nvPr/>
        </p:nvPicPr>
        <p:blipFill rotWithShape="1">
          <a:blip r:embed="rId2"/>
          <a:srcRect l="20099" r="3136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59095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BBD56-132B-761B-50CF-A5CAAE0C8BB9}"/>
              </a:ext>
            </a:extLst>
          </p:cNvPr>
          <p:cNvSpPr>
            <a:spLocks noGrp="1"/>
          </p:cNvSpPr>
          <p:nvPr>
            <p:ph type="title"/>
          </p:nvPr>
        </p:nvSpPr>
        <p:spPr>
          <a:xfrm>
            <a:off x="838199" y="548464"/>
            <a:ext cx="3807187" cy="2228074"/>
          </a:xfrm>
        </p:spPr>
        <p:txBody>
          <a:bodyPr>
            <a:normAutofit/>
          </a:bodyPr>
          <a:lstStyle/>
          <a:p>
            <a:r>
              <a:rPr lang="en-US" sz="4000" dirty="0"/>
              <a:t>2 Other Vs of a Big Data</a:t>
            </a:r>
            <a:endParaRPr lang="en-IN" sz="4000" dirty="0"/>
          </a:p>
        </p:txBody>
      </p:sp>
      <p:sp>
        <p:nvSpPr>
          <p:cNvPr id="3" name="Content Placeholder 2">
            <a:extLst>
              <a:ext uri="{FF2B5EF4-FFF2-40B4-BE49-F238E27FC236}">
                <a16:creationId xmlns:a16="http://schemas.microsoft.com/office/drawing/2014/main" id="{711DB648-9875-26A5-3986-69C1B7E546DF}"/>
              </a:ext>
            </a:extLst>
          </p:cNvPr>
          <p:cNvSpPr>
            <a:spLocks noGrp="1"/>
          </p:cNvSpPr>
          <p:nvPr>
            <p:ph idx="1"/>
          </p:nvPr>
        </p:nvSpPr>
        <p:spPr>
          <a:xfrm>
            <a:off x="838201" y="2962279"/>
            <a:ext cx="3799425" cy="3143241"/>
          </a:xfrm>
        </p:spPr>
        <p:txBody>
          <a:bodyPr>
            <a:normAutofit/>
          </a:bodyPr>
          <a:lstStyle/>
          <a:p>
            <a:pPr>
              <a:buFont typeface="+mj-lt"/>
              <a:buAutoNum type="arabicPeriod"/>
            </a:pPr>
            <a:r>
              <a:rPr lang="en-US" sz="1900" b="1" i="0">
                <a:effectLst/>
                <a:latin typeface="Söhne"/>
              </a:rPr>
              <a:t>Veracity:</a:t>
            </a:r>
            <a:r>
              <a:rPr lang="en-US" sz="1900" b="0" i="0">
                <a:effectLst/>
                <a:latin typeface="Söhne"/>
              </a:rPr>
              <a:t> Refers to the quality of the data. Big Data can include noisy, incomplete, or inconsistent data, requiring sophisticated processing techniques.</a:t>
            </a:r>
          </a:p>
          <a:p>
            <a:pPr>
              <a:buFont typeface="+mj-lt"/>
              <a:buAutoNum type="arabicPeriod"/>
            </a:pPr>
            <a:r>
              <a:rPr lang="en-US" sz="1900" b="1" i="0">
                <a:effectLst/>
                <a:latin typeface="Söhne"/>
              </a:rPr>
              <a:t>Value:</a:t>
            </a:r>
            <a:r>
              <a:rPr lang="en-US" sz="1900" b="0" i="0">
                <a:effectLst/>
                <a:latin typeface="Söhne"/>
              </a:rPr>
              <a:t> The ultimate goal of Big Data is to extract valuable insights and knowledge from the massive amounts of data, leading to informed decision-making</a:t>
            </a:r>
          </a:p>
          <a:p>
            <a:endParaRPr lang="en-IN" sz="1900"/>
          </a:p>
        </p:txBody>
      </p:sp>
      <p:pic>
        <p:nvPicPr>
          <p:cNvPr id="5" name="Picture 4" descr="A digital stock market graph">
            <a:extLst>
              <a:ext uri="{FF2B5EF4-FFF2-40B4-BE49-F238E27FC236}">
                <a16:creationId xmlns:a16="http://schemas.microsoft.com/office/drawing/2014/main" id="{C0370455-F43C-58D7-6866-49CA6C332A6B}"/>
              </a:ext>
            </a:extLst>
          </p:cNvPr>
          <p:cNvPicPr>
            <a:picLocks noChangeAspect="1"/>
          </p:cNvPicPr>
          <p:nvPr/>
        </p:nvPicPr>
        <p:blipFill rotWithShape="1">
          <a:blip r:embed="rId2"/>
          <a:srcRect l="28791" r="-1" b="-1"/>
          <a:stretch/>
        </p:blipFill>
        <p:spPr>
          <a:xfrm>
            <a:off x="5010386" y="10"/>
            <a:ext cx="7181613" cy="6857990"/>
          </a:xfrm>
          <a:prstGeom prst="rect">
            <a:avLst/>
          </a:prstGeom>
          <a:effectLst/>
        </p:spPr>
      </p:pic>
    </p:spTree>
    <p:extLst>
      <p:ext uri="{BB962C8B-B14F-4D97-AF65-F5344CB8AC3E}">
        <p14:creationId xmlns:p14="http://schemas.microsoft.com/office/powerpoint/2010/main" val="274267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A2018-1020-270D-F54C-E5D62F168302}"/>
              </a:ext>
            </a:extLst>
          </p:cNvPr>
          <p:cNvSpPr>
            <a:spLocks noGrp="1"/>
          </p:cNvSpPr>
          <p:nvPr>
            <p:ph type="title"/>
          </p:nvPr>
        </p:nvSpPr>
        <p:spPr>
          <a:xfrm>
            <a:off x="841248" y="256032"/>
            <a:ext cx="10506456" cy="1014984"/>
          </a:xfrm>
        </p:spPr>
        <p:txBody>
          <a:bodyPr anchor="b">
            <a:normAutofit/>
          </a:bodyPr>
          <a:lstStyle/>
          <a:p>
            <a:r>
              <a:rPr lang="en-US" b="1"/>
              <a:t>How is Big Data Different from Traditional data</a:t>
            </a:r>
            <a:endParaRPr lang="en-IN" b="1"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9" name="Content Placeholder 2">
            <a:extLst>
              <a:ext uri="{FF2B5EF4-FFF2-40B4-BE49-F238E27FC236}">
                <a16:creationId xmlns:a16="http://schemas.microsoft.com/office/drawing/2014/main" id="{B9FD1933-D317-38A7-7F55-2A852286CE80}"/>
              </a:ext>
            </a:extLst>
          </p:cNvPr>
          <p:cNvGraphicFramePr>
            <a:graphicFrameLocks noGrp="1"/>
          </p:cNvGraphicFramePr>
          <p:nvPr>
            <p:ph idx="1"/>
            <p:extLst>
              <p:ext uri="{D42A27DB-BD31-4B8C-83A1-F6EECF244321}">
                <p14:modId xmlns:p14="http://schemas.microsoft.com/office/powerpoint/2010/main" val="143721590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71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C42F191-B7C0-B000-D8CB-C90E08DC450B}"/>
              </a:ext>
            </a:extLst>
          </p:cNvPr>
          <p:cNvPicPr>
            <a:picLocks noChangeAspect="1"/>
          </p:cNvPicPr>
          <p:nvPr/>
        </p:nvPicPr>
        <p:blipFill rotWithShape="1">
          <a:blip r:embed="rId2"/>
          <a:srcRect t="21329"/>
          <a:stretch/>
        </p:blipFill>
        <p:spPr>
          <a:xfrm>
            <a:off x="20" y="10"/>
            <a:ext cx="12191981" cy="6857990"/>
          </a:xfrm>
          <a:prstGeom prst="rect">
            <a:avLst/>
          </a:prstGeom>
        </p:spPr>
      </p:pic>
      <p:sp>
        <p:nvSpPr>
          <p:cNvPr id="10" name="Rectangle 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911AAA-B9F2-C39F-156D-A70222386397}"/>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Challenges with Super Computers</a:t>
            </a:r>
          </a:p>
        </p:txBody>
      </p:sp>
      <p:sp>
        <p:nvSpPr>
          <p:cNvPr id="12" name="Rectangle: Rounded Corners 1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84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BA804-9AA7-CF5E-DC45-7692A27FEA27}"/>
              </a:ext>
            </a:extLst>
          </p:cNvPr>
          <p:cNvSpPr>
            <a:spLocks noGrp="1"/>
          </p:cNvSpPr>
          <p:nvPr>
            <p:ph type="title"/>
          </p:nvPr>
        </p:nvSpPr>
        <p:spPr>
          <a:xfrm>
            <a:off x="572493" y="238539"/>
            <a:ext cx="11018520" cy="1434415"/>
          </a:xfrm>
        </p:spPr>
        <p:txBody>
          <a:bodyPr anchor="b">
            <a:normAutofit/>
          </a:bodyPr>
          <a:lstStyle/>
          <a:p>
            <a:r>
              <a:rPr lang="en-US" sz="5400" dirty="0"/>
              <a:t>Challenges with super computers</a:t>
            </a:r>
            <a:endParaRPr lang="en-IN" sz="5400" dirty="0"/>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83BFC2-40AC-41E4-8F48-3A6B436B2B8A}"/>
              </a:ext>
            </a:extLst>
          </p:cNvPr>
          <p:cNvSpPr>
            <a:spLocks noGrp="1"/>
          </p:cNvSpPr>
          <p:nvPr>
            <p:ph idx="1"/>
          </p:nvPr>
        </p:nvSpPr>
        <p:spPr>
          <a:xfrm>
            <a:off x="572492" y="2071316"/>
            <a:ext cx="6793507" cy="4119172"/>
          </a:xfrm>
        </p:spPr>
        <p:txBody>
          <a:bodyPr anchor="t">
            <a:normAutofit fontScale="92500" lnSpcReduction="10000"/>
          </a:bodyPr>
          <a:lstStyle/>
          <a:p>
            <a:pPr eaLnBrk="1" hangingPunct="1">
              <a:spcBef>
                <a:spcPts val="600"/>
              </a:spcBef>
              <a:spcAft>
                <a:spcPts val="1425"/>
              </a:spcAft>
              <a:buSzPct val="100000"/>
              <a:buFont typeface="Arial" panose="020B0604020202020204" pitchFamily="34" charset="0"/>
              <a:buChar char="•"/>
            </a:pPr>
            <a:r>
              <a:rPr lang="en-US" altLang="en-US" sz="2400" dirty="0">
                <a:latin typeface="+mn-lt"/>
              </a:rPr>
              <a:t>A general purpose operating system like framework for parallel computing needs did not exist </a:t>
            </a:r>
          </a:p>
          <a:p>
            <a:pPr eaLnBrk="1" hangingPunct="1">
              <a:spcBef>
                <a:spcPts val="600"/>
              </a:spcBef>
              <a:spcAft>
                <a:spcPts val="1425"/>
              </a:spcAft>
              <a:buSzPct val="100000"/>
              <a:buFont typeface="Arial" panose="020B0604020202020204" pitchFamily="34" charset="0"/>
              <a:buChar char="•"/>
            </a:pPr>
            <a:r>
              <a:rPr lang="en-US" altLang="en-US" sz="2400" dirty="0">
                <a:latin typeface="+mn-lt"/>
              </a:rPr>
              <a:t>Companies procuring super computers were locked to specific vendors for hardware support </a:t>
            </a:r>
          </a:p>
          <a:p>
            <a:pPr eaLnBrk="1" hangingPunct="1">
              <a:spcBef>
                <a:spcPts val="600"/>
              </a:spcBef>
              <a:spcAft>
                <a:spcPts val="1425"/>
              </a:spcAft>
              <a:buSzPct val="70000"/>
              <a:buFont typeface="Arial" panose="020B0604020202020204" pitchFamily="34" charset="0"/>
              <a:buChar char="•"/>
            </a:pPr>
            <a:r>
              <a:rPr lang="en-US" altLang="en-US" sz="2400" dirty="0">
                <a:latin typeface="+mn-lt"/>
              </a:rPr>
              <a:t> High initial cost of the hardware</a:t>
            </a:r>
          </a:p>
          <a:p>
            <a:pPr eaLnBrk="1" hangingPunct="1">
              <a:spcBef>
                <a:spcPts val="600"/>
              </a:spcBef>
              <a:spcAft>
                <a:spcPts val="1425"/>
              </a:spcAft>
              <a:buSzPct val="70000"/>
              <a:buFont typeface="Arial" panose="020B0604020202020204" pitchFamily="34" charset="0"/>
              <a:buChar char="•"/>
            </a:pPr>
            <a:r>
              <a:rPr lang="en-US" altLang="en-US" sz="2400" dirty="0">
                <a:latin typeface="+mn-lt"/>
              </a:rPr>
              <a:t> Develop custom software for individual use   cases </a:t>
            </a:r>
          </a:p>
          <a:p>
            <a:pPr eaLnBrk="1" hangingPunct="1">
              <a:spcBef>
                <a:spcPts val="600"/>
              </a:spcBef>
              <a:spcAft>
                <a:spcPts val="1425"/>
              </a:spcAft>
              <a:buSzPct val="70000"/>
              <a:buFont typeface="Arial" panose="020B0604020202020204" pitchFamily="34" charset="0"/>
              <a:buChar char="•"/>
            </a:pPr>
            <a:r>
              <a:rPr lang="en-US" altLang="en-US" sz="2400" dirty="0">
                <a:latin typeface="+mn-lt"/>
              </a:rPr>
              <a:t> High cost of software maintenance and upgrades which had to be taken care in house the organizations using a super computer. </a:t>
            </a:r>
          </a:p>
          <a:p>
            <a:pPr eaLnBrk="1" hangingPunct="1">
              <a:spcBef>
                <a:spcPts val="600"/>
              </a:spcBef>
              <a:spcAft>
                <a:spcPts val="1425"/>
              </a:spcAft>
              <a:buSzPct val="70000"/>
              <a:buFont typeface="Arial" panose="020B0604020202020204" pitchFamily="34" charset="0"/>
              <a:buChar char="•"/>
            </a:pPr>
            <a:r>
              <a:rPr lang="en-US" altLang="en-US" sz="2400" dirty="0">
                <a:latin typeface="+mn-lt"/>
              </a:rPr>
              <a:t> Not simple to scale horizontally</a:t>
            </a:r>
          </a:p>
        </p:txBody>
      </p:sp>
      <p:pic>
        <p:nvPicPr>
          <p:cNvPr id="5" name="Picture 4" descr="CPU with binary numbers and blueprint">
            <a:extLst>
              <a:ext uri="{FF2B5EF4-FFF2-40B4-BE49-F238E27FC236}">
                <a16:creationId xmlns:a16="http://schemas.microsoft.com/office/drawing/2014/main" id="{7F0EFCC4-403C-7132-D0E1-D8DD0A4CB346}"/>
              </a:ext>
            </a:extLst>
          </p:cNvPr>
          <p:cNvPicPr>
            <a:picLocks noChangeAspect="1"/>
          </p:cNvPicPr>
          <p:nvPr/>
        </p:nvPicPr>
        <p:blipFill rotWithShape="1">
          <a:blip r:embed="rId2"/>
          <a:srcRect l="25411" r="20474" b="2"/>
          <a:stretch/>
        </p:blipFill>
        <p:spPr>
          <a:xfrm>
            <a:off x="7675658" y="2093976"/>
            <a:ext cx="3941064" cy="4096512"/>
          </a:xfrm>
          <a:prstGeom prst="rect">
            <a:avLst/>
          </a:prstGeom>
        </p:spPr>
      </p:pic>
    </p:spTree>
    <p:extLst>
      <p:ext uri="{BB962C8B-B14F-4D97-AF65-F5344CB8AC3E}">
        <p14:creationId xmlns:p14="http://schemas.microsoft.com/office/powerpoint/2010/main" val="400606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CDD9ECE-7C6B-3709-5F36-92811A178428}"/>
              </a:ext>
            </a:extLst>
          </p:cNvPr>
          <p:cNvSpPr>
            <a:spLocks noGrp="1"/>
          </p:cNvSpPr>
          <p:nvPr>
            <p:ph type="title"/>
          </p:nvPr>
        </p:nvSpPr>
        <p:spPr>
          <a:xfrm>
            <a:off x="3457271" y="2086157"/>
            <a:ext cx="5561938" cy="2513516"/>
          </a:xfrm>
        </p:spPr>
        <p:txBody>
          <a:bodyPr vert="horz" lIns="91440" tIns="45720" rIns="91440" bIns="45720" rtlCol="0" anchor="b">
            <a:normAutofit/>
          </a:bodyPr>
          <a:lstStyle/>
          <a:p>
            <a:pPr algn="ctr"/>
            <a:r>
              <a:rPr lang="en-US" kern="1200" dirty="0">
                <a:solidFill>
                  <a:schemeClr val="tx1"/>
                </a:solidFill>
                <a:latin typeface="+mj-lt"/>
                <a:ea typeface="+mj-ea"/>
                <a:cs typeface="+mj-cs"/>
              </a:rPr>
              <a:t>HADOOP Comes to the Rescue</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119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7FE8-8BBA-B3E2-F23B-4443E1DD9D6C}"/>
              </a:ext>
            </a:extLst>
          </p:cNvPr>
          <p:cNvSpPr>
            <a:spLocks noGrp="1"/>
          </p:cNvSpPr>
          <p:nvPr>
            <p:ph type="title"/>
          </p:nvPr>
        </p:nvSpPr>
        <p:spPr>
          <a:xfrm>
            <a:off x="762000" y="1138265"/>
            <a:ext cx="5791199" cy="1401183"/>
          </a:xfrm>
        </p:spPr>
        <p:txBody>
          <a:bodyPr anchor="t">
            <a:normAutofit/>
          </a:bodyPr>
          <a:lstStyle/>
          <a:p>
            <a:r>
              <a:rPr lang="en-US" sz="3600" b="1" dirty="0"/>
              <a:t>How Hadoop comes to the rescue in case of large datasets</a:t>
            </a:r>
            <a:endParaRPr lang="en-IN" sz="3600" b="1" dirty="0"/>
          </a:p>
        </p:txBody>
      </p:sp>
      <p:cxnSp>
        <p:nvCxnSpPr>
          <p:cNvPr id="15" name="Straight Connector 14">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665A2D-0738-85F8-0AB9-FC01F4CBE490}"/>
              </a:ext>
            </a:extLst>
          </p:cNvPr>
          <p:cNvSpPr>
            <a:spLocks noGrp="1"/>
          </p:cNvSpPr>
          <p:nvPr>
            <p:ph idx="1"/>
          </p:nvPr>
        </p:nvSpPr>
        <p:spPr>
          <a:xfrm>
            <a:off x="762000" y="2551176"/>
            <a:ext cx="5791199" cy="3602935"/>
          </a:xfrm>
        </p:spPr>
        <p:txBody>
          <a:bodyPr>
            <a:normAutofit/>
          </a:bodyPr>
          <a:lstStyle/>
          <a:p>
            <a:r>
              <a:rPr lang="en-US" sz="1900" dirty="0"/>
              <a:t>A general-purpose operating system like framework for parallel computing needs </a:t>
            </a:r>
          </a:p>
          <a:p>
            <a:r>
              <a:rPr lang="en-US" sz="1900" dirty="0"/>
              <a:t>Its free software (open source) with free upgrades</a:t>
            </a:r>
          </a:p>
          <a:p>
            <a:r>
              <a:rPr lang="en-US" sz="1900" dirty="0"/>
              <a:t>Has options for upgrading the software and its free ! </a:t>
            </a:r>
          </a:p>
          <a:p>
            <a:r>
              <a:rPr lang="en-US" sz="1900" dirty="0"/>
              <a:t>Opens up the power of distributed computing to a wider set of audience. </a:t>
            </a:r>
          </a:p>
          <a:p>
            <a:r>
              <a:rPr lang="en-US" sz="1900" dirty="0"/>
              <a:t>Mid sized organizations need not be locked to specific vendors for hardware support – Hadoop works on commodity hardware</a:t>
            </a:r>
          </a:p>
          <a:p>
            <a:r>
              <a:rPr lang="en-US" sz="1900" dirty="0"/>
              <a:t>The software challenges of the organization having to write proprietary software is no longer the case. </a:t>
            </a:r>
          </a:p>
          <a:p>
            <a:endParaRPr lang="en-IN" sz="1900" dirty="0"/>
          </a:p>
        </p:txBody>
      </p:sp>
      <p:sp>
        <p:nvSpPr>
          <p:cNvPr id="20" name="Rectangle 19">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A4458887-AA65-1A96-F096-79A380052E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4191" y="1700246"/>
            <a:ext cx="3452192" cy="3452192"/>
          </a:xfrm>
          <a:prstGeom prst="rect">
            <a:avLst/>
          </a:prstGeom>
        </p:spPr>
      </p:pic>
    </p:spTree>
    <p:extLst>
      <p:ext uri="{BB962C8B-B14F-4D97-AF65-F5344CB8AC3E}">
        <p14:creationId xmlns:p14="http://schemas.microsoft.com/office/powerpoint/2010/main" val="3766733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859</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Big Data</vt:lpstr>
      <vt:lpstr>What is Big Data? </vt:lpstr>
      <vt:lpstr>Big Data is characterized by the 3 Vs</vt:lpstr>
      <vt:lpstr>2 Other Vs of a Big Data</vt:lpstr>
      <vt:lpstr>How is Big Data Different from Traditional data</vt:lpstr>
      <vt:lpstr>Challenges with Super Computers</vt:lpstr>
      <vt:lpstr>Challenges with super computers</vt:lpstr>
      <vt:lpstr>HADOOP Comes to the Rescue</vt:lpstr>
      <vt:lpstr>How Hadoop comes to the rescue in case of large datasets</vt:lpstr>
      <vt:lpstr>But what is this Hadoop Basically?</vt:lpstr>
      <vt:lpstr>What is Hadoop?</vt:lpstr>
      <vt:lpstr>Hadoop Distributed File System (HDFS)</vt:lpstr>
      <vt:lpstr>MapReduce</vt:lpstr>
      <vt:lpstr>Hive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Swapnil Pandey</dc:creator>
  <cp:lastModifiedBy>Swapnil Pandey</cp:lastModifiedBy>
  <cp:revision>15</cp:revision>
  <dcterms:created xsi:type="dcterms:W3CDTF">2024-01-12T18:49:51Z</dcterms:created>
  <dcterms:modified xsi:type="dcterms:W3CDTF">2024-01-13T11:09:47Z</dcterms:modified>
</cp:coreProperties>
</file>