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9" r:id="rId5"/>
    <p:sldId id="260" r:id="rId6"/>
    <p:sldId id="264" r:id="rId7"/>
    <p:sldId id="269" r:id="rId8"/>
    <p:sldId id="265"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7C1FCB-C285-420B-A0D1-E06349419B3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54D2A8CE-83F6-4092-835A-3397E69911F5}">
      <dgm:prSet/>
      <dgm:spPr/>
      <dgm:t>
        <a:bodyPr/>
        <a:lstStyle/>
        <a:p>
          <a:pPr>
            <a:defRPr cap="all"/>
          </a:pPr>
          <a:r>
            <a:rPr lang="en-IN" b="1" i="0" dirty="0"/>
            <a:t>Finding optimal hyperplane</a:t>
          </a:r>
          <a:endParaRPr lang="en-US" b="1" dirty="0"/>
        </a:p>
      </dgm:t>
    </dgm:pt>
    <dgm:pt modelId="{C43EF509-C59C-45EE-99CB-3A72499C81A6}" type="parTrans" cxnId="{B782787A-4FD0-4E48-A27E-70F0DE50C6AC}">
      <dgm:prSet/>
      <dgm:spPr/>
      <dgm:t>
        <a:bodyPr/>
        <a:lstStyle/>
        <a:p>
          <a:endParaRPr lang="en-US"/>
        </a:p>
      </dgm:t>
    </dgm:pt>
    <dgm:pt modelId="{5D945C5F-0C8F-4507-BFEB-DAE19887F651}" type="sibTrans" cxnId="{B782787A-4FD0-4E48-A27E-70F0DE50C6AC}">
      <dgm:prSet/>
      <dgm:spPr/>
      <dgm:t>
        <a:bodyPr/>
        <a:lstStyle/>
        <a:p>
          <a:endParaRPr lang="en-US"/>
        </a:p>
      </dgm:t>
    </dgm:pt>
    <dgm:pt modelId="{C872B0A1-203A-4BC0-A185-D84C2AFED839}">
      <dgm:prSet/>
      <dgm:spPr/>
      <dgm:t>
        <a:bodyPr/>
        <a:lstStyle/>
        <a:p>
          <a:pPr>
            <a:defRPr cap="all"/>
          </a:pPr>
          <a:r>
            <a:rPr lang="en-IN" b="1" i="0" dirty="0"/>
            <a:t>Hyperparameter Tuning</a:t>
          </a:r>
          <a:endParaRPr lang="en-US" dirty="0"/>
        </a:p>
      </dgm:t>
    </dgm:pt>
    <dgm:pt modelId="{3691662C-AD4B-4C99-8FB5-1ECA01D6472A}" type="parTrans" cxnId="{D6D5B7AD-868D-42A7-9F99-4FDD94E3F5CF}">
      <dgm:prSet/>
      <dgm:spPr/>
      <dgm:t>
        <a:bodyPr/>
        <a:lstStyle/>
        <a:p>
          <a:endParaRPr lang="en-US"/>
        </a:p>
      </dgm:t>
    </dgm:pt>
    <dgm:pt modelId="{48AB1CE8-CA07-4EAF-A273-225F3263704F}" type="sibTrans" cxnId="{D6D5B7AD-868D-42A7-9F99-4FDD94E3F5CF}">
      <dgm:prSet/>
      <dgm:spPr/>
      <dgm:t>
        <a:bodyPr/>
        <a:lstStyle/>
        <a:p>
          <a:endParaRPr lang="en-US"/>
        </a:p>
      </dgm:t>
    </dgm:pt>
    <dgm:pt modelId="{6AD1E97E-E778-45DF-B3BC-6DF086C45D28}">
      <dgm:prSet/>
      <dgm:spPr/>
      <dgm:t>
        <a:bodyPr/>
        <a:lstStyle/>
        <a:p>
          <a:pPr>
            <a:defRPr cap="all"/>
          </a:pPr>
          <a:r>
            <a:rPr lang="en-IN" b="1" i="0"/>
            <a:t>Choosing a Kernel</a:t>
          </a:r>
          <a:endParaRPr lang="en-US" b="1"/>
        </a:p>
      </dgm:t>
    </dgm:pt>
    <dgm:pt modelId="{6D484782-CF0D-467C-B918-07426BC6BCBD}" type="parTrans" cxnId="{9F2DE4BF-00AD-4D6E-A2A9-92AF53602294}">
      <dgm:prSet/>
      <dgm:spPr/>
      <dgm:t>
        <a:bodyPr/>
        <a:lstStyle/>
        <a:p>
          <a:endParaRPr lang="en-IN"/>
        </a:p>
      </dgm:t>
    </dgm:pt>
    <dgm:pt modelId="{D3EE8AAD-2E84-4DEF-95F0-4F185207C45F}" type="sibTrans" cxnId="{9F2DE4BF-00AD-4D6E-A2A9-92AF53602294}">
      <dgm:prSet/>
      <dgm:spPr/>
      <dgm:t>
        <a:bodyPr/>
        <a:lstStyle/>
        <a:p>
          <a:endParaRPr lang="en-IN"/>
        </a:p>
      </dgm:t>
    </dgm:pt>
    <dgm:pt modelId="{53EFB6DB-E523-4F9F-89BF-849F50489B3A}" type="pres">
      <dgm:prSet presAssocID="{CF7C1FCB-C285-420B-A0D1-E06349419B3E}" presName="linear" presStyleCnt="0">
        <dgm:presLayoutVars>
          <dgm:animLvl val="lvl"/>
          <dgm:resizeHandles val="exact"/>
        </dgm:presLayoutVars>
      </dgm:prSet>
      <dgm:spPr/>
    </dgm:pt>
    <dgm:pt modelId="{7EA66099-61BA-46D0-86A5-0FEA1F6CAEF4}" type="pres">
      <dgm:prSet presAssocID="{54D2A8CE-83F6-4092-835A-3397E69911F5}" presName="parentText" presStyleLbl="node1" presStyleIdx="0" presStyleCnt="3">
        <dgm:presLayoutVars>
          <dgm:chMax val="0"/>
          <dgm:bulletEnabled val="1"/>
        </dgm:presLayoutVars>
      </dgm:prSet>
      <dgm:spPr/>
    </dgm:pt>
    <dgm:pt modelId="{FB631DC3-711F-43E0-B1E3-CC92A28ECA50}" type="pres">
      <dgm:prSet presAssocID="{5D945C5F-0C8F-4507-BFEB-DAE19887F651}" presName="spacer" presStyleCnt="0"/>
      <dgm:spPr/>
    </dgm:pt>
    <dgm:pt modelId="{4E0DD38B-13F4-485C-91D7-6498D620ACCC}" type="pres">
      <dgm:prSet presAssocID="{6AD1E97E-E778-45DF-B3BC-6DF086C45D28}" presName="parentText" presStyleLbl="node1" presStyleIdx="1" presStyleCnt="3">
        <dgm:presLayoutVars>
          <dgm:chMax val="0"/>
          <dgm:bulletEnabled val="1"/>
        </dgm:presLayoutVars>
      </dgm:prSet>
      <dgm:spPr/>
    </dgm:pt>
    <dgm:pt modelId="{284CE615-FC11-49AD-A589-FB134BCBDFAD}" type="pres">
      <dgm:prSet presAssocID="{D3EE8AAD-2E84-4DEF-95F0-4F185207C45F}" presName="spacer" presStyleCnt="0"/>
      <dgm:spPr/>
    </dgm:pt>
    <dgm:pt modelId="{52F02D6C-4A68-4AAA-A85F-2EB3A792F253}" type="pres">
      <dgm:prSet presAssocID="{C872B0A1-203A-4BC0-A185-D84C2AFED839}" presName="parentText" presStyleLbl="node1" presStyleIdx="2" presStyleCnt="3">
        <dgm:presLayoutVars>
          <dgm:chMax val="0"/>
          <dgm:bulletEnabled val="1"/>
        </dgm:presLayoutVars>
      </dgm:prSet>
      <dgm:spPr/>
    </dgm:pt>
  </dgm:ptLst>
  <dgm:cxnLst>
    <dgm:cxn modelId="{312E9A66-09DE-4327-A0BC-21A63F962D73}" type="presOf" srcId="{54D2A8CE-83F6-4092-835A-3397E69911F5}" destId="{7EA66099-61BA-46D0-86A5-0FEA1F6CAEF4}" srcOrd="0" destOrd="0" presId="urn:microsoft.com/office/officeart/2005/8/layout/vList2"/>
    <dgm:cxn modelId="{B782787A-4FD0-4E48-A27E-70F0DE50C6AC}" srcId="{CF7C1FCB-C285-420B-A0D1-E06349419B3E}" destId="{54D2A8CE-83F6-4092-835A-3397E69911F5}" srcOrd="0" destOrd="0" parTransId="{C43EF509-C59C-45EE-99CB-3A72499C81A6}" sibTransId="{5D945C5F-0C8F-4507-BFEB-DAE19887F651}"/>
    <dgm:cxn modelId="{5FD63AA2-912B-4DB0-9F35-8D281FBE52C6}" type="presOf" srcId="{CF7C1FCB-C285-420B-A0D1-E06349419B3E}" destId="{53EFB6DB-E523-4F9F-89BF-849F50489B3A}" srcOrd="0" destOrd="0" presId="urn:microsoft.com/office/officeart/2005/8/layout/vList2"/>
    <dgm:cxn modelId="{D6D5B7AD-868D-42A7-9F99-4FDD94E3F5CF}" srcId="{CF7C1FCB-C285-420B-A0D1-E06349419B3E}" destId="{C872B0A1-203A-4BC0-A185-D84C2AFED839}" srcOrd="2" destOrd="0" parTransId="{3691662C-AD4B-4C99-8FB5-1ECA01D6472A}" sibTransId="{48AB1CE8-CA07-4EAF-A273-225F3263704F}"/>
    <dgm:cxn modelId="{6540DBAF-9BE9-4780-A88E-8F61C9CA94E9}" type="presOf" srcId="{C872B0A1-203A-4BC0-A185-D84C2AFED839}" destId="{52F02D6C-4A68-4AAA-A85F-2EB3A792F253}" srcOrd="0" destOrd="0" presId="urn:microsoft.com/office/officeart/2005/8/layout/vList2"/>
    <dgm:cxn modelId="{892112BC-EA71-487E-B76B-1C507F0A46FF}" type="presOf" srcId="{6AD1E97E-E778-45DF-B3BC-6DF086C45D28}" destId="{4E0DD38B-13F4-485C-91D7-6498D620ACCC}" srcOrd="0" destOrd="0" presId="urn:microsoft.com/office/officeart/2005/8/layout/vList2"/>
    <dgm:cxn modelId="{9F2DE4BF-00AD-4D6E-A2A9-92AF53602294}" srcId="{CF7C1FCB-C285-420B-A0D1-E06349419B3E}" destId="{6AD1E97E-E778-45DF-B3BC-6DF086C45D28}" srcOrd="1" destOrd="0" parTransId="{6D484782-CF0D-467C-B918-07426BC6BCBD}" sibTransId="{D3EE8AAD-2E84-4DEF-95F0-4F185207C45F}"/>
    <dgm:cxn modelId="{9F8155BD-052E-47B0-8ED0-C1015AFAE34B}" type="presParOf" srcId="{53EFB6DB-E523-4F9F-89BF-849F50489B3A}" destId="{7EA66099-61BA-46D0-86A5-0FEA1F6CAEF4}" srcOrd="0" destOrd="0" presId="urn:microsoft.com/office/officeart/2005/8/layout/vList2"/>
    <dgm:cxn modelId="{C556F1EC-323E-4F4C-8EDB-D202E3688242}" type="presParOf" srcId="{53EFB6DB-E523-4F9F-89BF-849F50489B3A}" destId="{FB631DC3-711F-43E0-B1E3-CC92A28ECA50}" srcOrd="1" destOrd="0" presId="urn:microsoft.com/office/officeart/2005/8/layout/vList2"/>
    <dgm:cxn modelId="{D5332DDD-DB03-4AF5-81B3-D72F8E01246F}" type="presParOf" srcId="{53EFB6DB-E523-4F9F-89BF-849F50489B3A}" destId="{4E0DD38B-13F4-485C-91D7-6498D620ACCC}" srcOrd="2" destOrd="0" presId="urn:microsoft.com/office/officeart/2005/8/layout/vList2"/>
    <dgm:cxn modelId="{29CACB45-ED9C-42D6-A663-F72B6D9CCAB7}" type="presParOf" srcId="{53EFB6DB-E523-4F9F-89BF-849F50489B3A}" destId="{284CE615-FC11-49AD-A589-FB134BCBDFAD}" srcOrd="3" destOrd="0" presId="urn:microsoft.com/office/officeart/2005/8/layout/vList2"/>
    <dgm:cxn modelId="{E3AAA014-663B-4DF0-9A23-E84702BD603C}" type="presParOf" srcId="{53EFB6DB-E523-4F9F-89BF-849F50489B3A}" destId="{52F02D6C-4A68-4AAA-A85F-2EB3A792F25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520D0C-D6A3-4C28-9F02-12C4A24BB50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43AC6E8-1EDE-4AF4-80D1-960D82D8CFD3}">
      <dgm:prSet custT="1"/>
      <dgm:spPr/>
      <dgm:t>
        <a:bodyPr/>
        <a:lstStyle/>
        <a:p>
          <a:pPr>
            <a:lnSpc>
              <a:spcPct val="100000"/>
            </a:lnSpc>
          </a:pPr>
          <a:r>
            <a:rPr lang="en-US" sz="2000" b="0" i="0"/>
            <a:t>The margin is defined as the distance between the hyperplane and the nearest data point from either class.</a:t>
          </a:r>
          <a:endParaRPr lang="en-US" sz="2000" dirty="0"/>
        </a:p>
      </dgm:t>
    </dgm:pt>
    <dgm:pt modelId="{DE8D7A5D-622F-44A9-9F7A-B7AEC78DC634}" type="parTrans" cxnId="{DB0FE3C9-E90D-4233-B705-E0F4D8EF4084}">
      <dgm:prSet/>
      <dgm:spPr/>
      <dgm:t>
        <a:bodyPr/>
        <a:lstStyle/>
        <a:p>
          <a:endParaRPr lang="en-US" sz="3600"/>
        </a:p>
      </dgm:t>
    </dgm:pt>
    <dgm:pt modelId="{2A6E02B2-52F8-494B-BF6C-ACE8BD581F1A}" type="sibTrans" cxnId="{DB0FE3C9-E90D-4233-B705-E0F4D8EF4084}">
      <dgm:prSet/>
      <dgm:spPr/>
      <dgm:t>
        <a:bodyPr/>
        <a:lstStyle/>
        <a:p>
          <a:pPr>
            <a:lnSpc>
              <a:spcPct val="100000"/>
            </a:lnSpc>
          </a:pPr>
          <a:endParaRPr lang="en-US" sz="3600"/>
        </a:p>
      </dgm:t>
    </dgm:pt>
    <dgm:pt modelId="{AE4D3DD2-E412-401B-936A-6E3753FF068D}">
      <dgm:prSet custT="1"/>
      <dgm:spPr/>
      <dgm:t>
        <a:bodyPr/>
        <a:lstStyle/>
        <a:p>
          <a:pPr>
            <a:lnSpc>
              <a:spcPct val="100000"/>
            </a:lnSpc>
          </a:pPr>
          <a:r>
            <a:rPr lang="en-US" sz="2000"/>
            <a:t>H</a:t>
          </a:r>
          <a:r>
            <a:rPr lang="en-US" sz="2000" b="0" i="0"/>
            <a:t>yperplane (classifier line in 2D, or hyperplane in higher dimensions) is the one that best separates the data points of different classes</a:t>
          </a:r>
          <a:endParaRPr lang="en-US" sz="2000" dirty="0"/>
        </a:p>
      </dgm:t>
    </dgm:pt>
    <dgm:pt modelId="{C50A58A3-C9F0-4E13-A94D-C601D5A79FC0}" type="parTrans" cxnId="{31518C12-EDFE-47AF-A66C-9A93B8B9AC46}">
      <dgm:prSet/>
      <dgm:spPr/>
      <dgm:t>
        <a:bodyPr/>
        <a:lstStyle/>
        <a:p>
          <a:endParaRPr lang="en-US" sz="3600"/>
        </a:p>
      </dgm:t>
    </dgm:pt>
    <dgm:pt modelId="{5DFA93E3-7889-457E-836D-654EEA35C1C5}" type="sibTrans" cxnId="{31518C12-EDFE-47AF-A66C-9A93B8B9AC46}">
      <dgm:prSet/>
      <dgm:spPr/>
      <dgm:t>
        <a:bodyPr/>
        <a:lstStyle/>
        <a:p>
          <a:endParaRPr lang="en-US" sz="3600"/>
        </a:p>
      </dgm:t>
    </dgm:pt>
    <dgm:pt modelId="{F3B59FEE-A045-438D-A87A-4CDC9AF25FC7}" type="pres">
      <dgm:prSet presAssocID="{86520D0C-D6A3-4C28-9F02-12C4A24BB507}" presName="root" presStyleCnt="0">
        <dgm:presLayoutVars>
          <dgm:dir/>
          <dgm:resizeHandles val="exact"/>
        </dgm:presLayoutVars>
      </dgm:prSet>
      <dgm:spPr/>
    </dgm:pt>
    <dgm:pt modelId="{081B1EB0-35FB-4EE0-828B-D039A55CD019}" type="pres">
      <dgm:prSet presAssocID="{043AC6E8-1EDE-4AF4-80D1-960D82D8CFD3}" presName="compNode" presStyleCnt="0"/>
      <dgm:spPr/>
    </dgm:pt>
    <dgm:pt modelId="{348CFC72-C760-4809-8D22-60FAE58F1E45}" type="pres">
      <dgm:prSet presAssocID="{043AC6E8-1EDE-4AF4-80D1-960D82D8CFD3}" presName="bgRect" presStyleLbl="bgShp" presStyleIdx="0" presStyleCnt="2"/>
      <dgm:spPr/>
    </dgm:pt>
    <dgm:pt modelId="{4E6F358A-9A30-4038-83C3-91A589AD6E0F}" type="pres">
      <dgm:prSet presAssocID="{043AC6E8-1EDE-4AF4-80D1-960D82D8CFD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irplane"/>
        </a:ext>
      </dgm:extLst>
    </dgm:pt>
    <dgm:pt modelId="{A4CDF33D-E890-44F3-98C2-C688E5008AC4}" type="pres">
      <dgm:prSet presAssocID="{043AC6E8-1EDE-4AF4-80D1-960D82D8CFD3}" presName="spaceRect" presStyleCnt="0"/>
      <dgm:spPr/>
    </dgm:pt>
    <dgm:pt modelId="{2CB33171-BD05-454A-B989-C2CAC3921391}" type="pres">
      <dgm:prSet presAssocID="{043AC6E8-1EDE-4AF4-80D1-960D82D8CFD3}" presName="parTx" presStyleLbl="revTx" presStyleIdx="0" presStyleCnt="2">
        <dgm:presLayoutVars>
          <dgm:chMax val="0"/>
          <dgm:chPref val="0"/>
        </dgm:presLayoutVars>
      </dgm:prSet>
      <dgm:spPr/>
    </dgm:pt>
    <dgm:pt modelId="{E2F5D554-67E4-4D3A-A85F-1EF14229D5C4}" type="pres">
      <dgm:prSet presAssocID="{2A6E02B2-52F8-494B-BF6C-ACE8BD581F1A}" presName="sibTrans" presStyleCnt="0"/>
      <dgm:spPr/>
    </dgm:pt>
    <dgm:pt modelId="{16170CDF-BEEB-40E3-9299-B3BF0BC300D8}" type="pres">
      <dgm:prSet presAssocID="{AE4D3DD2-E412-401B-936A-6E3753FF068D}" presName="compNode" presStyleCnt="0"/>
      <dgm:spPr/>
    </dgm:pt>
    <dgm:pt modelId="{695AFA62-A968-412C-8D74-BB46CC241630}" type="pres">
      <dgm:prSet presAssocID="{AE4D3DD2-E412-401B-936A-6E3753FF068D}" presName="bgRect" presStyleLbl="bgShp" presStyleIdx="1" presStyleCnt="2"/>
      <dgm:spPr/>
    </dgm:pt>
    <dgm:pt modelId="{64A8DB2C-A9E7-4850-82F0-B74C424A220E}" type="pres">
      <dgm:prSet presAssocID="{AE4D3DD2-E412-401B-936A-6E3753FF068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stronaut"/>
        </a:ext>
      </dgm:extLst>
    </dgm:pt>
    <dgm:pt modelId="{DD7AF383-907D-497A-A9D7-97468DE82099}" type="pres">
      <dgm:prSet presAssocID="{AE4D3DD2-E412-401B-936A-6E3753FF068D}" presName="spaceRect" presStyleCnt="0"/>
      <dgm:spPr/>
    </dgm:pt>
    <dgm:pt modelId="{9A9BB7E8-D817-49F2-B7D6-23558AB035E5}" type="pres">
      <dgm:prSet presAssocID="{AE4D3DD2-E412-401B-936A-6E3753FF068D}" presName="parTx" presStyleLbl="revTx" presStyleIdx="1" presStyleCnt="2">
        <dgm:presLayoutVars>
          <dgm:chMax val="0"/>
          <dgm:chPref val="0"/>
        </dgm:presLayoutVars>
      </dgm:prSet>
      <dgm:spPr/>
    </dgm:pt>
  </dgm:ptLst>
  <dgm:cxnLst>
    <dgm:cxn modelId="{31518C12-EDFE-47AF-A66C-9A93B8B9AC46}" srcId="{86520D0C-D6A3-4C28-9F02-12C4A24BB507}" destId="{AE4D3DD2-E412-401B-936A-6E3753FF068D}" srcOrd="1" destOrd="0" parTransId="{C50A58A3-C9F0-4E13-A94D-C601D5A79FC0}" sibTransId="{5DFA93E3-7889-457E-836D-654EEA35C1C5}"/>
    <dgm:cxn modelId="{E106D96F-CE54-42A7-9E64-D02B2817CB00}" type="presOf" srcId="{043AC6E8-1EDE-4AF4-80D1-960D82D8CFD3}" destId="{2CB33171-BD05-454A-B989-C2CAC3921391}" srcOrd="0" destOrd="0" presId="urn:microsoft.com/office/officeart/2018/2/layout/IconVerticalSolidList"/>
    <dgm:cxn modelId="{E8AA0FB2-76B9-408D-B312-418369B77E4B}" type="presOf" srcId="{86520D0C-D6A3-4C28-9F02-12C4A24BB507}" destId="{F3B59FEE-A045-438D-A87A-4CDC9AF25FC7}" srcOrd="0" destOrd="0" presId="urn:microsoft.com/office/officeart/2018/2/layout/IconVerticalSolidList"/>
    <dgm:cxn modelId="{DB0FE3C9-E90D-4233-B705-E0F4D8EF4084}" srcId="{86520D0C-D6A3-4C28-9F02-12C4A24BB507}" destId="{043AC6E8-1EDE-4AF4-80D1-960D82D8CFD3}" srcOrd="0" destOrd="0" parTransId="{DE8D7A5D-622F-44A9-9F7A-B7AEC78DC634}" sibTransId="{2A6E02B2-52F8-494B-BF6C-ACE8BD581F1A}"/>
    <dgm:cxn modelId="{A7E9C8D5-F30B-41AC-A0AF-8D212F87F8A5}" type="presOf" srcId="{AE4D3DD2-E412-401B-936A-6E3753FF068D}" destId="{9A9BB7E8-D817-49F2-B7D6-23558AB035E5}" srcOrd="0" destOrd="0" presId="urn:microsoft.com/office/officeart/2018/2/layout/IconVerticalSolidList"/>
    <dgm:cxn modelId="{7983D20A-3737-4990-893F-346EB0EF8340}" type="presParOf" srcId="{F3B59FEE-A045-438D-A87A-4CDC9AF25FC7}" destId="{081B1EB0-35FB-4EE0-828B-D039A55CD019}" srcOrd="0" destOrd="0" presId="urn:microsoft.com/office/officeart/2018/2/layout/IconVerticalSolidList"/>
    <dgm:cxn modelId="{AB22B80D-EC1A-4201-B992-BF71155354C3}" type="presParOf" srcId="{081B1EB0-35FB-4EE0-828B-D039A55CD019}" destId="{348CFC72-C760-4809-8D22-60FAE58F1E45}" srcOrd="0" destOrd="0" presId="urn:microsoft.com/office/officeart/2018/2/layout/IconVerticalSolidList"/>
    <dgm:cxn modelId="{84F47D76-1B69-46FE-B29F-1778A4017864}" type="presParOf" srcId="{081B1EB0-35FB-4EE0-828B-D039A55CD019}" destId="{4E6F358A-9A30-4038-83C3-91A589AD6E0F}" srcOrd="1" destOrd="0" presId="urn:microsoft.com/office/officeart/2018/2/layout/IconVerticalSolidList"/>
    <dgm:cxn modelId="{B57C4901-0CD6-411A-B9FB-3DA24DCD0ADE}" type="presParOf" srcId="{081B1EB0-35FB-4EE0-828B-D039A55CD019}" destId="{A4CDF33D-E890-44F3-98C2-C688E5008AC4}" srcOrd="2" destOrd="0" presId="urn:microsoft.com/office/officeart/2018/2/layout/IconVerticalSolidList"/>
    <dgm:cxn modelId="{834B87CD-C492-4FB8-BA69-1CD9D268FDE5}" type="presParOf" srcId="{081B1EB0-35FB-4EE0-828B-D039A55CD019}" destId="{2CB33171-BD05-454A-B989-C2CAC3921391}" srcOrd="3" destOrd="0" presId="urn:microsoft.com/office/officeart/2018/2/layout/IconVerticalSolidList"/>
    <dgm:cxn modelId="{B2F40E28-7D42-4AD0-81E7-DC176790823F}" type="presParOf" srcId="{F3B59FEE-A045-438D-A87A-4CDC9AF25FC7}" destId="{E2F5D554-67E4-4D3A-A85F-1EF14229D5C4}" srcOrd="1" destOrd="0" presId="urn:microsoft.com/office/officeart/2018/2/layout/IconVerticalSolidList"/>
    <dgm:cxn modelId="{8A8DFF74-7AAB-4996-B477-FBB74AA65109}" type="presParOf" srcId="{F3B59FEE-A045-438D-A87A-4CDC9AF25FC7}" destId="{16170CDF-BEEB-40E3-9299-B3BF0BC300D8}" srcOrd="2" destOrd="0" presId="urn:microsoft.com/office/officeart/2018/2/layout/IconVerticalSolidList"/>
    <dgm:cxn modelId="{4DB7A484-80C4-4D58-BCCA-2594D560871D}" type="presParOf" srcId="{16170CDF-BEEB-40E3-9299-B3BF0BC300D8}" destId="{695AFA62-A968-412C-8D74-BB46CC241630}" srcOrd="0" destOrd="0" presId="urn:microsoft.com/office/officeart/2018/2/layout/IconVerticalSolidList"/>
    <dgm:cxn modelId="{3C64071E-36AF-47AF-84FE-4A54C5E18019}" type="presParOf" srcId="{16170CDF-BEEB-40E3-9299-B3BF0BC300D8}" destId="{64A8DB2C-A9E7-4850-82F0-B74C424A220E}" srcOrd="1" destOrd="0" presId="urn:microsoft.com/office/officeart/2018/2/layout/IconVerticalSolidList"/>
    <dgm:cxn modelId="{5C7F0FC9-493A-4BD5-B1F8-D80C5F6F9C85}" type="presParOf" srcId="{16170CDF-BEEB-40E3-9299-B3BF0BC300D8}" destId="{DD7AF383-907D-497A-A9D7-97468DE82099}" srcOrd="2" destOrd="0" presId="urn:microsoft.com/office/officeart/2018/2/layout/IconVerticalSolidList"/>
    <dgm:cxn modelId="{89A21176-24C0-4166-BDF7-801E46811C77}" type="presParOf" srcId="{16170CDF-BEEB-40E3-9299-B3BF0BC300D8}" destId="{9A9BB7E8-D817-49F2-B7D6-23558AB035E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ECE821-3106-497A-A715-4F3860B7074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E6D319D-CF27-4C9D-AA66-F9A8DE7837AF}">
      <dgm:prSet custT="1"/>
      <dgm:spPr/>
      <dgm:t>
        <a:bodyPr/>
        <a:lstStyle/>
        <a:p>
          <a:pPr>
            <a:lnSpc>
              <a:spcPct val="100000"/>
            </a:lnSpc>
          </a:pPr>
          <a:r>
            <a:rPr lang="en-US" sz="2000" b="1"/>
            <a:t>C (Cost parameter): </a:t>
          </a:r>
          <a:r>
            <a:rPr lang="en-US" sz="2000"/>
            <a:t>C is the regularization parameter that controls the trade-off between having a smooth decision boundary and classifying the training points correctly</a:t>
          </a:r>
        </a:p>
      </dgm:t>
    </dgm:pt>
    <dgm:pt modelId="{7D2D1248-7D96-4137-AC05-60C6B85CFE2A}" type="parTrans" cxnId="{2B633C27-0A95-459A-9203-08B3CB6557D6}">
      <dgm:prSet/>
      <dgm:spPr/>
      <dgm:t>
        <a:bodyPr/>
        <a:lstStyle/>
        <a:p>
          <a:endParaRPr lang="en-US" sz="2400"/>
        </a:p>
      </dgm:t>
    </dgm:pt>
    <dgm:pt modelId="{86979F04-A1A7-4E56-B717-C706089545F4}" type="sibTrans" cxnId="{2B633C27-0A95-459A-9203-08B3CB6557D6}">
      <dgm:prSet/>
      <dgm:spPr/>
      <dgm:t>
        <a:bodyPr/>
        <a:lstStyle/>
        <a:p>
          <a:endParaRPr lang="en-US" sz="2400"/>
        </a:p>
      </dgm:t>
    </dgm:pt>
    <dgm:pt modelId="{1E84B569-3EA0-45EC-B36D-5931CD8CA50A}">
      <dgm:prSet custT="1"/>
      <dgm:spPr/>
      <dgm:t>
        <a:bodyPr/>
        <a:lstStyle/>
        <a:p>
          <a:pPr>
            <a:lnSpc>
              <a:spcPct val="100000"/>
            </a:lnSpc>
          </a:pPr>
          <a:r>
            <a:rPr lang="en-US" sz="2000" b="1"/>
            <a:t>Gamma: </a:t>
          </a:r>
          <a:r>
            <a:rPr lang="en-US" sz="2000"/>
            <a:t>This parameter is specific to the RBF kernel and controls the width of the Gaussian distribution. A small gamma results in a wider bell-shaped curve, leading to a smoother decision boundary, while a large gamma results in a narrower curve, making the decision boundary more complex</a:t>
          </a:r>
        </a:p>
      </dgm:t>
    </dgm:pt>
    <dgm:pt modelId="{99973804-E4F5-417A-B07A-D7C0049121C4}" type="parTrans" cxnId="{930F9708-4895-4CF7-B911-8D4C858FA1AF}">
      <dgm:prSet/>
      <dgm:spPr/>
      <dgm:t>
        <a:bodyPr/>
        <a:lstStyle/>
        <a:p>
          <a:endParaRPr lang="en-US" sz="2400"/>
        </a:p>
      </dgm:t>
    </dgm:pt>
    <dgm:pt modelId="{570B4186-FB78-4F08-838D-76454A201300}" type="sibTrans" cxnId="{930F9708-4895-4CF7-B911-8D4C858FA1AF}">
      <dgm:prSet/>
      <dgm:spPr/>
      <dgm:t>
        <a:bodyPr/>
        <a:lstStyle/>
        <a:p>
          <a:endParaRPr lang="en-US" sz="2400"/>
        </a:p>
      </dgm:t>
    </dgm:pt>
    <dgm:pt modelId="{5FA12BC3-5A01-432F-BFB6-14A037ED1190}">
      <dgm:prSet custT="1"/>
      <dgm:spPr/>
      <dgm:t>
        <a:bodyPr/>
        <a:lstStyle/>
        <a:p>
          <a:pPr>
            <a:lnSpc>
              <a:spcPct val="100000"/>
            </a:lnSpc>
          </a:pPr>
          <a:r>
            <a:rPr lang="en-US" sz="2000" b="1"/>
            <a:t>Degree: </a:t>
          </a:r>
          <a:r>
            <a:rPr lang="en-US" sz="2000"/>
            <a:t>This parameter is specific to the polynomial kernel and defines the degree of the polynomial function. Higher degrees can capture more complex relationships but may also lead to overfitting</a:t>
          </a:r>
        </a:p>
      </dgm:t>
    </dgm:pt>
    <dgm:pt modelId="{692ECF7A-4E63-46DD-BDC3-A5C80C4F049F}" type="parTrans" cxnId="{4557C607-AB50-474B-B24C-5161F5ACBDCD}">
      <dgm:prSet/>
      <dgm:spPr/>
      <dgm:t>
        <a:bodyPr/>
        <a:lstStyle/>
        <a:p>
          <a:endParaRPr lang="en-US" sz="2400"/>
        </a:p>
      </dgm:t>
    </dgm:pt>
    <dgm:pt modelId="{74858CDD-7031-4B83-92A5-E76DB365973E}" type="sibTrans" cxnId="{4557C607-AB50-474B-B24C-5161F5ACBDCD}">
      <dgm:prSet/>
      <dgm:spPr/>
      <dgm:t>
        <a:bodyPr/>
        <a:lstStyle/>
        <a:p>
          <a:endParaRPr lang="en-US" sz="2400"/>
        </a:p>
      </dgm:t>
    </dgm:pt>
    <dgm:pt modelId="{99D0DA57-7AC7-40A1-A9EE-90AA633D5D17}" type="pres">
      <dgm:prSet presAssocID="{4FECE821-3106-497A-A715-4F3860B70747}" presName="root" presStyleCnt="0">
        <dgm:presLayoutVars>
          <dgm:dir/>
          <dgm:resizeHandles val="exact"/>
        </dgm:presLayoutVars>
      </dgm:prSet>
      <dgm:spPr/>
    </dgm:pt>
    <dgm:pt modelId="{EC89B5CD-D439-424C-86C7-668FBD83D580}" type="pres">
      <dgm:prSet presAssocID="{3E6D319D-CF27-4C9D-AA66-F9A8DE7837AF}" presName="compNode" presStyleCnt="0"/>
      <dgm:spPr/>
    </dgm:pt>
    <dgm:pt modelId="{F320CAED-069F-4E8F-B539-195A1D027A57}" type="pres">
      <dgm:prSet presAssocID="{3E6D319D-CF27-4C9D-AA66-F9A8DE7837AF}" presName="bgRect" presStyleLbl="bgShp" presStyleIdx="0" presStyleCnt="3"/>
      <dgm:spPr/>
    </dgm:pt>
    <dgm:pt modelId="{B8D73EC6-6A0D-4611-91A0-880FD9E281A1}" type="pres">
      <dgm:prSet presAssocID="{3E6D319D-CF27-4C9D-AA66-F9A8DE7837A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orbidden"/>
        </a:ext>
      </dgm:extLst>
    </dgm:pt>
    <dgm:pt modelId="{565668CF-5010-4CCF-993E-19D80F552328}" type="pres">
      <dgm:prSet presAssocID="{3E6D319D-CF27-4C9D-AA66-F9A8DE7837AF}" presName="spaceRect" presStyleCnt="0"/>
      <dgm:spPr/>
    </dgm:pt>
    <dgm:pt modelId="{19988ACF-09B5-4CED-ABDE-56EF5392A12F}" type="pres">
      <dgm:prSet presAssocID="{3E6D319D-CF27-4C9D-AA66-F9A8DE7837AF}" presName="parTx" presStyleLbl="revTx" presStyleIdx="0" presStyleCnt="3">
        <dgm:presLayoutVars>
          <dgm:chMax val="0"/>
          <dgm:chPref val="0"/>
        </dgm:presLayoutVars>
      </dgm:prSet>
      <dgm:spPr/>
    </dgm:pt>
    <dgm:pt modelId="{1FC9A9AE-265F-4677-B27D-CF21E59D87A4}" type="pres">
      <dgm:prSet presAssocID="{86979F04-A1A7-4E56-B717-C706089545F4}" presName="sibTrans" presStyleCnt="0"/>
      <dgm:spPr/>
    </dgm:pt>
    <dgm:pt modelId="{21A053DA-FBB4-4478-9B5A-D20859D1C086}" type="pres">
      <dgm:prSet presAssocID="{1E84B569-3EA0-45EC-B36D-5931CD8CA50A}" presName="compNode" presStyleCnt="0"/>
      <dgm:spPr/>
    </dgm:pt>
    <dgm:pt modelId="{3D0ED91D-FDD7-46AB-8A23-C656FFD0369E}" type="pres">
      <dgm:prSet presAssocID="{1E84B569-3EA0-45EC-B36D-5931CD8CA50A}" presName="bgRect" presStyleLbl="bgShp" presStyleIdx="1" presStyleCnt="3"/>
      <dgm:spPr/>
    </dgm:pt>
    <dgm:pt modelId="{ABE5EAA7-B667-4A94-BC09-EDF3FB287D19}" type="pres">
      <dgm:prSet presAssocID="{1E84B569-3EA0-45EC-B36D-5931CD8CA50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cientist"/>
        </a:ext>
      </dgm:extLst>
    </dgm:pt>
    <dgm:pt modelId="{A4A97D6D-C6CA-48DF-891A-AA3C346553B3}" type="pres">
      <dgm:prSet presAssocID="{1E84B569-3EA0-45EC-B36D-5931CD8CA50A}" presName="spaceRect" presStyleCnt="0"/>
      <dgm:spPr/>
    </dgm:pt>
    <dgm:pt modelId="{AEE4EA8B-E3D6-465D-A34A-2049B4D54FC5}" type="pres">
      <dgm:prSet presAssocID="{1E84B569-3EA0-45EC-B36D-5931CD8CA50A}" presName="parTx" presStyleLbl="revTx" presStyleIdx="1" presStyleCnt="3">
        <dgm:presLayoutVars>
          <dgm:chMax val="0"/>
          <dgm:chPref val="0"/>
        </dgm:presLayoutVars>
      </dgm:prSet>
      <dgm:spPr/>
    </dgm:pt>
    <dgm:pt modelId="{FB71EBCF-4787-400B-A9D8-76BDEC98CA97}" type="pres">
      <dgm:prSet presAssocID="{570B4186-FB78-4F08-838D-76454A201300}" presName="sibTrans" presStyleCnt="0"/>
      <dgm:spPr/>
    </dgm:pt>
    <dgm:pt modelId="{A50A388B-A5E3-4051-8A15-456A2402077C}" type="pres">
      <dgm:prSet presAssocID="{5FA12BC3-5A01-432F-BFB6-14A037ED1190}" presName="compNode" presStyleCnt="0"/>
      <dgm:spPr/>
    </dgm:pt>
    <dgm:pt modelId="{CA98E177-80C6-4AA4-B856-BADAC0E0C3DE}" type="pres">
      <dgm:prSet presAssocID="{5FA12BC3-5A01-432F-BFB6-14A037ED1190}" presName="bgRect" presStyleLbl="bgShp" presStyleIdx="2" presStyleCnt="3"/>
      <dgm:spPr/>
    </dgm:pt>
    <dgm:pt modelId="{B3AC8B5A-C0F1-4BF3-A6CC-9373B3D4D9BA}" type="pres">
      <dgm:prSet presAssocID="{5FA12BC3-5A01-432F-BFB6-14A037ED119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6B5C69E4-6353-4E9C-81AE-203D7C21BD7B}" type="pres">
      <dgm:prSet presAssocID="{5FA12BC3-5A01-432F-BFB6-14A037ED1190}" presName="spaceRect" presStyleCnt="0"/>
      <dgm:spPr/>
    </dgm:pt>
    <dgm:pt modelId="{6A4EEBCF-CE66-4AF0-A4DF-B521569A28ED}" type="pres">
      <dgm:prSet presAssocID="{5FA12BC3-5A01-432F-BFB6-14A037ED1190}" presName="parTx" presStyleLbl="revTx" presStyleIdx="2" presStyleCnt="3">
        <dgm:presLayoutVars>
          <dgm:chMax val="0"/>
          <dgm:chPref val="0"/>
        </dgm:presLayoutVars>
      </dgm:prSet>
      <dgm:spPr/>
    </dgm:pt>
  </dgm:ptLst>
  <dgm:cxnLst>
    <dgm:cxn modelId="{4C10A000-0EBD-4D0C-BD1B-0D7B96216EDA}" type="presOf" srcId="{4FECE821-3106-497A-A715-4F3860B70747}" destId="{99D0DA57-7AC7-40A1-A9EE-90AA633D5D17}" srcOrd="0" destOrd="0" presId="urn:microsoft.com/office/officeart/2018/2/layout/IconVerticalSolidList"/>
    <dgm:cxn modelId="{4557C607-AB50-474B-B24C-5161F5ACBDCD}" srcId="{4FECE821-3106-497A-A715-4F3860B70747}" destId="{5FA12BC3-5A01-432F-BFB6-14A037ED1190}" srcOrd="2" destOrd="0" parTransId="{692ECF7A-4E63-46DD-BDC3-A5C80C4F049F}" sibTransId="{74858CDD-7031-4B83-92A5-E76DB365973E}"/>
    <dgm:cxn modelId="{930F9708-4895-4CF7-B911-8D4C858FA1AF}" srcId="{4FECE821-3106-497A-A715-4F3860B70747}" destId="{1E84B569-3EA0-45EC-B36D-5931CD8CA50A}" srcOrd="1" destOrd="0" parTransId="{99973804-E4F5-417A-B07A-D7C0049121C4}" sibTransId="{570B4186-FB78-4F08-838D-76454A201300}"/>
    <dgm:cxn modelId="{2B633C27-0A95-459A-9203-08B3CB6557D6}" srcId="{4FECE821-3106-497A-A715-4F3860B70747}" destId="{3E6D319D-CF27-4C9D-AA66-F9A8DE7837AF}" srcOrd="0" destOrd="0" parTransId="{7D2D1248-7D96-4137-AC05-60C6B85CFE2A}" sibTransId="{86979F04-A1A7-4E56-B717-C706089545F4}"/>
    <dgm:cxn modelId="{0E020E4F-7F19-4730-AD44-8BE301C72A9D}" type="presOf" srcId="{1E84B569-3EA0-45EC-B36D-5931CD8CA50A}" destId="{AEE4EA8B-E3D6-465D-A34A-2049B4D54FC5}" srcOrd="0" destOrd="0" presId="urn:microsoft.com/office/officeart/2018/2/layout/IconVerticalSolidList"/>
    <dgm:cxn modelId="{F98449C0-5FAD-4553-ABA2-6728C538BC50}" type="presOf" srcId="{3E6D319D-CF27-4C9D-AA66-F9A8DE7837AF}" destId="{19988ACF-09B5-4CED-ABDE-56EF5392A12F}" srcOrd="0" destOrd="0" presId="urn:microsoft.com/office/officeart/2018/2/layout/IconVerticalSolidList"/>
    <dgm:cxn modelId="{BDFC91CB-958F-4CB0-840C-0EF8CE41C486}" type="presOf" srcId="{5FA12BC3-5A01-432F-BFB6-14A037ED1190}" destId="{6A4EEBCF-CE66-4AF0-A4DF-B521569A28ED}" srcOrd="0" destOrd="0" presId="urn:microsoft.com/office/officeart/2018/2/layout/IconVerticalSolidList"/>
    <dgm:cxn modelId="{51DA5EB4-B201-4714-9C45-72FE2E471307}" type="presParOf" srcId="{99D0DA57-7AC7-40A1-A9EE-90AA633D5D17}" destId="{EC89B5CD-D439-424C-86C7-668FBD83D580}" srcOrd="0" destOrd="0" presId="urn:microsoft.com/office/officeart/2018/2/layout/IconVerticalSolidList"/>
    <dgm:cxn modelId="{3FC71FD5-AA06-4EE7-B687-D5F8E7420CE3}" type="presParOf" srcId="{EC89B5CD-D439-424C-86C7-668FBD83D580}" destId="{F320CAED-069F-4E8F-B539-195A1D027A57}" srcOrd="0" destOrd="0" presId="urn:microsoft.com/office/officeart/2018/2/layout/IconVerticalSolidList"/>
    <dgm:cxn modelId="{D422FAB2-0E77-4EFE-8287-210EB15BB91C}" type="presParOf" srcId="{EC89B5CD-D439-424C-86C7-668FBD83D580}" destId="{B8D73EC6-6A0D-4611-91A0-880FD9E281A1}" srcOrd="1" destOrd="0" presId="urn:microsoft.com/office/officeart/2018/2/layout/IconVerticalSolidList"/>
    <dgm:cxn modelId="{7F51E9EA-4C8A-4F36-A557-0E632B6F987D}" type="presParOf" srcId="{EC89B5CD-D439-424C-86C7-668FBD83D580}" destId="{565668CF-5010-4CCF-993E-19D80F552328}" srcOrd="2" destOrd="0" presId="urn:microsoft.com/office/officeart/2018/2/layout/IconVerticalSolidList"/>
    <dgm:cxn modelId="{CCFB048E-B94B-4816-8AB2-A35167210E7C}" type="presParOf" srcId="{EC89B5CD-D439-424C-86C7-668FBD83D580}" destId="{19988ACF-09B5-4CED-ABDE-56EF5392A12F}" srcOrd="3" destOrd="0" presId="urn:microsoft.com/office/officeart/2018/2/layout/IconVerticalSolidList"/>
    <dgm:cxn modelId="{47E1D410-34E0-4E12-816C-5F9BCC9ED54E}" type="presParOf" srcId="{99D0DA57-7AC7-40A1-A9EE-90AA633D5D17}" destId="{1FC9A9AE-265F-4677-B27D-CF21E59D87A4}" srcOrd="1" destOrd="0" presId="urn:microsoft.com/office/officeart/2018/2/layout/IconVerticalSolidList"/>
    <dgm:cxn modelId="{EFF52560-E8ED-47A4-B211-A42BA1ED72BC}" type="presParOf" srcId="{99D0DA57-7AC7-40A1-A9EE-90AA633D5D17}" destId="{21A053DA-FBB4-4478-9B5A-D20859D1C086}" srcOrd="2" destOrd="0" presId="urn:microsoft.com/office/officeart/2018/2/layout/IconVerticalSolidList"/>
    <dgm:cxn modelId="{A2C028B7-5027-40EF-9AD5-8A303BFB6D74}" type="presParOf" srcId="{21A053DA-FBB4-4478-9B5A-D20859D1C086}" destId="{3D0ED91D-FDD7-46AB-8A23-C656FFD0369E}" srcOrd="0" destOrd="0" presId="urn:microsoft.com/office/officeart/2018/2/layout/IconVerticalSolidList"/>
    <dgm:cxn modelId="{33BE1EF4-95FB-46D8-B074-19F610AD9123}" type="presParOf" srcId="{21A053DA-FBB4-4478-9B5A-D20859D1C086}" destId="{ABE5EAA7-B667-4A94-BC09-EDF3FB287D19}" srcOrd="1" destOrd="0" presId="urn:microsoft.com/office/officeart/2018/2/layout/IconVerticalSolidList"/>
    <dgm:cxn modelId="{5EF91AC5-FB34-4937-9FEA-616EDFE24EA4}" type="presParOf" srcId="{21A053DA-FBB4-4478-9B5A-D20859D1C086}" destId="{A4A97D6D-C6CA-48DF-891A-AA3C346553B3}" srcOrd="2" destOrd="0" presId="urn:microsoft.com/office/officeart/2018/2/layout/IconVerticalSolidList"/>
    <dgm:cxn modelId="{155B3778-B3B7-4C7C-BDA2-7ABA19208E51}" type="presParOf" srcId="{21A053DA-FBB4-4478-9B5A-D20859D1C086}" destId="{AEE4EA8B-E3D6-465D-A34A-2049B4D54FC5}" srcOrd="3" destOrd="0" presId="urn:microsoft.com/office/officeart/2018/2/layout/IconVerticalSolidList"/>
    <dgm:cxn modelId="{92B1EE33-EB3E-4632-AC8F-162C0E175785}" type="presParOf" srcId="{99D0DA57-7AC7-40A1-A9EE-90AA633D5D17}" destId="{FB71EBCF-4787-400B-A9D8-76BDEC98CA97}" srcOrd="3" destOrd="0" presId="urn:microsoft.com/office/officeart/2018/2/layout/IconVerticalSolidList"/>
    <dgm:cxn modelId="{2ADE1F70-9B3E-48B3-B6CE-04151AF9147D}" type="presParOf" srcId="{99D0DA57-7AC7-40A1-A9EE-90AA633D5D17}" destId="{A50A388B-A5E3-4051-8A15-456A2402077C}" srcOrd="4" destOrd="0" presId="urn:microsoft.com/office/officeart/2018/2/layout/IconVerticalSolidList"/>
    <dgm:cxn modelId="{7A1B729B-9F2F-471B-8884-4B159241F5A5}" type="presParOf" srcId="{A50A388B-A5E3-4051-8A15-456A2402077C}" destId="{CA98E177-80C6-4AA4-B856-BADAC0E0C3DE}" srcOrd="0" destOrd="0" presId="urn:microsoft.com/office/officeart/2018/2/layout/IconVerticalSolidList"/>
    <dgm:cxn modelId="{CC9896B8-B636-419E-A22C-71135F85C5EA}" type="presParOf" srcId="{A50A388B-A5E3-4051-8A15-456A2402077C}" destId="{B3AC8B5A-C0F1-4BF3-A6CC-9373B3D4D9BA}" srcOrd="1" destOrd="0" presId="urn:microsoft.com/office/officeart/2018/2/layout/IconVerticalSolidList"/>
    <dgm:cxn modelId="{F747D818-8253-4121-A7AE-E035BE399FD5}" type="presParOf" srcId="{A50A388B-A5E3-4051-8A15-456A2402077C}" destId="{6B5C69E4-6353-4E9C-81AE-203D7C21BD7B}" srcOrd="2" destOrd="0" presId="urn:microsoft.com/office/officeart/2018/2/layout/IconVerticalSolidList"/>
    <dgm:cxn modelId="{E13367FF-5C71-4F65-B228-B7FD0677F2BB}" type="presParOf" srcId="{A50A388B-A5E3-4051-8A15-456A2402077C}" destId="{6A4EEBCF-CE66-4AF0-A4DF-B521569A28E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A66099-61BA-46D0-86A5-0FEA1F6CAEF4}">
      <dsp:nvSpPr>
        <dsp:cNvPr id="0" name=""/>
        <dsp:cNvSpPr/>
      </dsp:nvSpPr>
      <dsp:spPr>
        <a:xfrm>
          <a:off x="0" y="42473"/>
          <a:ext cx="6245265" cy="17503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defRPr cap="all"/>
          </a:pPr>
          <a:r>
            <a:rPr lang="en-IN" sz="4400" b="1" i="0" kern="1200" dirty="0"/>
            <a:t>Finding optimal hyperplane</a:t>
          </a:r>
          <a:endParaRPr lang="en-US" sz="4400" b="1" kern="1200" dirty="0"/>
        </a:p>
      </dsp:txBody>
      <dsp:txXfrm>
        <a:off x="85444" y="127917"/>
        <a:ext cx="6074377" cy="1579432"/>
      </dsp:txXfrm>
    </dsp:sp>
    <dsp:sp modelId="{4E0DD38B-13F4-485C-91D7-6498D620ACCC}">
      <dsp:nvSpPr>
        <dsp:cNvPr id="0" name=""/>
        <dsp:cNvSpPr/>
      </dsp:nvSpPr>
      <dsp:spPr>
        <a:xfrm>
          <a:off x="0" y="1919513"/>
          <a:ext cx="6245265" cy="175032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defRPr cap="all"/>
          </a:pPr>
          <a:r>
            <a:rPr lang="en-IN" sz="4400" b="1" i="0" kern="1200"/>
            <a:t>Choosing a Kernel</a:t>
          </a:r>
          <a:endParaRPr lang="en-US" sz="4400" b="1" kern="1200"/>
        </a:p>
      </dsp:txBody>
      <dsp:txXfrm>
        <a:off x="85444" y="2004957"/>
        <a:ext cx="6074377" cy="1579432"/>
      </dsp:txXfrm>
    </dsp:sp>
    <dsp:sp modelId="{52F02D6C-4A68-4AAA-A85F-2EB3A792F253}">
      <dsp:nvSpPr>
        <dsp:cNvPr id="0" name=""/>
        <dsp:cNvSpPr/>
      </dsp:nvSpPr>
      <dsp:spPr>
        <a:xfrm>
          <a:off x="0" y="3796553"/>
          <a:ext cx="6245265" cy="17503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defRPr cap="all"/>
          </a:pPr>
          <a:r>
            <a:rPr lang="en-IN" sz="4400" b="1" i="0" kern="1200" dirty="0"/>
            <a:t>Hyperparameter Tuning</a:t>
          </a:r>
          <a:endParaRPr lang="en-US" sz="4400" kern="1200" dirty="0"/>
        </a:p>
      </dsp:txBody>
      <dsp:txXfrm>
        <a:off x="85444" y="3881997"/>
        <a:ext cx="6074377" cy="15794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8CFC72-C760-4809-8D22-60FAE58F1E45}">
      <dsp:nvSpPr>
        <dsp:cNvPr id="0" name=""/>
        <dsp:cNvSpPr/>
      </dsp:nvSpPr>
      <dsp:spPr>
        <a:xfrm>
          <a:off x="0" y="53"/>
          <a:ext cx="3835400" cy="1891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6F358A-9A30-4038-83C3-91A589AD6E0F}">
      <dsp:nvSpPr>
        <dsp:cNvPr id="0" name=""/>
        <dsp:cNvSpPr/>
      </dsp:nvSpPr>
      <dsp:spPr>
        <a:xfrm>
          <a:off x="57230" y="42621"/>
          <a:ext cx="104054" cy="1040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B33171-BD05-454A-B989-C2CAC3921391}">
      <dsp:nvSpPr>
        <dsp:cNvPr id="0" name=""/>
        <dsp:cNvSpPr/>
      </dsp:nvSpPr>
      <dsp:spPr>
        <a:xfrm>
          <a:off x="218515" y="53"/>
          <a:ext cx="3176911" cy="2081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249" tIns="220249" rIns="220249" bIns="220249" numCol="1" spcCol="1270" anchor="ctr" anchorCtr="0">
          <a:noAutofit/>
        </a:bodyPr>
        <a:lstStyle/>
        <a:p>
          <a:pPr marL="0" lvl="0" indent="0" algn="l" defTabSz="889000">
            <a:lnSpc>
              <a:spcPct val="100000"/>
            </a:lnSpc>
            <a:spcBef>
              <a:spcPct val="0"/>
            </a:spcBef>
            <a:spcAft>
              <a:spcPct val="35000"/>
            </a:spcAft>
            <a:buNone/>
          </a:pPr>
          <a:r>
            <a:rPr lang="en-US" sz="2000" b="0" i="0" kern="1200"/>
            <a:t>The margin is defined as the distance between the hyperplane and the nearest data point from either class.</a:t>
          </a:r>
          <a:endParaRPr lang="en-US" sz="2000" kern="1200" dirty="0"/>
        </a:p>
      </dsp:txBody>
      <dsp:txXfrm>
        <a:off x="218515" y="53"/>
        <a:ext cx="3176911" cy="2081095"/>
      </dsp:txXfrm>
    </dsp:sp>
    <dsp:sp modelId="{695AFA62-A968-412C-8D74-BB46CC241630}">
      <dsp:nvSpPr>
        <dsp:cNvPr id="0" name=""/>
        <dsp:cNvSpPr/>
      </dsp:nvSpPr>
      <dsp:spPr>
        <a:xfrm>
          <a:off x="0" y="2294594"/>
          <a:ext cx="3835400" cy="1891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A8DB2C-A9E7-4850-82F0-B74C424A220E}">
      <dsp:nvSpPr>
        <dsp:cNvPr id="0" name=""/>
        <dsp:cNvSpPr/>
      </dsp:nvSpPr>
      <dsp:spPr>
        <a:xfrm>
          <a:off x="57230" y="2337162"/>
          <a:ext cx="104054" cy="1040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9BB7E8-D817-49F2-B7D6-23558AB035E5}">
      <dsp:nvSpPr>
        <dsp:cNvPr id="0" name=""/>
        <dsp:cNvSpPr/>
      </dsp:nvSpPr>
      <dsp:spPr>
        <a:xfrm>
          <a:off x="218515" y="2294594"/>
          <a:ext cx="3176911" cy="2081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249" tIns="220249" rIns="220249" bIns="220249" numCol="1" spcCol="1270" anchor="ctr" anchorCtr="0">
          <a:noAutofit/>
        </a:bodyPr>
        <a:lstStyle/>
        <a:p>
          <a:pPr marL="0" lvl="0" indent="0" algn="l" defTabSz="889000">
            <a:lnSpc>
              <a:spcPct val="100000"/>
            </a:lnSpc>
            <a:spcBef>
              <a:spcPct val="0"/>
            </a:spcBef>
            <a:spcAft>
              <a:spcPct val="35000"/>
            </a:spcAft>
            <a:buNone/>
          </a:pPr>
          <a:r>
            <a:rPr lang="en-US" sz="2000" kern="1200"/>
            <a:t>H</a:t>
          </a:r>
          <a:r>
            <a:rPr lang="en-US" sz="2000" b="0" i="0" kern="1200"/>
            <a:t>yperplane (classifier line in 2D, or hyperplane in higher dimensions) is the one that best separates the data points of different classes</a:t>
          </a:r>
          <a:endParaRPr lang="en-US" sz="2000" kern="1200" dirty="0"/>
        </a:p>
      </dsp:txBody>
      <dsp:txXfrm>
        <a:off x="218515" y="2294594"/>
        <a:ext cx="3176911" cy="20810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0CAED-069F-4E8F-B539-195A1D027A57}">
      <dsp:nvSpPr>
        <dsp:cNvPr id="0" name=""/>
        <dsp:cNvSpPr/>
      </dsp:nvSpPr>
      <dsp:spPr>
        <a:xfrm>
          <a:off x="0" y="2794"/>
          <a:ext cx="10515600" cy="127307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D73EC6-6A0D-4611-91A0-880FD9E281A1}">
      <dsp:nvSpPr>
        <dsp:cNvPr id="0" name=""/>
        <dsp:cNvSpPr/>
      </dsp:nvSpPr>
      <dsp:spPr>
        <a:xfrm>
          <a:off x="385104" y="289236"/>
          <a:ext cx="700874" cy="7001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988ACF-09B5-4CED-ABDE-56EF5392A12F}">
      <dsp:nvSpPr>
        <dsp:cNvPr id="0" name=""/>
        <dsp:cNvSpPr/>
      </dsp:nvSpPr>
      <dsp:spPr>
        <a:xfrm>
          <a:off x="1471083" y="2794"/>
          <a:ext cx="8868857" cy="1274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865" tIns="134865" rIns="134865" bIns="134865" numCol="1" spcCol="1270" anchor="ctr" anchorCtr="0">
          <a:noAutofit/>
        </a:bodyPr>
        <a:lstStyle/>
        <a:p>
          <a:pPr marL="0" lvl="0" indent="0" algn="l" defTabSz="889000">
            <a:lnSpc>
              <a:spcPct val="100000"/>
            </a:lnSpc>
            <a:spcBef>
              <a:spcPct val="0"/>
            </a:spcBef>
            <a:spcAft>
              <a:spcPct val="35000"/>
            </a:spcAft>
            <a:buNone/>
          </a:pPr>
          <a:r>
            <a:rPr lang="en-US" sz="2000" b="1" kern="1200"/>
            <a:t>C (Cost parameter): </a:t>
          </a:r>
          <a:r>
            <a:rPr lang="en-US" sz="2000" kern="1200"/>
            <a:t>C is the regularization parameter that controls the trade-off between having a smooth decision boundary and classifying the training points correctly</a:t>
          </a:r>
        </a:p>
      </dsp:txBody>
      <dsp:txXfrm>
        <a:off x="1471083" y="2794"/>
        <a:ext cx="8868857" cy="1274317"/>
      </dsp:txXfrm>
    </dsp:sp>
    <dsp:sp modelId="{3D0ED91D-FDD7-46AB-8A23-C656FFD0369E}">
      <dsp:nvSpPr>
        <dsp:cNvPr id="0" name=""/>
        <dsp:cNvSpPr/>
      </dsp:nvSpPr>
      <dsp:spPr>
        <a:xfrm>
          <a:off x="0" y="1538510"/>
          <a:ext cx="10515600" cy="127307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E5EAA7-B667-4A94-BC09-EDF3FB287D19}">
      <dsp:nvSpPr>
        <dsp:cNvPr id="0" name=""/>
        <dsp:cNvSpPr/>
      </dsp:nvSpPr>
      <dsp:spPr>
        <a:xfrm>
          <a:off x="385104" y="1824951"/>
          <a:ext cx="700874" cy="7001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E4EA8B-E3D6-465D-A34A-2049B4D54FC5}">
      <dsp:nvSpPr>
        <dsp:cNvPr id="0" name=""/>
        <dsp:cNvSpPr/>
      </dsp:nvSpPr>
      <dsp:spPr>
        <a:xfrm>
          <a:off x="1471083" y="1538510"/>
          <a:ext cx="8868857" cy="1274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865" tIns="134865" rIns="134865" bIns="134865" numCol="1" spcCol="1270" anchor="ctr" anchorCtr="0">
          <a:noAutofit/>
        </a:bodyPr>
        <a:lstStyle/>
        <a:p>
          <a:pPr marL="0" lvl="0" indent="0" algn="l" defTabSz="889000">
            <a:lnSpc>
              <a:spcPct val="100000"/>
            </a:lnSpc>
            <a:spcBef>
              <a:spcPct val="0"/>
            </a:spcBef>
            <a:spcAft>
              <a:spcPct val="35000"/>
            </a:spcAft>
            <a:buNone/>
          </a:pPr>
          <a:r>
            <a:rPr lang="en-US" sz="2000" b="1" kern="1200"/>
            <a:t>Gamma: </a:t>
          </a:r>
          <a:r>
            <a:rPr lang="en-US" sz="2000" kern="1200"/>
            <a:t>This parameter is specific to the RBF kernel and controls the width of the Gaussian distribution. A small gamma results in a wider bell-shaped curve, leading to a smoother decision boundary, while a large gamma results in a narrower curve, making the decision boundary more complex</a:t>
          </a:r>
        </a:p>
      </dsp:txBody>
      <dsp:txXfrm>
        <a:off x="1471083" y="1538510"/>
        <a:ext cx="8868857" cy="1274317"/>
      </dsp:txXfrm>
    </dsp:sp>
    <dsp:sp modelId="{CA98E177-80C6-4AA4-B856-BADAC0E0C3DE}">
      <dsp:nvSpPr>
        <dsp:cNvPr id="0" name=""/>
        <dsp:cNvSpPr/>
      </dsp:nvSpPr>
      <dsp:spPr>
        <a:xfrm>
          <a:off x="0" y="3074226"/>
          <a:ext cx="10515600" cy="127307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AC8B5A-C0F1-4BF3-A6CC-9373B3D4D9BA}">
      <dsp:nvSpPr>
        <dsp:cNvPr id="0" name=""/>
        <dsp:cNvSpPr/>
      </dsp:nvSpPr>
      <dsp:spPr>
        <a:xfrm>
          <a:off x="385104" y="3360667"/>
          <a:ext cx="700874" cy="7001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4EEBCF-CE66-4AF0-A4DF-B521569A28ED}">
      <dsp:nvSpPr>
        <dsp:cNvPr id="0" name=""/>
        <dsp:cNvSpPr/>
      </dsp:nvSpPr>
      <dsp:spPr>
        <a:xfrm>
          <a:off x="1471083" y="3074226"/>
          <a:ext cx="8868857" cy="12743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865" tIns="134865" rIns="134865" bIns="134865" numCol="1" spcCol="1270" anchor="ctr" anchorCtr="0">
          <a:noAutofit/>
        </a:bodyPr>
        <a:lstStyle/>
        <a:p>
          <a:pPr marL="0" lvl="0" indent="0" algn="l" defTabSz="889000">
            <a:lnSpc>
              <a:spcPct val="100000"/>
            </a:lnSpc>
            <a:spcBef>
              <a:spcPct val="0"/>
            </a:spcBef>
            <a:spcAft>
              <a:spcPct val="35000"/>
            </a:spcAft>
            <a:buNone/>
          </a:pPr>
          <a:r>
            <a:rPr lang="en-US" sz="2000" b="1" kern="1200"/>
            <a:t>Degree: </a:t>
          </a:r>
          <a:r>
            <a:rPr lang="en-US" sz="2000" kern="1200"/>
            <a:t>This parameter is specific to the polynomial kernel and defines the degree of the polynomial function. Higher degrees can capture more complex relationships but may also lead to overfitting</a:t>
          </a:r>
        </a:p>
      </dsp:txBody>
      <dsp:txXfrm>
        <a:off x="1471083" y="3074226"/>
        <a:ext cx="8868857" cy="127431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93BA0-B159-3B29-4DE6-299910E46E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46D2F3-38F2-81E1-7DEC-8D8582DBBD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D5F78BB-373E-069C-2215-AA09CE2D45D3}"/>
              </a:ext>
            </a:extLst>
          </p:cNvPr>
          <p:cNvSpPr>
            <a:spLocks noGrp="1"/>
          </p:cNvSpPr>
          <p:nvPr>
            <p:ph type="dt" sz="half" idx="10"/>
          </p:nvPr>
        </p:nvSpPr>
        <p:spPr/>
        <p:txBody>
          <a:bodyPr/>
          <a:lstStyle/>
          <a:p>
            <a:fld id="{DB4A5BDE-96ED-4AD1-849B-50318A8B0118}" type="datetimeFigureOut">
              <a:rPr lang="en-IN" smtClean="0"/>
              <a:t>07-01-2024</a:t>
            </a:fld>
            <a:endParaRPr lang="en-IN"/>
          </a:p>
        </p:txBody>
      </p:sp>
      <p:sp>
        <p:nvSpPr>
          <p:cNvPr id="5" name="Footer Placeholder 4">
            <a:extLst>
              <a:ext uri="{FF2B5EF4-FFF2-40B4-BE49-F238E27FC236}">
                <a16:creationId xmlns:a16="http://schemas.microsoft.com/office/drawing/2014/main" id="{0FFCE364-C8F8-1CB2-4945-4345485DF0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2C3AC8-8BF5-DA8F-4824-C5ECD1EB75AF}"/>
              </a:ext>
            </a:extLst>
          </p:cNvPr>
          <p:cNvSpPr>
            <a:spLocks noGrp="1"/>
          </p:cNvSpPr>
          <p:nvPr>
            <p:ph type="sldNum" sz="quarter" idx="12"/>
          </p:nvPr>
        </p:nvSpPr>
        <p:spPr/>
        <p:txBody>
          <a:bodyPr/>
          <a:lstStyle/>
          <a:p>
            <a:fld id="{F3EF4742-2803-43E7-92C0-0E4088A75BE3}" type="slidenum">
              <a:rPr lang="en-IN" smtClean="0"/>
              <a:t>‹#›</a:t>
            </a:fld>
            <a:endParaRPr lang="en-IN"/>
          </a:p>
        </p:txBody>
      </p:sp>
    </p:spTree>
    <p:extLst>
      <p:ext uri="{BB962C8B-B14F-4D97-AF65-F5344CB8AC3E}">
        <p14:creationId xmlns:p14="http://schemas.microsoft.com/office/powerpoint/2010/main" val="357712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F2D47-4450-577F-654D-4DA23722BA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59E43F-2755-E131-29DF-3EAB468321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9DEF0A-62CC-DD4E-E31A-8CEC3A7C4368}"/>
              </a:ext>
            </a:extLst>
          </p:cNvPr>
          <p:cNvSpPr>
            <a:spLocks noGrp="1"/>
          </p:cNvSpPr>
          <p:nvPr>
            <p:ph type="dt" sz="half" idx="10"/>
          </p:nvPr>
        </p:nvSpPr>
        <p:spPr/>
        <p:txBody>
          <a:bodyPr/>
          <a:lstStyle/>
          <a:p>
            <a:fld id="{DB4A5BDE-96ED-4AD1-849B-50318A8B0118}" type="datetimeFigureOut">
              <a:rPr lang="en-IN" smtClean="0"/>
              <a:t>07-01-2024</a:t>
            </a:fld>
            <a:endParaRPr lang="en-IN"/>
          </a:p>
        </p:txBody>
      </p:sp>
      <p:sp>
        <p:nvSpPr>
          <p:cNvPr id="5" name="Footer Placeholder 4">
            <a:extLst>
              <a:ext uri="{FF2B5EF4-FFF2-40B4-BE49-F238E27FC236}">
                <a16:creationId xmlns:a16="http://schemas.microsoft.com/office/drawing/2014/main" id="{6E1C5750-3F1A-C8A3-2A39-5ED34D3822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A71F7F-655A-B83C-520C-CC94F08763B0}"/>
              </a:ext>
            </a:extLst>
          </p:cNvPr>
          <p:cNvSpPr>
            <a:spLocks noGrp="1"/>
          </p:cNvSpPr>
          <p:nvPr>
            <p:ph type="sldNum" sz="quarter" idx="12"/>
          </p:nvPr>
        </p:nvSpPr>
        <p:spPr/>
        <p:txBody>
          <a:bodyPr/>
          <a:lstStyle/>
          <a:p>
            <a:fld id="{F3EF4742-2803-43E7-92C0-0E4088A75BE3}" type="slidenum">
              <a:rPr lang="en-IN" smtClean="0"/>
              <a:t>‹#›</a:t>
            </a:fld>
            <a:endParaRPr lang="en-IN"/>
          </a:p>
        </p:txBody>
      </p:sp>
    </p:spTree>
    <p:extLst>
      <p:ext uri="{BB962C8B-B14F-4D97-AF65-F5344CB8AC3E}">
        <p14:creationId xmlns:p14="http://schemas.microsoft.com/office/powerpoint/2010/main" val="70821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1405D2-1A2A-0697-09AE-FD50EF54AA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AD217B-904F-CC80-19A9-190018199C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CB59F5-9FD1-3E8D-0C23-4FBF58024387}"/>
              </a:ext>
            </a:extLst>
          </p:cNvPr>
          <p:cNvSpPr>
            <a:spLocks noGrp="1"/>
          </p:cNvSpPr>
          <p:nvPr>
            <p:ph type="dt" sz="half" idx="10"/>
          </p:nvPr>
        </p:nvSpPr>
        <p:spPr/>
        <p:txBody>
          <a:bodyPr/>
          <a:lstStyle/>
          <a:p>
            <a:fld id="{DB4A5BDE-96ED-4AD1-849B-50318A8B0118}" type="datetimeFigureOut">
              <a:rPr lang="en-IN" smtClean="0"/>
              <a:t>07-01-2024</a:t>
            </a:fld>
            <a:endParaRPr lang="en-IN"/>
          </a:p>
        </p:txBody>
      </p:sp>
      <p:sp>
        <p:nvSpPr>
          <p:cNvPr id="5" name="Footer Placeholder 4">
            <a:extLst>
              <a:ext uri="{FF2B5EF4-FFF2-40B4-BE49-F238E27FC236}">
                <a16:creationId xmlns:a16="http://schemas.microsoft.com/office/drawing/2014/main" id="{F676D5B1-B6D2-022C-EE65-36C6BC9AD3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BDD7B8-8F3A-E0D2-EDDA-7462EC6CF153}"/>
              </a:ext>
            </a:extLst>
          </p:cNvPr>
          <p:cNvSpPr>
            <a:spLocks noGrp="1"/>
          </p:cNvSpPr>
          <p:nvPr>
            <p:ph type="sldNum" sz="quarter" idx="12"/>
          </p:nvPr>
        </p:nvSpPr>
        <p:spPr/>
        <p:txBody>
          <a:bodyPr/>
          <a:lstStyle/>
          <a:p>
            <a:fld id="{F3EF4742-2803-43E7-92C0-0E4088A75BE3}" type="slidenum">
              <a:rPr lang="en-IN" smtClean="0"/>
              <a:t>‹#›</a:t>
            </a:fld>
            <a:endParaRPr lang="en-IN"/>
          </a:p>
        </p:txBody>
      </p:sp>
    </p:spTree>
    <p:extLst>
      <p:ext uri="{BB962C8B-B14F-4D97-AF65-F5344CB8AC3E}">
        <p14:creationId xmlns:p14="http://schemas.microsoft.com/office/powerpoint/2010/main" val="830522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D8F2D-C985-1660-8A1A-FCBF6BF461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D86E1F-15D6-724F-A0EB-2CB4736041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CBDE49-5367-62AC-1E56-AF3CC7E1FDBE}"/>
              </a:ext>
            </a:extLst>
          </p:cNvPr>
          <p:cNvSpPr>
            <a:spLocks noGrp="1"/>
          </p:cNvSpPr>
          <p:nvPr>
            <p:ph type="dt" sz="half" idx="10"/>
          </p:nvPr>
        </p:nvSpPr>
        <p:spPr/>
        <p:txBody>
          <a:bodyPr/>
          <a:lstStyle/>
          <a:p>
            <a:fld id="{DB4A5BDE-96ED-4AD1-849B-50318A8B0118}" type="datetimeFigureOut">
              <a:rPr lang="en-IN" smtClean="0"/>
              <a:t>07-01-2024</a:t>
            </a:fld>
            <a:endParaRPr lang="en-IN"/>
          </a:p>
        </p:txBody>
      </p:sp>
      <p:sp>
        <p:nvSpPr>
          <p:cNvPr id="5" name="Footer Placeholder 4">
            <a:extLst>
              <a:ext uri="{FF2B5EF4-FFF2-40B4-BE49-F238E27FC236}">
                <a16:creationId xmlns:a16="http://schemas.microsoft.com/office/drawing/2014/main" id="{505635CE-B993-F241-02FD-3E83B82BD0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269677-93A2-4728-3192-D911E0A113FE}"/>
              </a:ext>
            </a:extLst>
          </p:cNvPr>
          <p:cNvSpPr>
            <a:spLocks noGrp="1"/>
          </p:cNvSpPr>
          <p:nvPr>
            <p:ph type="sldNum" sz="quarter" idx="12"/>
          </p:nvPr>
        </p:nvSpPr>
        <p:spPr/>
        <p:txBody>
          <a:bodyPr/>
          <a:lstStyle/>
          <a:p>
            <a:fld id="{F3EF4742-2803-43E7-92C0-0E4088A75BE3}" type="slidenum">
              <a:rPr lang="en-IN" smtClean="0"/>
              <a:t>‹#›</a:t>
            </a:fld>
            <a:endParaRPr lang="en-IN"/>
          </a:p>
        </p:txBody>
      </p:sp>
    </p:spTree>
    <p:extLst>
      <p:ext uri="{BB962C8B-B14F-4D97-AF65-F5344CB8AC3E}">
        <p14:creationId xmlns:p14="http://schemas.microsoft.com/office/powerpoint/2010/main" val="275137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40A48-0762-D59F-B38E-485C29AE4F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FFA289-CECA-81C5-DAFD-218D9AB2C2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05EC0B-9E29-5CF8-7269-345D17AE82D9}"/>
              </a:ext>
            </a:extLst>
          </p:cNvPr>
          <p:cNvSpPr>
            <a:spLocks noGrp="1"/>
          </p:cNvSpPr>
          <p:nvPr>
            <p:ph type="dt" sz="half" idx="10"/>
          </p:nvPr>
        </p:nvSpPr>
        <p:spPr/>
        <p:txBody>
          <a:bodyPr/>
          <a:lstStyle/>
          <a:p>
            <a:fld id="{DB4A5BDE-96ED-4AD1-849B-50318A8B0118}" type="datetimeFigureOut">
              <a:rPr lang="en-IN" smtClean="0"/>
              <a:t>07-01-2024</a:t>
            </a:fld>
            <a:endParaRPr lang="en-IN"/>
          </a:p>
        </p:txBody>
      </p:sp>
      <p:sp>
        <p:nvSpPr>
          <p:cNvPr id="5" name="Footer Placeholder 4">
            <a:extLst>
              <a:ext uri="{FF2B5EF4-FFF2-40B4-BE49-F238E27FC236}">
                <a16:creationId xmlns:a16="http://schemas.microsoft.com/office/drawing/2014/main" id="{94BEB887-24EC-4D3C-D6A8-1ACDD23553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4760C0-70F9-47D9-8079-B2BEA5D07780}"/>
              </a:ext>
            </a:extLst>
          </p:cNvPr>
          <p:cNvSpPr>
            <a:spLocks noGrp="1"/>
          </p:cNvSpPr>
          <p:nvPr>
            <p:ph type="sldNum" sz="quarter" idx="12"/>
          </p:nvPr>
        </p:nvSpPr>
        <p:spPr/>
        <p:txBody>
          <a:bodyPr/>
          <a:lstStyle/>
          <a:p>
            <a:fld id="{F3EF4742-2803-43E7-92C0-0E4088A75BE3}" type="slidenum">
              <a:rPr lang="en-IN" smtClean="0"/>
              <a:t>‹#›</a:t>
            </a:fld>
            <a:endParaRPr lang="en-IN"/>
          </a:p>
        </p:txBody>
      </p:sp>
    </p:spTree>
    <p:extLst>
      <p:ext uri="{BB962C8B-B14F-4D97-AF65-F5344CB8AC3E}">
        <p14:creationId xmlns:p14="http://schemas.microsoft.com/office/powerpoint/2010/main" val="1143387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4EAB9-5A06-6451-315F-0FAD3B0FA9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5EC5F0-4B02-B5D3-49ED-343362D5A3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D1DD6F6-CD68-B25E-6AC1-2D51D01591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EC58FF-BDB3-2E66-3068-7337B2BD7DE7}"/>
              </a:ext>
            </a:extLst>
          </p:cNvPr>
          <p:cNvSpPr>
            <a:spLocks noGrp="1"/>
          </p:cNvSpPr>
          <p:nvPr>
            <p:ph type="dt" sz="half" idx="10"/>
          </p:nvPr>
        </p:nvSpPr>
        <p:spPr/>
        <p:txBody>
          <a:bodyPr/>
          <a:lstStyle/>
          <a:p>
            <a:fld id="{DB4A5BDE-96ED-4AD1-849B-50318A8B0118}" type="datetimeFigureOut">
              <a:rPr lang="en-IN" smtClean="0"/>
              <a:t>07-01-2024</a:t>
            </a:fld>
            <a:endParaRPr lang="en-IN"/>
          </a:p>
        </p:txBody>
      </p:sp>
      <p:sp>
        <p:nvSpPr>
          <p:cNvPr id="6" name="Footer Placeholder 5">
            <a:extLst>
              <a:ext uri="{FF2B5EF4-FFF2-40B4-BE49-F238E27FC236}">
                <a16:creationId xmlns:a16="http://schemas.microsoft.com/office/drawing/2014/main" id="{0DB19C60-FEAA-84D0-7A7C-5D03217BEA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96DC90-7110-B5A2-58EF-4D2A36AE36EF}"/>
              </a:ext>
            </a:extLst>
          </p:cNvPr>
          <p:cNvSpPr>
            <a:spLocks noGrp="1"/>
          </p:cNvSpPr>
          <p:nvPr>
            <p:ph type="sldNum" sz="quarter" idx="12"/>
          </p:nvPr>
        </p:nvSpPr>
        <p:spPr/>
        <p:txBody>
          <a:bodyPr/>
          <a:lstStyle/>
          <a:p>
            <a:fld id="{F3EF4742-2803-43E7-92C0-0E4088A75BE3}" type="slidenum">
              <a:rPr lang="en-IN" smtClean="0"/>
              <a:t>‹#›</a:t>
            </a:fld>
            <a:endParaRPr lang="en-IN"/>
          </a:p>
        </p:txBody>
      </p:sp>
    </p:spTree>
    <p:extLst>
      <p:ext uri="{BB962C8B-B14F-4D97-AF65-F5344CB8AC3E}">
        <p14:creationId xmlns:p14="http://schemas.microsoft.com/office/powerpoint/2010/main" val="4158464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6CBF6-B693-F0BF-66E2-D35D5EBB19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A16EC7-CEE3-F2E4-2AA5-458B8E93E5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EB5F08-6F15-E0F1-D251-53E92ADEF0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4413737-D4B9-FEEC-5004-0BC8DB90D9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2DD636-A6AB-F925-5E4A-955DFBD420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AD7E5D0-0F94-1488-AF6E-2686FEB4FA41}"/>
              </a:ext>
            </a:extLst>
          </p:cNvPr>
          <p:cNvSpPr>
            <a:spLocks noGrp="1"/>
          </p:cNvSpPr>
          <p:nvPr>
            <p:ph type="dt" sz="half" idx="10"/>
          </p:nvPr>
        </p:nvSpPr>
        <p:spPr/>
        <p:txBody>
          <a:bodyPr/>
          <a:lstStyle/>
          <a:p>
            <a:fld id="{DB4A5BDE-96ED-4AD1-849B-50318A8B0118}" type="datetimeFigureOut">
              <a:rPr lang="en-IN" smtClean="0"/>
              <a:t>07-01-2024</a:t>
            </a:fld>
            <a:endParaRPr lang="en-IN"/>
          </a:p>
        </p:txBody>
      </p:sp>
      <p:sp>
        <p:nvSpPr>
          <p:cNvPr id="8" name="Footer Placeholder 7">
            <a:extLst>
              <a:ext uri="{FF2B5EF4-FFF2-40B4-BE49-F238E27FC236}">
                <a16:creationId xmlns:a16="http://schemas.microsoft.com/office/drawing/2014/main" id="{6343BCCB-EF02-53C5-2E23-8F39B45402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355C02C-3108-1654-4679-1F8496DB3D44}"/>
              </a:ext>
            </a:extLst>
          </p:cNvPr>
          <p:cNvSpPr>
            <a:spLocks noGrp="1"/>
          </p:cNvSpPr>
          <p:nvPr>
            <p:ph type="sldNum" sz="quarter" idx="12"/>
          </p:nvPr>
        </p:nvSpPr>
        <p:spPr/>
        <p:txBody>
          <a:bodyPr/>
          <a:lstStyle/>
          <a:p>
            <a:fld id="{F3EF4742-2803-43E7-92C0-0E4088A75BE3}" type="slidenum">
              <a:rPr lang="en-IN" smtClean="0"/>
              <a:t>‹#›</a:t>
            </a:fld>
            <a:endParaRPr lang="en-IN"/>
          </a:p>
        </p:txBody>
      </p:sp>
    </p:spTree>
    <p:extLst>
      <p:ext uri="{BB962C8B-B14F-4D97-AF65-F5344CB8AC3E}">
        <p14:creationId xmlns:p14="http://schemas.microsoft.com/office/powerpoint/2010/main" val="242158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7B3C9-9A09-4A47-CE69-75B92C14B38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9A346C6-B81A-2512-7043-BFD80109ED18}"/>
              </a:ext>
            </a:extLst>
          </p:cNvPr>
          <p:cNvSpPr>
            <a:spLocks noGrp="1"/>
          </p:cNvSpPr>
          <p:nvPr>
            <p:ph type="dt" sz="half" idx="10"/>
          </p:nvPr>
        </p:nvSpPr>
        <p:spPr/>
        <p:txBody>
          <a:bodyPr/>
          <a:lstStyle/>
          <a:p>
            <a:fld id="{DB4A5BDE-96ED-4AD1-849B-50318A8B0118}" type="datetimeFigureOut">
              <a:rPr lang="en-IN" smtClean="0"/>
              <a:t>07-01-2024</a:t>
            </a:fld>
            <a:endParaRPr lang="en-IN"/>
          </a:p>
        </p:txBody>
      </p:sp>
      <p:sp>
        <p:nvSpPr>
          <p:cNvPr id="4" name="Footer Placeholder 3">
            <a:extLst>
              <a:ext uri="{FF2B5EF4-FFF2-40B4-BE49-F238E27FC236}">
                <a16:creationId xmlns:a16="http://schemas.microsoft.com/office/drawing/2014/main" id="{4FFC21FD-4673-3438-76B5-8BFB08BF26D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4FB7B03-F3D5-A462-76A3-10C52286F85B}"/>
              </a:ext>
            </a:extLst>
          </p:cNvPr>
          <p:cNvSpPr>
            <a:spLocks noGrp="1"/>
          </p:cNvSpPr>
          <p:nvPr>
            <p:ph type="sldNum" sz="quarter" idx="12"/>
          </p:nvPr>
        </p:nvSpPr>
        <p:spPr/>
        <p:txBody>
          <a:bodyPr/>
          <a:lstStyle/>
          <a:p>
            <a:fld id="{F3EF4742-2803-43E7-92C0-0E4088A75BE3}" type="slidenum">
              <a:rPr lang="en-IN" smtClean="0"/>
              <a:t>‹#›</a:t>
            </a:fld>
            <a:endParaRPr lang="en-IN"/>
          </a:p>
        </p:txBody>
      </p:sp>
    </p:spTree>
    <p:extLst>
      <p:ext uri="{BB962C8B-B14F-4D97-AF65-F5344CB8AC3E}">
        <p14:creationId xmlns:p14="http://schemas.microsoft.com/office/powerpoint/2010/main" val="465655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E4F206-A6F4-908A-B9A5-0FD6736C35BD}"/>
              </a:ext>
            </a:extLst>
          </p:cNvPr>
          <p:cNvSpPr>
            <a:spLocks noGrp="1"/>
          </p:cNvSpPr>
          <p:nvPr>
            <p:ph type="dt" sz="half" idx="10"/>
          </p:nvPr>
        </p:nvSpPr>
        <p:spPr/>
        <p:txBody>
          <a:bodyPr/>
          <a:lstStyle/>
          <a:p>
            <a:fld id="{DB4A5BDE-96ED-4AD1-849B-50318A8B0118}" type="datetimeFigureOut">
              <a:rPr lang="en-IN" smtClean="0"/>
              <a:t>07-01-2024</a:t>
            </a:fld>
            <a:endParaRPr lang="en-IN"/>
          </a:p>
        </p:txBody>
      </p:sp>
      <p:sp>
        <p:nvSpPr>
          <p:cNvPr id="3" name="Footer Placeholder 2">
            <a:extLst>
              <a:ext uri="{FF2B5EF4-FFF2-40B4-BE49-F238E27FC236}">
                <a16:creationId xmlns:a16="http://schemas.microsoft.com/office/drawing/2014/main" id="{8A6C8CB4-E87B-AAA2-BB32-95333A22D97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A135C45-BE15-68C9-6A16-674F2FEC8027}"/>
              </a:ext>
            </a:extLst>
          </p:cNvPr>
          <p:cNvSpPr>
            <a:spLocks noGrp="1"/>
          </p:cNvSpPr>
          <p:nvPr>
            <p:ph type="sldNum" sz="quarter" idx="12"/>
          </p:nvPr>
        </p:nvSpPr>
        <p:spPr/>
        <p:txBody>
          <a:bodyPr/>
          <a:lstStyle/>
          <a:p>
            <a:fld id="{F3EF4742-2803-43E7-92C0-0E4088A75BE3}" type="slidenum">
              <a:rPr lang="en-IN" smtClean="0"/>
              <a:t>‹#›</a:t>
            </a:fld>
            <a:endParaRPr lang="en-IN"/>
          </a:p>
        </p:txBody>
      </p:sp>
    </p:spTree>
    <p:extLst>
      <p:ext uri="{BB962C8B-B14F-4D97-AF65-F5344CB8AC3E}">
        <p14:creationId xmlns:p14="http://schemas.microsoft.com/office/powerpoint/2010/main" val="1905908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32190-EE33-F09A-E3D6-D4EAE6D264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91F397-559B-20B5-0976-FF2B9779E7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D43450-01A0-37E3-C562-8F70C3E3F2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EEBEFF-29DD-DAE2-73DD-BA8FAD7AC7FD}"/>
              </a:ext>
            </a:extLst>
          </p:cNvPr>
          <p:cNvSpPr>
            <a:spLocks noGrp="1"/>
          </p:cNvSpPr>
          <p:nvPr>
            <p:ph type="dt" sz="half" idx="10"/>
          </p:nvPr>
        </p:nvSpPr>
        <p:spPr/>
        <p:txBody>
          <a:bodyPr/>
          <a:lstStyle/>
          <a:p>
            <a:fld id="{DB4A5BDE-96ED-4AD1-849B-50318A8B0118}" type="datetimeFigureOut">
              <a:rPr lang="en-IN" smtClean="0"/>
              <a:t>07-01-2024</a:t>
            </a:fld>
            <a:endParaRPr lang="en-IN"/>
          </a:p>
        </p:txBody>
      </p:sp>
      <p:sp>
        <p:nvSpPr>
          <p:cNvPr id="6" name="Footer Placeholder 5">
            <a:extLst>
              <a:ext uri="{FF2B5EF4-FFF2-40B4-BE49-F238E27FC236}">
                <a16:creationId xmlns:a16="http://schemas.microsoft.com/office/drawing/2014/main" id="{DDDCAD88-7CA2-7018-1579-E6E9878351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F5CCE8-EDE3-62BA-05ED-423C742B8BF2}"/>
              </a:ext>
            </a:extLst>
          </p:cNvPr>
          <p:cNvSpPr>
            <a:spLocks noGrp="1"/>
          </p:cNvSpPr>
          <p:nvPr>
            <p:ph type="sldNum" sz="quarter" idx="12"/>
          </p:nvPr>
        </p:nvSpPr>
        <p:spPr/>
        <p:txBody>
          <a:bodyPr/>
          <a:lstStyle/>
          <a:p>
            <a:fld id="{F3EF4742-2803-43E7-92C0-0E4088A75BE3}" type="slidenum">
              <a:rPr lang="en-IN" smtClean="0"/>
              <a:t>‹#›</a:t>
            </a:fld>
            <a:endParaRPr lang="en-IN"/>
          </a:p>
        </p:txBody>
      </p:sp>
    </p:spTree>
    <p:extLst>
      <p:ext uri="{BB962C8B-B14F-4D97-AF65-F5344CB8AC3E}">
        <p14:creationId xmlns:p14="http://schemas.microsoft.com/office/powerpoint/2010/main" val="112057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5D9D-C666-D8C1-D25F-0E09B1BD0D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AD01445-65B6-DBAC-9A3B-D12F84C562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3A2676C-165E-6270-DD4E-C24F706B84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1D6E74-D4FC-62C2-F603-D890FD0C4A11}"/>
              </a:ext>
            </a:extLst>
          </p:cNvPr>
          <p:cNvSpPr>
            <a:spLocks noGrp="1"/>
          </p:cNvSpPr>
          <p:nvPr>
            <p:ph type="dt" sz="half" idx="10"/>
          </p:nvPr>
        </p:nvSpPr>
        <p:spPr/>
        <p:txBody>
          <a:bodyPr/>
          <a:lstStyle/>
          <a:p>
            <a:fld id="{DB4A5BDE-96ED-4AD1-849B-50318A8B0118}" type="datetimeFigureOut">
              <a:rPr lang="en-IN" smtClean="0"/>
              <a:t>07-01-2024</a:t>
            </a:fld>
            <a:endParaRPr lang="en-IN"/>
          </a:p>
        </p:txBody>
      </p:sp>
      <p:sp>
        <p:nvSpPr>
          <p:cNvPr id="6" name="Footer Placeholder 5">
            <a:extLst>
              <a:ext uri="{FF2B5EF4-FFF2-40B4-BE49-F238E27FC236}">
                <a16:creationId xmlns:a16="http://schemas.microsoft.com/office/drawing/2014/main" id="{5EE2231B-7059-DE48-FFAF-31A8726BB1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CC1118-AE78-3817-B0F0-9351C665D3F0}"/>
              </a:ext>
            </a:extLst>
          </p:cNvPr>
          <p:cNvSpPr>
            <a:spLocks noGrp="1"/>
          </p:cNvSpPr>
          <p:nvPr>
            <p:ph type="sldNum" sz="quarter" idx="12"/>
          </p:nvPr>
        </p:nvSpPr>
        <p:spPr/>
        <p:txBody>
          <a:bodyPr/>
          <a:lstStyle/>
          <a:p>
            <a:fld id="{F3EF4742-2803-43E7-92C0-0E4088A75BE3}" type="slidenum">
              <a:rPr lang="en-IN" smtClean="0"/>
              <a:t>‹#›</a:t>
            </a:fld>
            <a:endParaRPr lang="en-IN"/>
          </a:p>
        </p:txBody>
      </p:sp>
    </p:spTree>
    <p:extLst>
      <p:ext uri="{BB962C8B-B14F-4D97-AF65-F5344CB8AC3E}">
        <p14:creationId xmlns:p14="http://schemas.microsoft.com/office/powerpoint/2010/main" val="1438823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354B98-079E-8D40-FBF8-50E35AAFEF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38910D-A245-4300-2E8F-BE4046A6F3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25FDAE-B3AC-8C2D-68F4-E0771A4C15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4A5BDE-96ED-4AD1-849B-50318A8B0118}" type="datetimeFigureOut">
              <a:rPr lang="en-IN" smtClean="0"/>
              <a:t>07-01-2024</a:t>
            </a:fld>
            <a:endParaRPr lang="en-IN"/>
          </a:p>
        </p:txBody>
      </p:sp>
      <p:sp>
        <p:nvSpPr>
          <p:cNvPr id="5" name="Footer Placeholder 4">
            <a:extLst>
              <a:ext uri="{FF2B5EF4-FFF2-40B4-BE49-F238E27FC236}">
                <a16:creationId xmlns:a16="http://schemas.microsoft.com/office/drawing/2014/main" id="{097C278B-B237-36BD-1B8D-C3FE333357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E8B88F1-3626-1CC6-33E3-12A8C2A51C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EF4742-2803-43E7-92C0-0E4088A75BE3}" type="slidenum">
              <a:rPr lang="en-IN" smtClean="0"/>
              <a:t>‹#›</a:t>
            </a:fld>
            <a:endParaRPr lang="en-IN"/>
          </a:p>
        </p:txBody>
      </p:sp>
    </p:spTree>
    <p:extLst>
      <p:ext uri="{BB962C8B-B14F-4D97-AF65-F5344CB8AC3E}">
        <p14:creationId xmlns:p14="http://schemas.microsoft.com/office/powerpoint/2010/main" val="1928979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2.xml"/><Relationship Id="rId7" Type="http://schemas.openxmlformats.org/officeDocument/2006/relationships/image" Target="../media/image10.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FCDFEF-B0CA-359D-0DBA-3978D934D78F}"/>
              </a:ext>
            </a:extLst>
          </p:cNvPr>
          <p:cNvSpPr>
            <a:spLocks noGrp="1"/>
          </p:cNvSpPr>
          <p:nvPr>
            <p:ph type="ctrTitle"/>
          </p:nvPr>
        </p:nvSpPr>
        <p:spPr>
          <a:xfrm>
            <a:off x="640080" y="320040"/>
            <a:ext cx="6692827" cy="3892669"/>
          </a:xfrm>
        </p:spPr>
        <p:txBody>
          <a:bodyPr>
            <a:normAutofit/>
          </a:bodyPr>
          <a:lstStyle/>
          <a:p>
            <a:pPr algn="l"/>
            <a:r>
              <a:rPr lang="en-US" sz="6600"/>
              <a:t>Support Vector Machines</a:t>
            </a:r>
            <a:endParaRPr lang="en-IN" sz="6600"/>
          </a:p>
        </p:txBody>
      </p:sp>
      <p:sp>
        <p:nvSpPr>
          <p:cNvPr id="3" name="Subtitle 2">
            <a:extLst>
              <a:ext uri="{FF2B5EF4-FFF2-40B4-BE49-F238E27FC236}">
                <a16:creationId xmlns:a16="http://schemas.microsoft.com/office/drawing/2014/main" id="{0D9820F7-622D-8A15-45C1-5AA1825939EB}"/>
              </a:ext>
            </a:extLst>
          </p:cNvPr>
          <p:cNvSpPr>
            <a:spLocks noGrp="1"/>
          </p:cNvSpPr>
          <p:nvPr>
            <p:ph type="subTitle" idx="1"/>
          </p:nvPr>
        </p:nvSpPr>
        <p:spPr>
          <a:xfrm>
            <a:off x="640080" y="4631161"/>
            <a:ext cx="6692827" cy="1569486"/>
          </a:xfrm>
        </p:spPr>
        <p:txBody>
          <a:bodyPr>
            <a:normAutofit/>
          </a:bodyPr>
          <a:lstStyle/>
          <a:p>
            <a:pPr algn="l"/>
            <a:r>
              <a:rPr lang="en-US" dirty="0"/>
              <a:t>Simply Explained</a:t>
            </a:r>
            <a:endParaRPr lang="en-IN"/>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omputer">
            <a:extLst>
              <a:ext uri="{FF2B5EF4-FFF2-40B4-BE49-F238E27FC236}">
                <a16:creationId xmlns:a16="http://schemas.microsoft.com/office/drawing/2014/main" id="{B9FAD885-D878-82F0-CC09-10C7FDEDCF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81544" y="1267079"/>
            <a:ext cx="4087368" cy="4087368"/>
          </a:xfrm>
          <a:prstGeom prst="rect">
            <a:avLst/>
          </a:prstGeom>
        </p:spPr>
      </p:pic>
    </p:spTree>
    <p:extLst>
      <p:ext uri="{BB962C8B-B14F-4D97-AF65-F5344CB8AC3E}">
        <p14:creationId xmlns:p14="http://schemas.microsoft.com/office/powerpoint/2010/main" val="961134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433B5C4D-948F-247C-663C-F8626F2EA7C3}"/>
              </a:ext>
            </a:extLst>
          </p:cNvPr>
          <p:cNvSpPr>
            <a:spLocks noGrp="1"/>
          </p:cNvSpPr>
          <p:nvPr>
            <p:ph type="title"/>
          </p:nvPr>
        </p:nvSpPr>
        <p:spPr>
          <a:xfrm>
            <a:off x="479394" y="1070800"/>
            <a:ext cx="3939688" cy="5583126"/>
          </a:xfrm>
        </p:spPr>
        <p:txBody>
          <a:bodyPr>
            <a:normAutofit/>
          </a:bodyPr>
          <a:lstStyle/>
          <a:p>
            <a:pPr algn="r"/>
            <a:r>
              <a:rPr lang="en-US" sz="7400" b="1"/>
              <a:t>Steps in a SVM algorithm</a:t>
            </a:r>
            <a:endParaRPr lang="en-IN" sz="7400" b="1"/>
          </a:p>
        </p:txBody>
      </p:sp>
      <p:cxnSp>
        <p:nvCxnSpPr>
          <p:cNvPr id="19" name="Straight Connector 18">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C3878169-A28C-F939-902E-7172F44873F6}"/>
              </a:ext>
            </a:extLst>
          </p:cNvPr>
          <p:cNvGraphicFramePr>
            <a:graphicFrameLocks noGrp="1"/>
          </p:cNvGraphicFramePr>
          <p:nvPr>
            <p:ph idx="1"/>
            <p:extLst>
              <p:ext uri="{D42A27DB-BD31-4B8C-83A1-F6EECF244321}">
                <p14:modId xmlns:p14="http://schemas.microsoft.com/office/powerpoint/2010/main" val="3134422627"/>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4032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15632A-4DC5-4290-6530-55366D099A7D}"/>
              </a:ext>
            </a:extLst>
          </p:cNvPr>
          <p:cNvSpPr>
            <a:spLocks noGrp="1"/>
          </p:cNvSpPr>
          <p:nvPr>
            <p:ph type="title"/>
          </p:nvPr>
        </p:nvSpPr>
        <p:spPr>
          <a:xfrm>
            <a:off x="1855538" y="1664208"/>
            <a:ext cx="3608778" cy="2519680"/>
          </a:xfrm>
        </p:spPr>
        <p:txBody>
          <a:bodyPr vert="horz" lIns="91440" tIns="45720" rIns="91440" bIns="45720" rtlCol="0" anchor="b">
            <a:normAutofit/>
          </a:bodyPr>
          <a:lstStyle/>
          <a:p>
            <a:r>
              <a:rPr lang="en-US" sz="3200" dirty="0"/>
              <a:t>Let’s say our dataset is iris dataset</a:t>
            </a:r>
          </a:p>
        </p:txBody>
      </p:sp>
      <p:sp>
        <p:nvSpPr>
          <p:cNvPr id="12"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006022F-4BCF-E2B3-A58F-74FE2C15221F}"/>
              </a:ext>
            </a:extLst>
          </p:cNvPr>
          <p:cNvPicPr>
            <a:picLocks noGrp="1" noChangeAspect="1"/>
          </p:cNvPicPr>
          <p:nvPr>
            <p:ph idx="1"/>
          </p:nvPr>
        </p:nvPicPr>
        <p:blipFill rotWithShape="1">
          <a:blip r:embed="rId2"/>
          <a:srcRect t="4484" r="-1" b="2448"/>
          <a:stretch/>
        </p:blipFill>
        <p:spPr>
          <a:xfrm>
            <a:off x="6472616" y="1898686"/>
            <a:ext cx="4546706" cy="4532968"/>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6" name="TextBox 5">
            <a:extLst>
              <a:ext uri="{FF2B5EF4-FFF2-40B4-BE49-F238E27FC236}">
                <a16:creationId xmlns:a16="http://schemas.microsoft.com/office/drawing/2014/main" id="{FB5F75A5-19DF-33A0-ABEB-D005FFAE78F3}"/>
              </a:ext>
            </a:extLst>
          </p:cNvPr>
          <p:cNvSpPr txBox="1"/>
          <p:nvPr/>
        </p:nvSpPr>
        <p:spPr>
          <a:xfrm>
            <a:off x="1572562" y="408058"/>
            <a:ext cx="8361680" cy="707886"/>
          </a:xfrm>
          <a:prstGeom prst="rect">
            <a:avLst/>
          </a:prstGeom>
          <a:noFill/>
          <a:ln w="28575">
            <a:noFill/>
          </a:ln>
        </p:spPr>
        <p:txBody>
          <a:bodyPr wrap="square" rtlCol="0">
            <a:spAutoFit/>
          </a:bodyPr>
          <a:lstStyle/>
          <a:p>
            <a:pPr algn="ctr" defTabSz="889000">
              <a:spcBef>
                <a:spcPct val="0"/>
              </a:spcBef>
              <a:spcAft>
                <a:spcPct val="35000"/>
              </a:spcAft>
            </a:pPr>
            <a:r>
              <a:rPr lang="en-US" sz="4000" b="1">
                <a:solidFill>
                  <a:prstClr val="black">
                    <a:hueOff val="0"/>
                    <a:satOff val="0"/>
                    <a:lumOff val="0"/>
                    <a:alphaOff val="0"/>
                  </a:prstClr>
                </a:solidFill>
                <a:latin typeface="Calibri" panose="020F0502020204030204"/>
              </a:rPr>
              <a:t>Finding the optimal hyperplane</a:t>
            </a:r>
            <a:endParaRPr lang="en-IN" sz="4000" b="1" dirty="0">
              <a:solidFill>
                <a:prstClr val="black">
                  <a:hueOff val="0"/>
                  <a:satOff val="0"/>
                  <a:lumOff val="0"/>
                  <a:alphaOff val="0"/>
                </a:prstClr>
              </a:solidFill>
              <a:latin typeface="Calibri" panose="020F0502020204030204"/>
            </a:endParaRPr>
          </a:p>
        </p:txBody>
      </p:sp>
      <p:sp>
        <p:nvSpPr>
          <p:cNvPr id="7" name="TextBox 6">
            <a:extLst>
              <a:ext uri="{FF2B5EF4-FFF2-40B4-BE49-F238E27FC236}">
                <a16:creationId xmlns:a16="http://schemas.microsoft.com/office/drawing/2014/main" id="{893FEADB-4980-1838-B644-B00456265ED1}"/>
              </a:ext>
            </a:extLst>
          </p:cNvPr>
          <p:cNvSpPr txBox="1"/>
          <p:nvPr/>
        </p:nvSpPr>
        <p:spPr>
          <a:xfrm>
            <a:off x="1701266" y="4587180"/>
            <a:ext cx="3608778" cy="1077218"/>
          </a:xfrm>
          <a:prstGeom prst="rect">
            <a:avLst/>
          </a:prstGeom>
          <a:noFill/>
        </p:spPr>
        <p:txBody>
          <a:bodyPr wrap="square" rtlCol="0">
            <a:spAutoFit/>
          </a:bodyPr>
          <a:lstStyle/>
          <a:p>
            <a:r>
              <a:rPr lang="en-US" sz="3200" dirty="0">
                <a:latin typeface="+mj-lt"/>
                <a:ea typeface="+mj-ea"/>
                <a:cs typeface="+mj-cs"/>
              </a:rPr>
              <a:t>(this dataset is inside </a:t>
            </a:r>
            <a:r>
              <a:rPr lang="en-US" sz="3200" dirty="0" err="1">
                <a:latin typeface="+mj-lt"/>
                <a:ea typeface="+mj-ea"/>
                <a:cs typeface="+mj-cs"/>
              </a:rPr>
              <a:t>sklearn</a:t>
            </a:r>
            <a:r>
              <a:rPr lang="en-US" sz="3200" dirty="0">
                <a:latin typeface="+mj-lt"/>
                <a:ea typeface="+mj-ea"/>
                <a:cs typeface="+mj-cs"/>
              </a:rPr>
              <a:t> library)</a:t>
            </a:r>
            <a:endParaRPr lang="en-IN" sz="3200" dirty="0">
              <a:latin typeface="+mj-lt"/>
              <a:ea typeface="+mj-ea"/>
              <a:cs typeface="+mj-cs"/>
            </a:endParaRPr>
          </a:p>
        </p:txBody>
      </p:sp>
    </p:spTree>
    <p:extLst>
      <p:ext uri="{BB962C8B-B14F-4D97-AF65-F5344CB8AC3E}">
        <p14:creationId xmlns:p14="http://schemas.microsoft.com/office/powerpoint/2010/main" val="3483407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7B250A-E177-4ACD-558C-66BDE8CF5C2E}"/>
              </a:ext>
            </a:extLst>
          </p:cNvPr>
          <p:cNvSpPr>
            <a:spLocks noGrp="1"/>
          </p:cNvSpPr>
          <p:nvPr>
            <p:ph type="title"/>
          </p:nvPr>
        </p:nvSpPr>
        <p:spPr>
          <a:xfrm>
            <a:off x="643278" y="933833"/>
            <a:ext cx="3571810" cy="3573516"/>
          </a:xfrm>
        </p:spPr>
        <p:txBody>
          <a:bodyPr vert="horz" lIns="91440" tIns="45720" rIns="91440" bIns="45720" rtlCol="0" anchor="b">
            <a:noAutofit/>
          </a:bodyPr>
          <a:lstStyle/>
          <a:p>
            <a:r>
              <a:rPr lang="en-US" sz="2800" kern="1200" dirty="0">
                <a:solidFill>
                  <a:schemeClr val="tx1"/>
                </a:solidFill>
                <a:latin typeface="+mj-lt"/>
                <a:ea typeface="+mj-ea"/>
                <a:cs typeface="+mj-cs"/>
              </a:rPr>
              <a:t>For our dataset of two species, we can have any of these three lines as a valid classifier line(decision boundary) between the two classes</a:t>
            </a:r>
          </a:p>
        </p:txBody>
      </p:sp>
      <p:sp>
        <p:nvSpPr>
          <p:cNvPr id="1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20A67731-D2C5-AA04-3EE3-98F630F7201C}"/>
              </a:ext>
            </a:extLst>
          </p:cNvPr>
          <p:cNvPicPr>
            <a:picLocks noGrp="1" noChangeAspect="1"/>
          </p:cNvPicPr>
          <p:nvPr>
            <p:ph idx="1"/>
          </p:nvPr>
        </p:nvPicPr>
        <p:blipFill>
          <a:blip r:embed="rId2"/>
          <a:stretch>
            <a:fillRect/>
          </a:stretch>
        </p:blipFill>
        <p:spPr>
          <a:xfrm>
            <a:off x="4654296" y="736858"/>
            <a:ext cx="7214616" cy="5356852"/>
          </a:xfrm>
          <a:prstGeom prst="rect">
            <a:avLst/>
          </a:prstGeom>
        </p:spPr>
      </p:pic>
      <p:pic>
        <p:nvPicPr>
          <p:cNvPr id="11" name="Picture 10">
            <a:extLst>
              <a:ext uri="{FF2B5EF4-FFF2-40B4-BE49-F238E27FC236}">
                <a16:creationId xmlns:a16="http://schemas.microsoft.com/office/drawing/2014/main" id="{48D7CBC7-2C2B-9D4C-2B4D-4EAB5B22FC3F}"/>
              </a:ext>
            </a:extLst>
          </p:cNvPr>
          <p:cNvPicPr>
            <a:picLocks noChangeAspect="1"/>
          </p:cNvPicPr>
          <p:nvPr/>
        </p:nvPicPr>
        <p:blipFill>
          <a:blip r:embed="rId3"/>
          <a:stretch>
            <a:fillRect/>
          </a:stretch>
        </p:blipFill>
        <p:spPr>
          <a:xfrm>
            <a:off x="9566156" y="1237872"/>
            <a:ext cx="1695687" cy="866896"/>
          </a:xfrm>
          <a:prstGeom prst="rect">
            <a:avLst/>
          </a:prstGeom>
        </p:spPr>
      </p:pic>
      <p:sp>
        <p:nvSpPr>
          <p:cNvPr id="12" name="TextBox 11">
            <a:extLst>
              <a:ext uri="{FF2B5EF4-FFF2-40B4-BE49-F238E27FC236}">
                <a16:creationId xmlns:a16="http://schemas.microsoft.com/office/drawing/2014/main" id="{038A863C-0EE7-0B30-1388-76CA9C2ECE47}"/>
              </a:ext>
            </a:extLst>
          </p:cNvPr>
          <p:cNvSpPr txBox="1"/>
          <p:nvPr/>
        </p:nvSpPr>
        <p:spPr>
          <a:xfrm>
            <a:off x="1572562" y="408058"/>
            <a:ext cx="8361680" cy="707886"/>
          </a:xfrm>
          <a:prstGeom prst="rect">
            <a:avLst/>
          </a:prstGeom>
          <a:noFill/>
          <a:ln w="28575">
            <a:noFill/>
          </a:ln>
        </p:spPr>
        <p:txBody>
          <a:bodyPr wrap="square" rtlCol="0">
            <a:spAutoFit/>
          </a:bodyPr>
          <a:lstStyle/>
          <a:p>
            <a:pPr algn="ctr" defTabSz="889000">
              <a:spcBef>
                <a:spcPct val="0"/>
              </a:spcBef>
              <a:spcAft>
                <a:spcPct val="35000"/>
              </a:spcAft>
            </a:pPr>
            <a:r>
              <a:rPr lang="en-US" sz="4000" b="1" dirty="0">
                <a:solidFill>
                  <a:prstClr val="black">
                    <a:hueOff val="0"/>
                    <a:satOff val="0"/>
                    <a:lumOff val="0"/>
                    <a:alphaOff val="0"/>
                  </a:prstClr>
                </a:solidFill>
                <a:latin typeface="Calibri" panose="020F0502020204030204"/>
              </a:rPr>
              <a:t>Finding the optimal hyperplane</a:t>
            </a:r>
            <a:endParaRPr lang="en-IN" sz="4000" b="1" dirty="0">
              <a:solidFill>
                <a:prstClr val="black">
                  <a:hueOff val="0"/>
                  <a:satOff val="0"/>
                  <a:lumOff val="0"/>
                  <a:alphaOff val="0"/>
                </a:prstClr>
              </a:solidFill>
              <a:latin typeface="Calibri" panose="020F0502020204030204"/>
            </a:endParaRPr>
          </a:p>
        </p:txBody>
      </p:sp>
    </p:spTree>
    <p:extLst>
      <p:ext uri="{BB962C8B-B14F-4D97-AF65-F5344CB8AC3E}">
        <p14:creationId xmlns:p14="http://schemas.microsoft.com/office/powerpoint/2010/main" val="1798052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30" name="Content Placeholder 2">
            <a:extLst>
              <a:ext uri="{FF2B5EF4-FFF2-40B4-BE49-F238E27FC236}">
                <a16:creationId xmlns:a16="http://schemas.microsoft.com/office/drawing/2014/main" id="{F58B2865-3A6D-FEE3-9233-B36E15DFD9C3}"/>
              </a:ext>
            </a:extLst>
          </p:cNvPr>
          <p:cNvGraphicFramePr>
            <a:graphicFrameLocks noGrp="1"/>
          </p:cNvGraphicFramePr>
          <p:nvPr>
            <p:ph idx="1"/>
            <p:extLst>
              <p:ext uri="{D42A27DB-BD31-4B8C-83A1-F6EECF244321}">
                <p14:modId xmlns:p14="http://schemas.microsoft.com/office/powerpoint/2010/main" val="3778524988"/>
              </p:ext>
            </p:extLst>
          </p:nvPr>
        </p:nvGraphicFramePr>
        <p:xfrm>
          <a:off x="688189" y="1720256"/>
          <a:ext cx="3835400" cy="4375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diagram of a line with blue squares and a line&#10;&#10;Description automatically generated">
            <a:extLst>
              <a:ext uri="{FF2B5EF4-FFF2-40B4-BE49-F238E27FC236}">
                <a16:creationId xmlns:a16="http://schemas.microsoft.com/office/drawing/2014/main" id="{4B54E049-CA86-E511-DE45-71DBCB21D8A9}"/>
              </a:ext>
            </a:extLst>
          </p:cNvPr>
          <p:cNvPicPr>
            <a:picLocks noChangeAspect="1"/>
          </p:cNvPicPr>
          <p:nvPr/>
        </p:nvPicPr>
        <p:blipFill>
          <a:blip r:embed="rId7"/>
          <a:stretch>
            <a:fillRect/>
          </a:stretch>
        </p:blipFill>
        <p:spPr>
          <a:xfrm>
            <a:off x="5211778" y="1644872"/>
            <a:ext cx="4287823" cy="3162269"/>
          </a:xfrm>
          <a:prstGeom prst="rect">
            <a:avLst/>
          </a:prstGeom>
        </p:spPr>
      </p:pic>
      <p:sp>
        <p:nvSpPr>
          <p:cNvPr id="6" name="object 2">
            <a:extLst>
              <a:ext uri="{FF2B5EF4-FFF2-40B4-BE49-F238E27FC236}">
                <a16:creationId xmlns:a16="http://schemas.microsoft.com/office/drawing/2014/main" id="{80A3ED9B-0457-894E-0A18-9CBBBE59F0BF}"/>
              </a:ext>
            </a:extLst>
          </p:cNvPr>
          <p:cNvSpPr/>
          <p:nvPr/>
        </p:nvSpPr>
        <p:spPr>
          <a:xfrm>
            <a:off x="9606462" y="4515170"/>
            <a:ext cx="2371696" cy="2123440"/>
          </a:xfrm>
          <a:prstGeom prst="rect">
            <a:avLst/>
          </a:prstGeom>
          <a:blipFill>
            <a:blip r:embed="rId8" cstate="print"/>
            <a:stretch>
              <a:fillRect/>
            </a:stretch>
          </a:blipFill>
        </p:spPr>
        <p:txBody>
          <a:bodyPr wrap="square" lIns="0" tIns="0" rIns="0" bIns="0" rtlCol="0">
            <a:noAutofit/>
          </a:bodyPr>
          <a:lstStyle/>
          <a:p>
            <a:pPr>
              <a:buClrTx/>
            </a:pPr>
            <a:endParaRPr sz="1350" kern="1200" dirty="0">
              <a:solidFill>
                <a:prstClr val="black"/>
              </a:solidFill>
              <a:latin typeface="Calibri"/>
              <a:ea typeface="+mn-ea"/>
              <a:cs typeface="+mn-cs"/>
            </a:endParaRPr>
          </a:p>
        </p:txBody>
      </p:sp>
      <p:sp>
        <p:nvSpPr>
          <p:cNvPr id="7" name="TextBox 6">
            <a:extLst>
              <a:ext uri="{FF2B5EF4-FFF2-40B4-BE49-F238E27FC236}">
                <a16:creationId xmlns:a16="http://schemas.microsoft.com/office/drawing/2014/main" id="{AB082C83-85B4-528C-FC0C-AA364E7053CD}"/>
              </a:ext>
            </a:extLst>
          </p:cNvPr>
          <p:cNvSpPr txBox="1"/>
          <p:nvPr/>
        </p:nvSpPr>
        <p:spPr>
          <a:xfrm>
            <a:off x="1572562" y="408058"/>
            <a:ext cx="8361680" cy="707886"/>
          </a:xfrm>
          <a:prstGeom prst="rect">
            <a:avLst/>
          </a:prstGeom>
          <a:noFill/>
          <a:ln w="28575">
            <a:noFill/>
          </a:ln>
        </p:spPr>
        <p:txBody>
          <a:bodyPr wrap="square" rtlCol="0">
            <a:spAutoFit/>
          </a:bodyPr>
          <a:lstStyle/>
          <a:p>
            <a:pPr algn="ctr" defTabSz="889000">
              <a:spcBef>
                <a:spcPct val="0"/>
              </a:spcBef>
              <a:spcAft>
                <a:spcPct val="35000"/>
              </a:spcAft>
            </a:pPr>
            <a:r>
              <a:rPr lang="en-US" sz="4000" b="1" dirty="0">
                <a:solidFill>
                  <a:prstClr val="black">
                    <a:hueOff val="0"/>
                    <a:satOff val="0"/>
                    <a:lumOff val="0"/>
                    <a:alphaOff val="0"/>
                  </a:prstClr>
                </a:solidFill>
                <a:latin typeface="Calibri" panose="020F0502020204030204"/>
              </a:rPr>
              <a:t>Finding the optimal hyperplane</a:t>
            </a:r>
            <a:endParaRPr lang="en-IN" sz="4000" b="1" dirty="0">
              <a:solidFill>
                <a:prstClr val="black">
                  <a:hueOff val="0"/>
                  <a:satOff val="0"/>
                  <a:lumOff val="0"/>
                  <a:alphaOff val="0"/>
                </a:prstClr>
              </a:solidFill>
              <a:latin typeface="Calibri" panose="020F0502020204030204"/>
            </a:endParaRPr>
          </a:p>
        </p:txBody>
      </p:sp>
    </p:spTree>
    <p:extLst>
      <p:ext uri="{BB962C8B-B14F-4D97-AF65-F5344CB8AC3E}">
        <p14:creationId xmlns:p14="http://schemas.microsoft.com/office/powerpoint/2010/main" val="4190039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5CB593EA-2F98-479F-B4C4-F366571FA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1D43457D-E7B5-7843-D020-60E2DC4B8F77}"/>
              </a:ext>
            </a:extLst>
          </p:cNvPr>
          <p:cNvPicPr>
            <a:picLocks noChangeAspect="1"/>
          </p:cNvPicPr>
          <p:nvPr/>
        </p:nvPicPr>
        <p:blipFill>
          <a:blip r:embed="rId2"/>
          <a:stretch>
            <a:fillRect/>
          </a:stretch>
        </p:blipFill>
        <p:spPr>
          <a:xfrm>
            <a:off x="443552" y="582949"/>
            <a:ext cx="2596212" cy="2501893"/>
          </a:xfrm>
          <a:prstGeom prst="rect">
            <a:avLst/>
          </a:prstGeom>
        </p:spPr>
      </p:pic>
      <p:pic>
        <p:nvPicPr>
          <p:cNvPr id="5" name="Picture 4">
            <a:extLst>
              <a:ext uri="{FF2B5EF4-FFF2-40B4-BE49-F238E27FC236}">
                <a16:creationId xmlns:a16="http://schemas.microsoft.com/office/drawing/2014/main" id="{51E4BF87-FBC5-8CCE-4B79-639E1B6772D5}"/>
              </a:ext>
            </a:extLst>
          </p:cNvPr>
          <p:cNvPicPr>
            <a:picLocks noChangeAspect="1"/>
          </p:cNvPicPr>
          <p:nvPr/>
        </p:nvPicPr>
        <p:blipFill rotWithShape="1">
          <a:blip r:embed="rId3"/>
          <a:srcRect t="4355"/>
          <a:stretch/>
        </p:blipFill>
        <p:spPr>
          <a:xfrm>
            <a:off x="3334455" y="632843"/>
            <a:ext cx="2613376" cy="2402102"/>
          </a:xfrm>
          <a:prstGeom prst="rect">
            <a:avLst/>
          </a:prstGeom>
        </p:spPr>
      </p:pic>
      <p:pic>
        <p:nvPicPr>
          <p:cNvPr id="7" name="Picture 6">
            <a:extLst>
              <a:ext uri="{FF2B5EF4-FFF2-40B4-BE49-F238E27FC236}">
                <a16:creationId xmlns:a16="http://schemas.microsoft.com/office/drawing/2014/main" id="{0654EBD7-E043-3AE4-607F-ECD75A8297A4}"/>
              </a:ext>
            </a:extLst>
          </p:cNvPr>
          <p:cNvPicPr>
            <a:picLocks noChangeAspect="1"/>
          </p:cNvPicPr>
          <p:nvPr/>
        </p:nvPicPr>
        <p:blipFill>
          <a:blip r:embed="rId4"/>
          <a:stretch>
            <a:fillRect/>
          </a:stretch>
        </p:blipFill>
        <p:spPr>
          <a:xfrm>
            <a:off x="6239987" y="575002"/>
            <a:ext cx="2589181" cy="2517784"/>
          </a:xfrm>
          <a:prstGeom prst="rect">
            <a:avLst/>
          </a:prstGeom>
        </p:spPr>
      </p:pic>
      <p:pic>
        <p:nvPicPr>
          <p:cNvPr id="6" name="Picture 5">
            <a:extLst>
              <a:ext uri="{FF2B5EF4-FFF2-40B4-BE49-F238E27FC236}">
                <a16:creationId xmlns:a16="http://schemas.microsoft.com/office/drawing/2014/main" id="{8B9FAD7F-2463-9416-E752-796553AF2F39}"/>
              </a:ext>
            </a:extLst>
          </p:cNvPr>
          <p:cNvPicPr>
            <a:picLocks noChangeAspect="1"/>
          </p:cNvPicPr>
          <p:nvPr/>
        </p:nvPicPr>
        <p:blipFill rotWithShape="1">
          <a:blip r:embed="rId5"/>
          <a:srcRect t="3115" b="-1"/>
          <a:stretch/>
        </p:blipFill>
        <p:spPr>
          <a:xfrm>
            <a:off x="9149702" y="595887"/>
            <a:ext cx="2572901" cy="2476014"/>
          </a:xfrm>
          <a:prstGeom prst="rect">
            <a:avLst/>
          </a:prstGeom>
        </p:spPr>
      </p:pic>
      <p:pic>
        <p:nvPicPr>
          <p:cNvPr id="4" name="Picture 3">
            <a:extLst>
              <a:ext uri="{FF2B5EF4-FFF2-40B4-BE49-F238E27FC236}">
                <a16:creationId xmlns:a16="http://schemas.microsoft.com/office/drawing/2014/main" id="{42855CE3-B58E-6275-B8AE-099A6C4BAEAA}"/>
              </a:ext>
            </a:extLst>
          </p:cNvPr>
          <p:cNvPicPr>
            <a:picLocks noChangeAspect="1"/>
          </p:cNvPicPr>
          <p:nvPr/>
        </p:nvPicPr>
        <p:blipFill rotWithShape="1">
          <a:blip r:embed="rId6"/>
          <a:srcRect t="4356"/>
          <a:stretch/>
        </p:blipFill>
        <p:spPr>
          <a:xfrm>
            <a:off x="1567741" y="3429000"/>
            <a:ext cx="3243802" cy="2926078"/>
          </a:xfrm>
          <a:prstGeom prst="rect">
            <a:avLst/>
          </a:prstGeom>
        </p:spPr>
      </p:pic>
      <p:sp>
        <p:nvSpPr>
          <p:cNvPr id="36" name="Rectangle 35">
            <a:extLst>
              <a:ext uri="{FF2B5EF4-FFF2-40B4-BE49-F238E27FC236}">
                <a16:creationId xmlns:a16="http://schemas.microsoft.com/office/drawing/2014/main" id="{39BEB6D0-9E4E-4221-93D1-74ABECEE9E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5910" y="3474720"/>
            <a:ext cx="6046090" cy="338328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788658-9A3A-105D-56D5-EA6EAAEFE178}"/>
              </a:ext>
            </a:extLst>
          </p:cNvPr>
          <p:cNvSpPr>
            <a:spLocks noGrp="1"/>
          </p:cNvSpPr>
          <p:nvPr>
            <p:ph type="title"/>
          </p:nvPr>
        </p:nvSpPr>
        <p:spPr>
          <a:xfrm>
            <a:off x="6491653" y="3799272"/>
            <a:ext cx="5193748" cy="637124"/>
          </a:xfrm>
        </p:spPr>
        <p:txBody>
          <a:bodyPr>
            <a:normAutofit/>
          </a:bodyPr>
          <a:lstStyle/>
          <a:p>
            <a:pPr algn="ctr"/>
            <a:r>
              <a:rPr lang="en-US" sz="3200" dirty="0">
                <a:solidFill>
                  <a:srgbClr val="FFFFFF"/>
                </a:solidFill>
              </a:rPr>
              <a:t>Choosing a Kernel</a:t>
            </a:r>
            <a:endParaRPr lang="en-IN" sz="3200" dirty="0">
              <a:solidFill>
                <a:srgbClr val="FFFFFF"/>
              </a:solidFill>
            </a:endParaRPr>
          </a:p>
        </p:txBody>
      </p:sp>
      <p:sp>
        <p:nvSpPr>
          <p:cNvPr id="3" name="Content Placeholder 2">
            <a:extLst>
              <a:ext uri="{FF2B5EF4-FFF2-40B4-BE49-F238E27FC236}">
                <a16:creationId xmlns:a16="http://schemas.microsoft.com/office/drawing/2014/main" id="{5ACB6DB1-765F-993A-D98D-89A001A5636D}"/>
              </a:ext>
            </a:extLst>
          </p:cNvPr>
          <p:cNvSpPr>
            <a:spLocks noGrp="1"/>
          </p:cNvSpPr>
          <p:nvPr>
            <p:ph idx="1"/>
          </p:nvPr>
        </p:nvSpPr>
        <p:spPr>
          <a:xfrm>
            <a:off x="6479648" y="4510585"/>
            <a:ext cx="5366610" cy="1758732"/>
          </a:xfrm>
        </p:spPr>
        <p:txBody>
          <a:bodyPr>
            <a:normAutofit/>
          </a:bodyPr>
          <a:lstStyle/>
          <a:p>
            <a:r>
              <a:rPr lang="en-US" sz="1800" b="0" i="0">
                <a:solidFill>
                  <a:srgbClr val="FFFFFF"/>
                </a:solidFill>
                <a:effectLst/>
                <a:latin typeface="Söhne"/>
              </a:rPr>
              <a:t>Kernel are the mathematical functions used to transform the input features into a higher-dimensional space. The choice of the kernel depends on the characteristics of the decision boundary. </a:t>
            </a:r>
          </a:p>
          <a:p>
            <a:r>
              <a:rPr lang="en-US" sz="1800" b="0" i="0">
                <a:solidFill>
                  <a:srgbClr val="FFFFFF"/>
                </a:solidFill>
                <a:effectLst/>
                <a:latin typeface="Söhne"/>
              </a:rPr>
              <a:t>Common kernels include linear, polynomial, radial basis function (RBF), and sigmoid.</a:t>
            </a:r>
          </a:p>
          <a:p>
            <a:endParaRPr lang="en-US" sz="1800">
              <a:solidFill>
                <a:srgbClr val="FFFFFF"/>
              </a:solidFill>
              <a:latin typeface="Söhne"/>
            </a:endParaRPr>
          </a:p>
          <a:p>
            <a:endParaRPr lang="en-IN" sz="1800">
              <a:solidFill>
                <a:srgbClr val="FFFFFF"/>
              </a:solidFill>
            </a:endParaRPr>
          </a:p>
        </p:txBody>
      </p:sp>
    </p:spTree>
    <p:extLst>
      <p:ext uri="{BB962C8B-B14F-4D97-AF65-F5344CB8AC3E}">
        <p14:creationId xmlns:p14="http://schemas.microsoft.com/office/powerpoint/2010/main" val="410173694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135D-064F-E950-8758-74DF1A5C25BA}"/>
              </a:ext>
            </a:extLst>
          </p:cNvPr>
          <p:cNvSpPr>
            <a:spLocks noGrp="1"/>
          </p:cNvSpPr>
          <p:nvPr>
            <p:ph type="title"/>
          </p:nvPr>
        </p:nvSpPr>
        <p:spPr/>
        <p:txBody>
          <a:bodyPr/>
          <a:lstStyle/>
          <a:p>
            <a:pPr algn="ctr" defTabSz="889000">
              <a:spcAft>
                <a:spcPct val="35000"/>
              </a:spcAft>
            </a:pPr>
            <a:r>
              <a:rPr lang="en-US" sz="4000" b="1" dirty="0">
                <a:solidFill>
                  <a:prstClr val="black">
                    <a:hueOff val="0"/>
                    <a:satOff val="0"/>
                    <a:lumOff val="0"/>
                    <a:alphaOff val="0"/>
                  </a:prstClr>
                </a:solidFill>
                <a:latin typeface="Calibri" panose="020F0502020204030204"/>
                <a:ea typeface="+mn-ea"/>
                <a:cs typeface="+mn-cs"/>
              </a:rPr>
              <a:t>Hyperparameter Tuning</a:t>
            </a:r>
            <a:endParaRPr lang="en-IN" sz="4000" b="1" dirty="0">
              <a:solidFill>
                <a:prstClr val="black">
                  <a:hueOff val="0"/>
                  <a:satOff val="0"/>
                  <a:lumOff val="0"/>
                  <a:alphaOff val="0"/>
                </a:prstClr>
              </a:solidFill>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F662DFDC-DC7F-EA9E-EBDC-F9037AD1CBA3}"/>
              </a:ext>
            </a:extLst>
          </p:cNvPr>
          <p:cNvGraphicFramePr>
            <a:graphicFrameLocks noGrp="1"/>
          </p:cNvGraphicFramePr>
          <p:nvPr>
            <p:ph idx="1"/>
            <p:extLst>
              <p:ext uri="{D42A27DB-BD31-4B8C-83A1-F6EECF244321}">
                <p14:modId xmlns:p14="http://schemas.microsoft.com/office/powerpoint/2010/main" val="13175245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4271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BCB1B9-85DF-C33F-BBA1-81ECED4D30C0}"/>
              </a:ext>
            </a:extLst>
          </p:cNvPr>
          <p:cNvSpPr>
            <a:spLocks noGrp="1"/>
          </p:cNvSpPr>
          <p:nvPr>
            <p:ph type="title"/>
          </p:nvPr>
        </p:nvSpPr>
        <p:spPr>
          <a:xfrm>
            <a:off x="836679" y="723898"/>
            <a:ext cx="6002110" cy="1495425"/>
          </a:xfrm>
        </p:spPr>
        <p:txBody>
          <a:bodyPr>
            <a:normAutofit fontScale="90000"/>
          </a:bodyPr>
          <a:lstStyle/>
          <a:p>
            <a:pPr defTabSz="889000">
              <a:spcAft>
                <a:spcPct val="35000"/>
              </a:spcAft>
            </a:pPr>
            <a:r>
              <a:rPr lang="en-US" sz="4000" b="1" dirty="0">
                <a:latin typeface="Calibri" panose="020F0502020204030204"/>
                <a:ea typeface="+mn-ea"/>
                <a:cs typeface="+mn-cs"/>
              </a:rPr>
              <a:t>How do we find the Best Kernel and Hyperparameters</a:t>
            </a:r>
            <a:endParaRPr lang="en-IN" sz="4000" b="1" dirty="0">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C27196A-240D-2036-3A23-F6407F95D6B6}"/>
              </a:ext>
            </a:extLst>
          </p:cNvPr>
          <p:cNvSpPr>
            <a:spLocks noGrp="1"/>
          </p:cNvSpPr>
          <p:nvPr>
            <p:ph idx="1"/>
          </p:nvPr>
        </p:nvSpPr>
        <p:spPr>
          <a:xfrm>
            <a:off x="836680" y="2405067"/>
            <a:ext cx="6002110" cy="3729034"/>
          </a:xfrm>
        </p:spPr>
        <p:txBody>
          <a:bodyPr>
            <a:normAutofit/>
          </a:bodyPr>
          <a:lstStyle/>
          <a:p>
            <a:pPr marL="0" indent="0">
              <a:buNone/>
            </a:pPr>
            <a:r>
              <a:rPr lang="en-US" sz="2400" b="0" i="0" dirty="0">
                <a:effectLst/>
                <a:latin typeface="Söhne"/>
              </a:rPr>
              <a:t>Always remember that the choice of the kernel and hyperparameters is problem-dependent, and there is no one-size-fits-all solution. It often involves a combination of empirical testing, domain knowledge, and careful consideration of the characteristics of the data. Regularly evaluate the model's performance on validation sets to ensure that the chosen kernel generalizes well to unseen data</a:t>
            </a:r>
            <a:endParaRPr lang="en-IN" sz="2400" dirty="0"/>
          </a:p>
        </p:txBody>
      </p:sp>
      <p:pic>
        <p:nvPicPr>
          <p:cNvPr id="5" name="Picture 4" descr="White bulbs with a yellow one standing out">
            <a:extLst>
              <a:ext uri="{FF2B5EF4-FFF2-40B4-BE49-F238E27FC236}">
                <a16:creationId xmlns:a16="http://schemas.microsoft.com/office/drawing/2014/main" id="{7F890AC2-DA21-F40B-2C2B-849CC883A7BA}"/>
              </a:ext>
            </a:extLst>
          </p:cNvPr>
          <p:cNvPicPr>
            <a:picLocks noChangeAspect="1"/>
          </p:cNvPicPr>
          <p:nvPr/>
        </p:nvPicPr>
        <p:blipFill rotWithShape="1">
          <a:blip r:embed="rId2"/>
          <a:srcRect l="17768" r="33638" b="-1"/>
          <a:stretch/>
        </p:blipFill>
        <p:spPr>
          <a:xfrm>
            <a:off x="7199440" y="10"/>
            <a:ext cx="4992560" cy="6857990"/>
          </a:xfrm>
          <a:prstGeom prst="rect">
            <a:avLst/>
          </a:prstGeom>
          <a:effectLst/>
        </p:spPr>
      </p:pic>
    </p:spTree>
    <p:extLst>
      <p:ext uri="{BB962C8B-B14F-4D97-AF65-F5344CB8AC3E}">
        <p14:creationId xmlns:p14="http://schemas.microsoft.com/office/powerpoint/2010/main" val="3715489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DD3F57-23C6-012D-F4F9-200E08092F5F}"/>
              </a:ext>
            </a:extLst>
          </p:cNvPr>
          <p:cNvSpPr>
            <a:spLocks noGrp="1"/>
          </p:cNvSpPr>
          <p:nvPr>
            <p:ph idx="1"/>
          </p:nvPr>
        </p:nvSpPr>
        <p:spPr>
          <a:xfrm>
            <a:off x="876692" y="2533476"/>
            <a:ext cx="4355265" cy="3447832"/>
          </a:xfrm>
        </p:spPr>
        <p:txBody>
          <a:bodyPr anchor="t">
            <a:normAutofit/>
          </a:bodyPr>
          <a:lstStyle/>
          <a:p>
            <a:r>
              <a:rPr lang="en-US" sz="4400" dirty="0"/>
              <a:t>Let’s jump to some hands-on to understand it completely</a:t>
            </a:r>
            <a:endParaRPr lang="en-IN" sz="4400" dirty="0"/>
          </a:p>
        </p:txBody>
      </p:sp>
      <p:pic>
        <p:nvPicPr>
          <p:cNvPr id="12" name="Picture 11" descr="Empty speech bubbles">
            <a:extLst>
              <a:ext uri="{FF2B5EF4-FFF2-40B4-BE49-F238E27FC236}">
                <a16:creationId xmlns:a16="http://schemas.microsoft.com/office/drawing/2014/main" id="{42306169-DA0E-65CF-3EBE-EFE770B58589}"/>
              </a:ext>
            </a:extLst>
          </p:cNvPr>
          <p:cNvPicPr>
            <a:picLocks noChangeAspect="1"/>
          </p:cNvPicPr>
          <p:nvPr/>
        </p:nvPicPr>
        <p:blipFill rotWithShape="1">
          <a:blip r:embed="rId2"/>
          <a:srcRect l="24581" r="16085" b="-1"/>
          <a:stretch/>
        </p:blipFill>
        <p:spPr>
          <a:xfrm>
            <a:off x="6096000" y="10"/>
            <a:ext cx="6095999" cy="6857990"/>
          </a:xfrm>
          <a:prstGeom prst="rect">
            <a:avLst/>
          </a:prstGeom>
        </p:spPr>
      </p:pic>
      <p:sp>
        <p:nvSpPr>
          <p:cNvPr id="17" name="Rectangle 16">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69424" y="3028872"/>
            <a:ext cx="1559464" cy="6106313"/>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15441" y="-3760"/>
            <a:ext cx="2176557" cy="68579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096000" y="5502302"/>
            <a:ext cx="6106314" cy="1359456"/>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3" name="Rectangle 22">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26892" y="2939627"/>
            <a:ext cx="3162908" cy="3914612"/>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Tree>
    <p:extLst>
      <p:ext uri="{BB962C8B-B14F-4D97-AF65-F5344CB8AC3E}">
        <p14:creationId xmlns:p14="http://schemas.microsoft.com/office/powerpoint/2010/main" val="2270886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357</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Söhne</vt:lpstr>
      <vt:lpstr>Office Theme</vt:lpstr>
      <vt:lpstr>Support Vector Machines</vt:lpstr>
      <vt:lpstr>Steps in a SVM algorithm</vt:lpstr>
      <vt:lpstr>Let’s say our dataset is iris dataset</vt:lpstr>
      <vt:lpstr>For our dataset of two species, we can have any of these three lines as a valid classifier line(decision boundary) between the two classes</vt:lpstr>
      <vt:lpstr>PowerPoint Presentation</vt:lpstr>
      <vt:lpstr>Choosing a Kernel</vt:lpstr>
      <vt:lpstr>Hyperparameter Tuning</vt:lpstr>
      <vt:lpstr>How do we find the Best Kernel and Hyperparameters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Machines</dc:title>
  <dc:creator>Swapnil Pandey</dc:creator>
  <cp:lastModifiedBy>Swapnil Pandey</cp:lastModifiedBy>
  <cp:revision>2</cp:revision>
  <dcterms:created xsi:type="dcterms:W3CDTF">2024-01-06T17:36:25Z</dcterms:created>
  <dcterms:modified xsi:type="dcterms:W3CDTF">2024-01-07T07:33:43Z</dcterms:modified>
</cp:coreProperties>
</file>