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79" r:id="rId4"/>
    <p:sldId id="280" r:id="rId5"/>
    <p:sldId id="282" r:id="rId6"/>
    <p:sldId id="283" r:id="rId7"/>
    <p:sldId id="284" r:id="rId8"/>
    <p:sldId id="266" r:id="rId9"/>
    <p:sldId id="285" r:id="rId10"/>
    <p:sldId id="264" r:id="rId11"/>
    <p:sldId id="265" r:id="rId12"/>
    <p:sldId id="256" r:id="rId13"/>
    <p:sldId id="286" r:id="rId14"/>
    <p:sldId id="274" r:id="rId15"/>
    <p:sldId id="263" r:id="rId16"/>
    <p:sldId id="270" r:id="rId17"/>
    <p:sldId id="271" r:id="rId18"/>
    <p:sldId id="260" r:id="rId19"/>
    <p:sldId id="272" r:id="rId20"/>
    <p:sldId id="276" r:id="rId21"/>
    <p:sldId id="269" r:id="rId22"/>
    <p:sldId id="275" r:id="rId23"/>
    <p:sldId id="257" r:id="rId24"/>
    <p:sldId id="259" r:id="rId25"/>
    <p:sldId id="261" r:id="rId26"/>
    <p:sldId id="287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1408"/>
  </p:normalViewPr>
  <p:slideViewPr>
    <p:cSldViewPr snapToGrid="0" snapToObjects="1">
      <p:cViewPr>
        <p:scale>
          <a:sx n="63" d="100"/>
          <a:sy n="63" d="100"/>
        </p:scale>
        <p:origin x="-8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D5C1-307A-D01A-F6F4-FF35661E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559CC-5375-61B8-E235-36BF825BA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8583-CE20-6C94-2AA3-855923C2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EC20-C892-624A-A6AC-9B9FE5D60D3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4427-0A19-004A-4E16-EBF6461C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EA7F-14FD-06B1-32B1-2D7692AF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ADEC-3120-4042-9738-F2B65B76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7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5E01-0302-474A-2FCD-C305F70C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A035D-9BFC-245D-2190-CFC3BF229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F08B4-CC4B-6F74-DA6C-676626BF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EC20-C892-624A-A6AC-9B9FE5D60D3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F4BAF-0F23-27DF-B77E-FB5D9E08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BE0A5-1621-69EE-1A6B-27A2CDB1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ADEC-3120-4042-9738-F2B65B76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3F211-7637-EDA2-6F3F-3D6A66EE3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BF792-2A2F-9ED8-EE81-18046009C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1BB6-070B-9558-F5C3-6EA4BB12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EC20-C892-624A-A6AC-9B9FE5D60D3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4B89-679D-9ED5-B84F-8E3593C9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ADC32-A604-53FE-6EC4-6AAF5E6A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ADEC-3120-4042-9738-F2B65B76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D307-CC2D-6ABB-BE80-C0D3551F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8BDE-6DC6-53C6-3D6D-2010D686A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C281-E1AB-995B-7622-0FB96CA8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EC20-C892-624A-A6AC-9B9FE5D60D3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D9EC-7F1C-3756-D7B8-76D2230E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C399A-6B9D-981B-24F7-FE914C0A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ADEC-3120-4042-9738-F2B65B76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0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1A78-CC4F-1F1F-D758-E8568467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604A4-CA5F-FA69-9213-0E088BC8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45F75-E82F-106E-48DA-39F6F52C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EC20-C892-624A-A6AC-9B9FE5D60D3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88A4-8D62-9B55-9728-1BE6CB0D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268B-22F4-7D31-316C-FB15DDEF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ADEC-3120-4042-9738-F2B65B76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C69F-7F15-8229-83AA-BF8864C6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E5BF-8B2B-05FE-01A6-AAA5E246B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11F19-516B-9897-524B-6F3C4412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4CA63-D98E-7995-0391-9F154E24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EC20-C892-624A-A6AC-9B9FE5D60D3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B067-FC50-2ADB-3944-4DEAE4E3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9CEC9-2A71-1215-8460-8523D5C3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ADEC-3120-4042-9738-F2B65B76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E322-82E9-DE15-BE7B-2A793D99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62E3-56AC-68EF-7FA3-F09709726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E7EB9-91FF-13A6-FFD7-187981FCC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0346D-C6AD-62F1-C1D2-B58115A6E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E15F9-FBDB-3918-0D81-9353E3205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7B447-C63D-9033-F350-1F51CD2A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EC20-C892-624A-A6AC-9B9FE5D60D3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140FB-1006-16B0-9904-F8AE5BDA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8C753-BC49-1102-F0EE-322FE379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ADEC-3120-4042-9738-F2B65B76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D256-4085-486F-8BA6-3D82843E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A36FE-CEDA-9BAA-E256-B91E9069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EC20-C892-624A-A6AC-9B9FE5D60D3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CC87B-436E-6A5F-C24E-653A8D16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598EC-C2B9-6B12-B1C3-7838365E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ADEC-3120-4042-9738-F2B65B76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E7972-4A52-BCE2-CD0A-55ACD315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EC20-C892-624A-A6AC-9B9FE5D60D3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A8293-381C-8D22-631C-428BE141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E5E17-4F78-CF34-39A3-5EA45E84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ADEC-3120-4042-9738-F2B65B76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6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549E-D3CB-13A3-A115-8FBB13062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9108E-83E3-CE79-E44D-CCE5C23C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4E61-1BBB-662B-D193-A82FEA86F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E430A-D790-F949-B17F-7BE4B674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EC20-C892-624A-A6AC-9B9FE5D60D3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B5277-2D9F-86B9-A195-75A114CE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14F00-B782-54A2-1330-B761A8CB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ADEC-3120-4042-9738-F2B65B76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9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4802-03F1-25BF-636D-D90D08DE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C94CA-6F5E-6563-6803-AD08DFFA2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8446B-B79D-58EC-B079-F824E3EE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9E1FD-B83E-4B1A-33B7-06B12EAF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EC20-C892-624A-A6AC-9B9FE5D60D3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84FFC-E992-E08C-3FF0-4A104DF0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61D03-690F-FA9F-B196-5AD9F0B0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8ADEC-3120-4042-9738-F2B65B76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A99D8-302F-86F0-28E2-BA78537F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82CF4-9586-55F4-2A9D-88A9633CD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D2A8-A5C0-62C2-0CB4-EE84334FE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EC20-C892-624A-A6AC-9B9FE5D60D39}" type="datetimeFigureOut">
              <a:rPr lang="en-US" smtClean="0"/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42CE-71C7-46B0-CFCE-BA49B3F9F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1A32-F098-E2D1-193A-8ED41DE4E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8ADEC-3120-4042-9738-F2B65B76D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6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4FA9-8AD7-741A-B494-C7D4950E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and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150D-5D89-49B8-B830-8A6B1F5D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Programming: writing codes that allow you to create your own set of instructions for your device to carry out. </a:t>
            </a:r>
          </a:p>
          <a:p>
            <a:pPr marL="0" indent="0">
              <a:buNone/>
            </a:pPr>
            <a:r>
              <a:rPr lang="en-SG" dirty="0"/>
              <a:t>Python: a language we can use for programming</a:t>
            </a:r>
          </a:p>
          <a:p>
            <a:endParaRPr lang="en-US" dirty="0"/>
          </a:p>
        </p:txBody>
      </p:sp>
      <p:pic>
        <p:nvPicPr>
          <p:cNvPr id="2050" name="Picture 2" descr="How to Learn Computer Programming Languages | Grinfer">
            <a:extLst>
              <a:ext uri="{FF2B5EF4-FFF2-40B4-BE49-F238E27FC236}">
                <a16:creationId xmlns:a16="http://schemas.microsoft.com/office/drawing/2014/main" id="{B395B561-2642-5131-A965-A0C20349B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08" y="3305294"/>
            <a:ext cx="6370184" cy="31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5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1181-F927-CD49-5192-6FE8B63B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7C6E-76E2-6115-CCA9-74C9BA92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Monaco" pitchFamily="2" charset="77"/>
              </a:rPr>
              <a:t>for</a:t>
            </a:r>
            <a:r>
              <a:rPr lang="en-US" dirty="0">
                <a:latin typeface="Monaco" pitchFamily="2" charset="77"/>
              </a:rPr>
              <a:t> each item </a:t>
            </a:r>
            <a:r>
              <a:rPr lang="en-US" dirty="0">
                <a:solidFill>
                  <a:srgbClr val="0432FF"/>
                </a:solidFill>
                <a:latin typeface="Monaco" pitchFamily="2" charset="77"/>
              </a:rPr>
              <a:t>in</a:t>
            </a:r>
            <a:r>
              <a:rPr lang="en-US" dirty="0">
                <a:latin typeface="Monaco" pitchFamily="2" charset="77"/>
              </a:rPr>
              <a:t> this list: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do this </a:t>
            </a:r>
          </a:p>
        </p:txBody>
      </p:sp>
    </p:spTree>
    <p:extLst>
      <p:ext uri="{BB962C8B-B14F-4D97-AF65-F5344CB8AC3E}">
        <p14:creationId xmlns:p14="http://schemas.microsoft.com/office/powerpoint/2010/main" val="233948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1181-F927-CD49-5192-6FE8B63B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7C6E-76E2-6115-CCA9-74C9BA92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47339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Monaco" pitchFamily="2" charset="77"/>
              </a:rPr>
              <a:t>prime_numbers</a:t>
            </a:r>
            <a:r>
              <a:rPr lang="en-US" dirty="0">
                <a:latin typeface="Monaco" pitchFamily="2" charset="77"/>
              </a:rPr>
              <a:t> = [2, 3, 5, 7, 11]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  <a:latin typeface="Monaco" pitchFamily="2" charset="77"/>
              </a:rPr>
              <a:t>for</a:t>
            </a:r>
            <a:r>
              <a:rPr lang="en-US" dirty="0">
                <a:latin typeface="Monaco" pitchFamily="2" charset="77"/>
              </a:rPr>
              <a:t> each number </a:t>
            </a:r>
            <a:r>
              <a:rPr lang="en-US" dirty="0">
                <a:solidFill>
                  <a:srgbClr val="0432FF"/>
                </a:solidFill>
                <a:latin typeface="Monaco" pitchFamily="2" charset="77"/>
              </a:rPr>
              <a:t>in</a:t>
            </a:r>
            <a:r>
              <a:rPr lang="en-US" dirty="0">
                <a:latin typeface="Monaco" pitchFamily="2" charset="77"/>
              </a:rPr>
              <a:t> the list of </a:t>
            </a:r>
            <a:r>
              <a:rPr lang="en-US" dirty="0" err="1">
                <a:latin typeface="Monaco" pitchFamily="2" charset="77"/>
              </a:rPr>
              <a:t>prime_numbers</a:t>
            </a:r>
            <a:r>
              <a:rPr lang="en-US" dirty="0"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multiply by two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	print each number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2 x 2 = 4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3 x 2 = 6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5 x 2 = 10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7 x 2 = 14</a:t>
            </a: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11 x 2 = 22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>
                <a:latin typeface="Monaco" pitchFamily="2" charset="77"/>
              </a:rPr>
              <a:t>Outcome: 4 6 10 14 22</a:t>
            </a:r>
          </a:p>
        </p:txBody>
      </p:sp>
    </p:spTree>
    <p:extLst>
      <p:ext uri="{BB962C8B-B14F-4D97-AF65-F5344CB8AC3E}">
        <p14:creationId xmlns:p14="http://schemas.microsoft.com/office/powerpoint/2010/main" val="203828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500+ Dna Pictures [HQ] | Download Free Images on Unsplash">
            <a:extLst>
              <a:ext uri="{FF2B5EF4-FFF2-40B4-BE49-F238E27FC236}">
                <a16:creationId xmlns:a16="http://schemas.microsoft.com/office/drawing/2014/main" id="{8921C208-4CCD-A283-645D-282746C92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12FEB0-3E8A-0FB2-70F7-61AF3398A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18" y="5234320"/>
            <a:ext cx="6931319" cy="752217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Complementary Strand of DNA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D5A11-3754-A450-A1B2-E5EB684E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9" y="6059086"/>
            <a:ext cx="6931319" cy="349725"/>
          </a:xfrm>
        </p:spPr>
        <p:txBody>
          <a:bodyPr anchor="t">
            <a:normAutofit/>
          </a:bodyPr>
          <a:lstStyle/>
          <a:p>
            <a:pPr algn="l"/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86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8D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DNA replication? – YourGenome">
            <a:extLst>
              <a:ext uri="{FF2B5EF4-FFF2-40B4-BE49-F238E27FC236}">
                <a16:creationId xmlns:a16="http://schemas.microsoft.com/office/drawing/2014/main" id="{222CD076-C3B3-C59E-D0D2-1C609E18A3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676" y="643467"/>
            <a:ext cx="905864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1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6F61-D2E0-5C4D-FF97-4895D403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Given a strand of DNA, how do we find its complementary strand?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BBBF-6061-C5A9-0990-16DE7EB5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9116"/>
            <a:ext cx="10515600" cy="1876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6000" baseline="30000" dirty="0"/>
              <a:t>3’ </a:t>
            </a:r>
            <a:r>
              <a:rPr lang="en-SG" sz="6000" dirty="0"/>
              <a:t>A C G T A C G T G A C G </a:t>
            </a:r>
            <a:r>
              <a:rPr lang="en-SG" sz="6000" baseline="30000" dirty="0"/>
              <a:t>5’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G C A T G C A C T G C</a:t>
            </a:r>
            <a:r>
              <a:rPr lang="en-US" sz="6000" baseline="30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548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12EC-5BCE-5C3A-4276-24D704C1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complement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25FF-2A5F-37A0-9764-552D9E0C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525" y="1911350"/>
            <a:ext cx="3790950" cy="33035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5000" dirty="0">
                <a:latin typeface="Monaco" pitchFamily="2" charset="77"/>
              </a:rPr>
              <a:t>A </a:t>
            </a:r>
            <a:r>
              <a:rPr lang="en-SG" sz="5000" dirty="0">
                <a:latin typeface="Monaco" pitchFamily="2" charset="77"/>
                <a:sym typeface="Wingdings" pitchFamily="2" charset="2"/>
              </a:rPr>
              <a:t> </a:t>
            </a:r>
            <a:r>
              <a:rPr lang="en-SG" sz="5000" dirty="0">
                <a:solidFill>
                  <a:srgbClr val="FF0000"/>
                </a:solidFill>
                <a:latin typeface="Monaco" pitchFamily="2" charset="77"/>
                <a:sym typeface="Wingdings" pitchFamily="2" charset="2"/>
              </a:rPr>
              <a:t>T</a:t>
            </a:r>
          </a:p>
          <a:p>
            <a:pPr marL="0" indent="0" algn="ctr">
              <a:buNone/>
            </a:pPr>
            <a:r>
              <a:rPr lang="en-SG" sz="5000" dirty="0">
                <a:latin typeface="Monaco" pitchFamily="2" charset="77"/>
                <a:sym typeface="Wingdings" pitchFamily="2" charset="2"/>
              </a:rPr>
              <a:t>C  </a:t>
            </a:r>
            <a:r>
              <a:rPr lang="en-SG" sz="5000" dirty="0">
                <a:solidFill>
                  <a:srgbClr val="FF0000"/>
                </a:solidFill>
                <a:latin typeface="Monaco" pitchFamily="2" charset="77"/>
                <a:sym typeface="Wingdings" pitchFamily="2" charset="2"/>
              </a:rPr>
              <a:t>G</a:t>
            </a:r>
          </a:p>
          <a:p>
            <a:pPr marL="0" indent="0" algn="ctr">
              <a:buNone/>
            </a:pPr>
            <a:r>
              <a:rPr lang="en-SG" sz="5000" dirty="0">
                <a:latin typeface="Monaco" pitchFamily="2" charset="77"/>
                <a:sym typeface="Wingdings" pitchFamily="2" charset="2"/>
              </a:rPr>
              <a:t>G  </a:t>
            </a:r>
            <a:r>
              <a:rPr lang="en-SG" sz="5000" dirty="0">
                <a:solidFill>
                  <a:srgbClr val="FF0000"/>
                </a:solidFill>
                <a:latin typeface="Monaco" pitchFamily="2" charset="77"/>
                <a:sym typeface="Wingdings" pitchFamily="2" charset="2"/>
              </a:rPr>
              <a:t>C</a:t>
            </a:r>
          </a:p>
          <a:p>
            <a:pPr marL="0" indent="0" algn="ctr">
              <a:buNone/>
            </a:pPr>
            <a:r>
              <a:rPr lang="en-SG" sz="5000" dirty="0">
                <a:latin typeface="Monaco" pitchFamily="2" charset="77"/>
                <a:sym typeface="Wingdings" pitchFamily="2" charset="2"/>
              </a:rPr>
              <a:t>T  </a:t>
            </a:r>
            <a:r>
              <a:rPr lang="en-SG" sz="5000" dirty="0">
                <a:solidFill>
                  <a:srgbClr val="FF0000"/>
                </a:solidFill>
                <a:latin typeface="Monaco" pitchFamily="2" charset="77"/>
                <a:sym typeface="Wingdings" pitchFamily="2" charset="2"/>
              </a:rPr>
              <a:t>A</a:t>
            </a:r>
            <a:endParaRPr lang="en-SG" sz="5000" dirty="0">
              <a:solidFill>
                <a:srgbClr val="FF0000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608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6F61-D2E0-5C4D-FF97-4895D403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2. Replace the bases, one at a time using the complement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BBBF-6061-C5A9-0990-16DE7EB5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0403"/>
            <a:ext cx="10515600" cy="10742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6000" baseline="30000" dirty="0"/>
              <a:t>3’ </a:t>
            </a:r>
            <a:r>
              <a:rPr lang="en-SG" sz="6000" dirty="0"/>
              <a:t>A C G T A C G T G A C G </a:t>
            </a:r>
            <a:r>
              <a:rPr lang="en-SG" sz="6000" baseline="30000" dirty="0"/>
              <a:t>5’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5D4A2C-C2E2-6594-7A71-16AEDB23C014}"/>
              </a:ext>
            </a:extLst>
          </p:cNvPr>
          <p:cNvCxnSpPr/>
          <p:nvPr/>
        </p:nvCxnSpPr>
        <p:spPr>
          <a:xfrm>
            <a:off x="2719977" y="1870313"/>
            <a:ext cx="0" cy="728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2471C-3C6F-147B-9B1E-EACFF8828CBD}"/>
              </a:ext>
            </a:extLst>
          </p:cNvPr>
          <p:cNvSpPr txBox="1">
            <a:spLocks/>
          </p:cNvSpPr>
          <p:nvPr/>
        </p:nvSpPr>
        <p:spPr>
          <a:xfrm>
            <a:off x="838200" y="4177405"/>
            <a:ext cx="10515600" cy="93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aseline="30000" dirty="0">
                <a:solidFill>
                  <a:srgbClr val="FF0000"/>
                </a:solidFill>
              </a:rPr>
              <a:t>5’ </a:t>
            </a:r>
            <a:r>
              <a:rPr lang="en-US" sz="6000" dirty="0">
                <a:solidFill>
                  <a:srgbClr val="FF0000"/>
                </a:solidFill>
              </a:rPr>
              <a:t>T </a:t>
            </a:r>
            <a:r>
              <a:rPr lang="en-US" sz="6000" dirty="0">
                <a:solidFill>
                  <a:schemeClr val="bg1"/>
                </a:solidFill>
              </a:rPr>
              <a:t>G T C A C G T A C G T</a:t>
            </a:r>
            <a:r>
              <a:rPr lang="en-US" sz="6000" baseline="30000" dirty="0">
                <a:solidFill>
                  <a:schemeClr val="bg1"/>
                </a:solidFill>
              </a:rPr>
              <a:t> </a:t>
            </a:r>
            <a:r>
              <a:rPr lang="en-US" sz="6000" baseline="30000" dirty="0">
                <a:solidFill>
                  <a:srgbClr val="FF0000"/>
                </a:solidFill>
              </a:rPr>
              <a:t>3’ 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8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6F61-D2E0-5C4D-FF97-4895D403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2. Replace the bases, one at a time using the complement bases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CC0B53-21D5-BAA2-7058-97BCE8195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0403"/>
            <a:ext cx="10515600" cy="10742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6000" baseline="30000" dirty="0"/>
              <a:t>5’ </a:t>
            </a:r>
            <a:r>
              <a:rPr lang="en-SG" sz="6000" dirty="0"/>
              <a:t>A C G T A C G T G A C G </a:t>
            </a:r>
            <a:r>
              <a:rPr lang="en-SG" sz="6000" baseline="30000" dirty="0"/>
              <a:t>3’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2FF64-93E0-C956-0877-E68324861742}"/>
              </a:ext>
            </a:extLst>
          </p:cNvPr>
          <p:cNvCxnSpPr/>
          <p:nvPr/>
        </p:nvCxnSpPr>
        <p:spPr>
          <a:xfrm>
            <a:off x="3357875" y="1870313"/>
            <a:ext cx="0" cy="728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C0F73C-14FC-D62F-B603-A49DDC97E29C}"/>
              </a:ext>
            </a:extLst>
          </p:cNvPr>
          <p:cNvSpPr txBox="1">
            <a:spLocks/>
          </p:cNvSpPr>
          <p:nvPr/>
        </p:nvSpPr>
        <p:spPr>
          <a:xfrm>
            <a:off x="838200" y="4177405"/>
            <a:ext cx="10515600" cy="93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aseline="30000" dirty="0">
                <a:solidFill>
                  <a:srgbClr val="FF0000"/>
                </a:solidFill>
              </a:rPr>
              <a:t>5’ </a:t>
            </a:r>
            <a:r>
              <a:rPr lang="en-US" sz="6000" dirty="0">
                <a:solidFill>
                  <a:srgbClr val="FF0000"/>
                </a:solidFill>
              </a:rPr>
              <a:t>T G </a:t>
            </a:r>
            <a:r>
              <a:rPr lang="en-US" sz="6000" dirty="0">
                <a:solidFill>
                  <a:schemeClr val="bg1"/>
                </a:solidFill>
              </a:rPr>
              <a:t>T C A C G T A C G T</a:t>
            </a:r>
            <a:r>
              <a:rPr lang="en-US" sz="6000" baseline="30000" dirty="0">
                <a:solidFill>
                  <a:srgbClr val="FF0000"/>
                </a:solidFill>
              </a:rPr>
              <a:t> 3’ 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5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6F61-D2E0-5C4D-FF97-4895D403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2. Replace the bases, one at a time using the complement bases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5691A7-D3C7-1390-6763-A0D476B4619C}"/>
              </a:ext>
            </a:extLst>
          </p:cNvPr>
          <p:cNvSpPr txBox="1">
            <a:spLocks/>
          </p:cNvSpPr>
          <p:nvPr/>
        </p:nvSpPr>
        <p:spPr>
          <a:xfrm>
            <a:off x="838200" y="2670403"/>
            <a:ext cx="10515600" cy="1074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6000" baseline="30000"/>
              <a:t>5’ </a:t>
            </a:r>
            <a:r>
              <a:rPr lang="en-SG" sz="6000"/>
              <a:t>A C G T A C G T G A C G </a:t>
            </a:r>
            <a:r>
              <a:rPr lang="en-SG" sz="6000" baseline="30000"/>
              <a:t>3’</a:t>
            </a:r>
            <a:endParaRPr lang="en-SG" sz="6000" baseline="30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C84CC4-5AD7-E641-C94A-B880D5E15EEA}"/>
              </a:ext>
            </a:extLst>
          </p:cNvPr>
          <p:cNvCxnSpPr/>
          <p:nvPr/>
        </p:nvCxnSpPr>
        <p:spPr>
          <a:xfrm>
            <a:off x="3948609" y="1870313"/>
            <a:ext cx="0" cy="728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278F1E-B46E-8BC8-8F67-7782CDA73D50}"/>
              </a:ext>
            </a:extLst>
          </p:cNvPr>
          <p:cNvSpPr txBox="1">
            <a:spLocks/>
          </p:cNvSpPr>
          <p:nvPr/>
        </p:nvSpPr>
        <p:spPr>
          <a:xfrm>
            <a:off x="838200" y="4177405"/>
            <a:ext cx="10515600" cy="93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baseline="30000" dirty="0">
                <a:solidFill>
                  <a:srgbClr val="FF0000"/>
                </a:solidFill>
              </a:rPr>
              <a:t>5’ </a:t>
            </a:r>
            <a:r>
              <a:rPr lang="en-US" sz="6000" dirty="0">
                <a:solidFill>
                  <a:srgbClr val="FF0000"/>
                </a:solidFill>
              </a:rPr>
              <a:t>T G C </a:t>
            </a:r>
            <a:r>
              <a:rPr lang="en-US" sz="6000" dirty="0">
                <a:solidFill>
                  <a:schemeClr val="bg1"/>
                </a:solidFill>
              </a:rPr>
              <a:t>C A C G T A C G T</a:t>
            </a:r>
            <a:r>
              <a:rPr lang="en-US" sz="6000" baseline="30000" dirty="0">
                <a:solidFill>
                  <a:schemeClr val="bg1"/>
                </a:solidFill>
              </a:rPr>
              <a:t> </a:t>
            </a:r>
            <a:r>
              <a:rPr lang="en-US" sz="6000" baseline="30000" dirty="0">
                <a:solidFill>
                  <a:srgbClr val="FF0000"/>
                </a:solidFill>
              </a:rPr>
              <a:t>3’ 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4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6F61-D2E0-5C4D-FF97-4895D403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2. Replace the bases, one at a time using the complement bases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00D716-B2BC-BBAB-C60F-BCA15297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0403"/>
            <a:ext cx="10515600" cy="10742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6000" baseline="30000" dirty="0"/>
              <a:t>3’ </a:t>
            </a:r>
            <a:r>
              <a:rPr lang="en-SG" sz="6000" dirty="0"/>
              <a:t>A C G T A C G T G A C G </a:t>
            </a:r>
            <a:r>
              <a:rPr lang="en-SG" sz="6000" baseline="30000" dirty="0"/>
              <a:t>5’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2E6290-1582-CF11-5118-0E4272152363}"/>
              </a:ext>
            </a:extLst>
          </p:cNvPr>
          <p:cNvSpPr txBox="1">
            <a:spLocks/>
          </p:cNvSpPr>
          <p:nvPr/>
        </p:nvSpPr>
        <p:spPr>
          <a:xfrm>
            <a:off x="838200" y="4177405"/>
            <a:ext cx="10515600" cy="93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aseline="30000" dirty="0">
                <a:solidFill>
                  <a:srgbClr val="FF0000"/>
                </a:solidFill>
              </a:rPr>
              <a:t>5’ </a:t>
            </a:r>
            <a:r>
              <a:rPr lang="en-US" sz="6000" dirty="0">
                <a:solidFill>
                  <a:srgbClr val="FF0000"/>
                </a:solidFill>
              </a:rPr>
              <a:t>T G C A T G C A C T G C</a:t>
            </a:r>
            <a:r>
              <a:rPr lang="en-US" sz="6000" baseline="30000" dirty="0">
                <a:solidFill>
                  <a:srgbClr val="FF0000"/>
                </a:solidFill>
              </a:rPr>
              <a:t> 3’ 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5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41F2-253F-4FD7-5E0D-FB246B1B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a biology major, why do I need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FBE4-D3F8-3461-FD69-A5B07A8D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allows us to work with large data sizes faster, more efficiently and more precisely</a:t>
            </a:r>
          </a:p>
          <a:p>
            <a:endParaRPr lang="en-US" dirty="0"/>
          </a:p>
        </p:txBody>
      </p:sp>
      <p:pic>
        <p:nvPicPr>
          <p:cNvPr id="1030" name="Picture 6" descr="Big Data - Large Amount of Data We are creating - Get in Startup">
            <a:extLst>
              <a:ext uri="{FF2B5EF4-FFF2-40B4-BE49-F238E27FC236}">
                <a16:creationId xmlns:a16="http://schemas.microsoft.com/office/drawing/2014/main" id="{F5E59F6D-8699-3488-B225-010CA05B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57" y="3045166"/>
            <a:ext cx="6183086" cy="31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02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9682B2-07DB-ECC7-F643-82B126B48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F7E95A-FE42-099D-9781-A1F59F5B4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2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12EC-5BCE-5C3A-4276-24D704C1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25FF-2A5F-37A0-9764-552D9E0C3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525" y="1911350"/>
            <a:ext cx="3790950" cy="3303588"/>
          </a:xfrm>
        </p:spPr>
        <p:txBody>
          <a:bodyPr/>
          <a:lstStyle/>
          <a:p>
            <a:pPr marL="0" indent="0">
              <a:buNone/>
            </a:pPr>
            <a:r>
              <a:rPr lang="en-SG" dirty="0">
                <a:latin typeface="Monaco" pitchFamily="2" charset="77"/>
              </a:rPr>
              <a:t>complement = {</a:t>
            </a:r>
          </a:p>
          <a:p>
            <a:pPr marL="0" indent="0">
              <a:buNone/>
            </a:pPr>
            <a:r>
              <a:rPr lang="en-SG" dirty="0">
                <a:latin typeface="Monaco" pitchFamily="2" charset="77"/>
              </a:rPr>
              <a:t>	'A': 'T’, </a:t>
            </a:r>
          </a:p>
          <a:p>
            <a:pPr marL="0" indent="0">
              <a:buNone/>
            </a:pPr>
            <a:r>
              <a:rPr lang="en-SG" dirty="0">
                <a:latin typeface="Monaco" pitchFamily="2" charset="77"/>
              </a:rPr>
              <a:t>	'C': 'G’, </a:t>
            </a:r>
          </a:p>
          <a:p>
            <a:pPr marL="0" indent="0">
              <a:buNone/>
            </a:pPr>
            <a:r>
              <a:rPr lang="en-SG" dirty="0">
                <a:latin typeface="Monaco" pitchFamily="2" charset="77"/>
              </a:rPr>
              <a:t>	'G': 'C’,</a:t>
            </a:r>
          </a:p>
          <a:p>
            <a:pPr marL="0" indent="0">
              <a:buNone/>
            </a:pPr>
            <a:r>
              <a:rPr lang="en-SG" dirty="0">
                <a:latin typeface="Monaco" pitchFamily="2" charset="77"/>
              </a:rPr>
              <a:t>	'T': 'A’</a:t>
            </a:r>
          </a:p>
          <a:p>
            <a:pPr marL="0" indent="0">
              <a:buNone/>
            </a:pPr>
            <a:r>
              <a:rPr lang="en-SG" dirty="0">
                <a:latin typeface="Monaco" pitchFamily="2" charset="77"/>
              </a:rPr>
              <a:t>}</a:t>
            </a:r>
          </a:p>
          <a:p>
            <a:pPr marL="0" indent="0">
              <a:buNone/>
            </a:pPr>
            <a:endParaRPr lang="en-US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6573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4BD8-B125-98DD-9288-61E9E5AE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7227-57F5-B16E-F723-7E1A537B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 err="1">
                <a:latin typeface="Monaco" pitchFamily="2" charset="77"/>
              </a:rPr>
              <a:t>dna</a:t>
            </a:r>
            <a:r>
              <a:rPr lang="en-SG" sz="2400" dirty="0">
                <a:latin typeface="Monaco" pitchFamily="2" charset="77"/>
              </a:rPr>
              <a:t> =</a:t>
            </a:r>
            <a:r>
              <a:rPr lang="en-SG" sz="2400" dirty="0"/>
              <a:t> ‘ACGTACGTGACG’ </a:t>
            </a:r>
            <a:br>
              <a:rPr lang="en-SG" sz="2400" dirty="0">
                <a:latin typeface="Monaco" pitchFamily="2" charset="77"/>
              </a:rPr>
            </a:br>
            <a:r>
              <a:rPr lang="en-SG" sz="2400" dirty="0">
                <a:latin typeface="Monaco" pitchFamily="2" charset="77"/>
              </a:rPr>
              <a:t>complement = {'A': 'T', 'C': 'G', 'G': 'C', 'T': 'A’}</a:t>
            </a:r>
          </a:p>
          <a:p>
            <a:pPr marL="0" indent="0">
              <a:buNone/>
            </a:pPr>
            <a:r>
              <a:rPr lang="en-SG" sz="2400" dirty="0" err="1">
                <a:latin typeface="Monaco" pitchFamily="2" charset="77"/>
              </a:rPr>
              <a:t>rev_complement</a:t>
            </a:r>
            <a:r>
              <a:rPr lang="en-SG" sz="2400" dirty="0">
                <a:latin typeface="Monaco" pitchFamily="2" charset="77"/>
              </a:rPr>
              <a:t> = ''</a:t>
            </a:r>
          </a:p>
          <a:p>
            <a:pPr marL="0" indent="0">
              <a:buNone/>
            </a:pPr>
            <a:r>
              <a:rPr lang="en-SG" sz="2400" dirty="0">
                <a:latin typeface="Monaco" pitchFamily="2" charset="77"/>
              </a:rPr>
              <a:t>for base in </a:t>
            </a:r>
            <a:r>
              <a:rPr lang="en-SG" sz="2400" dirty="0" err="1">
                <a:latin typeface="Monaco" pitchFamily="2" charset="77"/>
              </a:rPr>
              <a:t>dna</a:t>
            </a:r>
            <a:r>
              <a:rPr lang="en-SG" sz="2400" dirty="0">
                <a:latin typeface="Monaco" pitchFamily="2" charset="77"/>
              </a:rPr>
              <a:t>[::-1]:</a:t>
            </a:r>
          </a:p>
          <a:p>
            <a:pPr marL="0" indent="0">
              <a:buNone/>
            </a:pPr>
            <a:r>
              <a:rPr lang="en-SG" sz="2400" dirty="0">
                <a:latin typeface="Monaco" pitchFamily="2" charset="77"/>
              </a:rPr>
              <a:t>	</a:t>
            </a:r>
            <a:r>
              <a:rPr lang="en-SG" sz="2400" dirty="0" err="1">
                <a:latin typeface="Monaco" pitchFamily="2" charset="77"/>
              </a:rPr>
              <a:t>rev_complement</a:t>
            </a:r>
            <a:r>
              <a:rPr lang="en-SG" sz="2400" dirty="0">
                <a:latin typeface="Monaco" pitchFamily="2" charset="77"/>
              </a:rPr>
              <a:t> = </a:t>
            </a:r>
            <a:r>
              <a:rPr lang="en-SG" sz="2400" dirty="0" err="1">
                <a:latin typeface="Monaco" pitchFamily="2" charset="77"/>
              </a:rPr>
              <a:t>rev_complement</a:t>
            </a:r>
            <a:r>
              <a:rPr lang="en-SG" sz="2400" dirty="0">
                <a:latin typeface="Monaco" pitchFamily="2" charset="77"/>
              </a:rPr>
              <a:t> + complement[base]</a:t>
            </a:r>
          </a:p>
          <a:p>
            <a:pPr marL="0" indent="0">
              <a:buNone/>
            </a:pPr>
            <a:br>
              <a:rPr lang="en-SG" sz="2400" dirty="0">
                <a:latin typeface="Monaco" pitchFamily="2" charset="77"/>
              </a:rPr>
            </a:br>
            <a:r>
              <a:rPr lang="en-SG" sz="2400" dirty="0">
                <a:latin typeface="Monaco" pitchFamily="2" charset="77"/>
              </a:rPr>
              <a:t>print(reverse)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37899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6F61-D2E0-5C4D-FF97-4895D403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Given a strand of DNA, how do we find its complementary strand?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BBBF-6061-C5A9-0990-16DE7EB5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0537"/>
            <a:ext cx="10515600" cy="1876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6000" baseline="30000" dirty="0"/>
              <a:t>5’ </a:t>
            </a:r>
            <a:r>
              <a:rPr lang="en-SG" sz="6000" dirty="0"/>
              <a:t>A C G T A C G T G A C G </a:t>
            </a:r>
            <a:r>
              <a:rPr lang="en-SG" sz="6000" baseline="30000" dirty="0"/>
              <a:t>3’</a:t>
            </a:r>
          </a:p>
          <a:p>
            <a:pPr marL="0" indent="0" algn="ctr">
              <a:buNone/>
            </a:pPr>
            <a:r>
              <a:rPr lang="en-US" sz="6000" baseline="30000" dirty="0">
                <a:solidFill>
                  <a:srgbClr val="FF0000"/>
                </a:solidFill>
              </a:rPr>
              <a:t>3’ </a:t>
            </a:r>
            <a:r>
              <a:rPr lang="en-US" sz="6000" dirty="0">
                <a:solidFill>
                  <a:srgbClr val="FF0000"/>
                </a:solidFill>
              </a:rPr>
              <a:t>T </a:t>
            </a:r>
            <a:r>
              <a:rPr lang="en-US" sz="6000" dirty="0">
                <a:solidFill>
                  <a:schemeClr val="bg1"/>
                </a:solidFill>
              </a:rPr>
              <a:t>G C A T G C A C T G C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baseline="30000" dirty="0">
                <a:solidFill>
                  <a:srgbClr val="FF0000"/>
                </a:solidFill>
              </a:rPr>
              <a:t>5’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5D4A2C-C2E2-6594-7A71-16AEDB23C014}"/>
              </a:ext>
            </a:extLst>
          </p:cNvPr>
          <p:cNvCxnSpPr/>
          <p:nvPr/>
        </p:nvCxnSpPr>
        <p:spPr>
          <a:xfrm>
            <a:off x="2743200" y="3500448"/>
            <a:ext cx="0" cy="728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3E6F40-66D6-4CF8-2649-11202337223B}"/>
              </a:ext>
            </a:extLst>
          </p:cNvPr>
          <p:cNvSpPr txBox="1">
            <a:spLocks/>
          </p:cNvSpPr>
          <p:nvPr/>
        </p:nvSpPr>
        <p:spPr>
          <a:xfrm>
            <a:off x="4838703" y="1381916"/>
            <a:ext cx="2514593" cy="2499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complement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	'A': 'T’,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	'C': 'G’,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	'G': 'C’,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	'T': 'A’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45236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6F61-D2E0-5C4D-FF97-4895D403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Given a strand of DNA, how do we find its complementary strand?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BBBF-6061-C5A9-0990-16DE7EB5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0537"/>
            <a:ext cx="10515600" cy="1876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6000" baseline="30000" dirty="0"/>
              <a:t>5’ </a:t>
            </a:r>
            <a:r>
              <a:rPr lang="en-SG" sz="6000" dirty="0"/>
              <a:t>A C G T A C G T G A C G </a:t>
            </a:r>
            <a:r>
              <a:rPr lang="en-SG" sz="6000" baseline="30000" dirty="0"/>
              <a:t>3’</a:t>
            </a:r>
          </a:p>
          <a:p>
            <a:pPr marL="0" indent="0" algn="ctr">
              <a:buNone/>
            </a:pPr>
            <a:r>
              <a:rPr lang="en-US" sz="6000" baseline="30000" dirty="0">
                <a:solidFill>
                  <a:srgbClr val="FF0000"/>
                </a:solidFill>
              </a:rPr>
              <a:t>3’ </a:t>
            </a:r>
            <a:r>
              <a:rPr lang="en-US" sz="6000" dirty="0">
                <a:solidFill>
                  <a:srgbClr val="FF0000"/>
                </a:solidFill>
              </a:rPr>
              <a:t>T G </a:t>
            </a:r>
            <a:r>
              <a:rPr lang="en-US" sz="6000" dirty="0">
                <a:solidFill>
                  <a:schemeClr val="bg1"/>
                </a:solidFill>
              </a:rPr>
              <a:t>C A T G C A C T G C </a:t>
            </a:r>
            <a:r>
              <a:rPr lang="en-US" sz="6000" baseline="30000" dirty="0">
                <a:solidFill>
                  <a:srgbClr val="FF0000"/>
                </a:solidFill>
              </a:rPr>
              <a:t>5’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7D2336-74A3-3933-359D-93FE272277B8}"/>
              </a:ext>
            </a:extLst>
          </p:cNvPr>
          <p:cNvCxnSpPr/>
          <p:nvPr/>
        </p:nvCxnSpPr>
        <p:spPr>
          <a:xfrm>
            <a:off x="3328996" y="3500448"/>
            <a:ext cx="0" cy="728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E6988-B5B3-AFF1-D9F2-808755709CCB}"/>
              </a:ext>
            </a:extLst>
          </p:cNvPr>
          <p:cNvSpPr txBox="1">
            <a:spLocks/>
          </p:cNvSpPr>
          <p:nvPr/>
        </p:nvSpPr>
        <p:spPr>
          <a:xfrm>
            <a:off x="4838703" y="1381916"/>
            <a:ext cx="2514593" cy="2499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complement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	'A': 'T’,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	'C': 'G’,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	'G': 'C’,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	'T': 'A’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2030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6F61-D2E0-5C4D-FF97-4895D403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/>
              <a:t>Given a strand of DNA, how do we find its complementary strand?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BBBF-6061-C5A9-0990-16DE7EB5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0537"/>
            <a:ext cx="10515600" cy="1876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6000" baseline="30000" dirty="0"/>
              <a:t>5’ </a:t>
            </a:r>
            <a:r>
              <a:rPr lang="en-SG" sz="6000" dirty="0"/>
              <a:t>A C G T A C G T G A C G </a:t>
            </a:r>
            <a:r>
              <a:rPr lang="en-SG" sz="6000" baseline="30000" dirty="0"/>
              <a:t>3’</a:t>
            </a:r>
          </a:p>
          <a:p>
            <a:pPr marL="0" indent="0" algn="ctr">
              <a:buNone/>
            </a:pPr>
            <a:r>
              <a:rPr lang="en-US" sz="6000" baseline="30000" dirty="0">
                <a:solidFill>
                  <a:srgbClr val="FF0000"/>
                </a:solidFill>
              </a:rPr>
              <a:t>3’ </a:t>
            </a:r>
            <a:r>
              <a:rPr lang="en-US" sz="6000" dirty="0">
                <a:solidFill>
                  <a:srgbClr val="FF0000"/>
                </a:solidFill>
              </a:rPr>
              <a:t>T G C A T G C A C T G C </a:t>
            </a:r>
            <a:r>
              <a:rPr lang="en-US" sz="6000" baseline="30000" dirty="0">
                <a:solidFill>
                  <a:srgbClr val="FF0000"/>
                </a:solidFill>
              </a:rPr>
              <a:t>5’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AA0306-C772-9D2B-715B-C7771FBDBBA2}"/>
              </a:ext>
            </a:extLst>
          </p:cNvPr>
          <p:cNvSpPr txBox="1">
            <a:spLocks/>
          </p:cNvSpPr>
          <p:nvPr/>
        </p:nvSpPr>
        <p:spPr>
          <a:xfrm>
            <a:off x="4838703" y="1414573"/>
            <a:ext cx="2514593" cy="2499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complement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	'A': 'T’,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	'C': 'G’,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	'G': 'C’,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	'T': 'A’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SG" sz="2000" dirty="0">
                <a:latin typeface="Monaco" pitchFamily="2" charset="77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6394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6F61-D2E0-5C4D-FF97-4895D403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2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Remember to flip the strand!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BBBF-6061-C5A9-0990-16DE7EB5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0787"/>
            <a:ext cx="10515600" cy="1876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6000" baseline="30000" dirty="0">
                <a:solidFill>
                  <a:srgbClr val="FF0000"/>
                </a:solidFill>
              </a:rPr>
              <a:t>5’ </a:t>
            </a:r>
            <a:r>
              <a:rPr lang="en-SG" sz="6000" dirty="0">
                <a:solidFill>
                  <a:srgbClr val="FF0000"/>
                </a:solidFill>
              </a:rPr>
              <a:t>C G T C A C G T A C G T </a:t>
            </a:r>
            <a:r>
              <a:rPr lang="en-SG" sz="6000" baseline="30000" dirty="0">
                <a:solidFill>
                  <a:srgbClr val="FF0000"/>
                </a:solidFill>
              </a:rPr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231241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4BD8-B125-98DD-9288-61E9E5AE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7227-57F5-B16E-F723-7E1A537B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 err="1">
                <a:latin typeface="Monaco" pitchFamily="2" charset="77"/>
              </a:rPr>
              <a:t>dna</a:t>
            </a:r>
            <a:r>
              <a:rPr lang="en-SG" sz="2400" dirty="0">
                <a:latin typeface="Monaco" pitchFamily="2" charset="77"/>
              </a:rPr>
              <a:t> = 'GCGCGCGCGCGAAATTTT’</a:t>
            </a:r>
          </a:p>
          <a:p>
            <a:pPr marL="0" indent="0">
              <a:buNone/>
            </a:pPr>
            <a:r>
              <a:rPr lang="en-SG" sz="2400" dirty="0" err="1">
                <a:latin typeface="Monaco" pitchFamily="2" charset="77"/>
              </a:rPr>
              <a:t>base_dict</a:t>
            </a:r>
            <a:r>
              <a:rPr lang="en-SG" sz="2400" dirty="0">
                <a:latin typeface="Monaco" pitchFamily="2" charset="77"/>
              </a:rPr>
              <a:t> = {'A': 'T', 'C': 'G', 'G': 'C', 'T': 'A'}</a:t>
            </a:r>
          </a:p>
          <a:p>
            <a:pPr marL="0" indent="0">
              <a:buNone/>
            </a:pPr>
            <a:r>
              <a:rPr lang="en-SG" sz="2400" dirty="0">
                <a:latin typeface="Monaco" pitchFamily="2" charset="77"/>
              </a:rPr>
              <a:t>complement = ''</a:t>
            </a:r>
          </a:p>
          <a:p>
            <a:pPr marL="0" indent="0">
              <a:buNone/>
            </a:pPr>
            <a:r>
              <a:rPr lang="en-SG" sz="2400" dirty="0">
                <a:latin typeface="Monaco" pitchFamily="2" charset="77"/>
              </a:rPr>
              <a:t>for nucleotide in </a:t>
            </a:r>
            <a:r>
              <a:rPr lang="en-SG" sz="2400" dirty="0" err="1">
                <a:latin typeface="Monaco" pitchFamily="2" charset="77"/>
              </a:rPr>
              <a:t>dna</a:t>
            </a:r>
            <a:r>
              <a:rPr lang="en-SG" sz="2400" dirty="0">
                <a:latin typeface="Monaco" pitchFamily="2" charset="77"/>
              </a:rPr>
              <a:t>:</a:t>
            </a:r>
          </a:p>
          <a:p>
            <a:pPr marL="0" indent="0">
              <a:buNone/>
            </a:pPr>
            <a:r>
              <a:rPr lang="en-SG" sz="2400" dirty="0">
                <a:latin typeface="Monaco" pitchFamily="2" charset="77"/>
              </a:rPr>
              <a:t>	complement += </a:t>
            </a:r>
            <a:r>
              <a:rPr lang="en-SG" sz="2400" dirty="0" err="1">
                <a:latin typeface="Monaco" pitchFamily="2" charset="77"/>
              </a:rPr>
              <a:t>base_dict</a:t>
            </a:r>
            <a:r>
              <a:rPr lang="en-SG" sz="2400" dirty="0">
                <a:latin typeface="Monaco" pitchFamily="2" charset="77"/>
              </a:rPr>
              <a:t>[nucleotide]</a:t>
            </a:r>
          </a:p>
          <a:p>
            <a:pPr marL="0" indent="0">
              <a:buNone/>
            </a:pPr>
            <a:r>
              <a:rPr lang="en-SG" sz="2400" dirty="0" err="1">
                <a:latin typeface="Monaco" pitchFamily="2" charset="77"/>
              </a:rPr>
              <a:t>reverse_complement</a:t>
            </a:r>
            <a:r>
              <a:rPr lang="en-SG" sz="2400" dirty="0">
                <a:latin typeface="Monaco" pitchFamily="2" charset="77"/>
              </a:rPr>
              <a:t> = complement[::-1]</a:t>
            </a:r>
          </a:p>
          <a:p>
            <a:pPr marL="0" indent="0">
              <a:buNone/>
            </a:pPr>
            <a:r>
              <a:rPr lang="en-SG" sz="2400" dirty="0">
                <a:latin typeface="Monaco" pitchFamily="2" charset="77"/>
              </a:rPr>
              <a:t>print(</a:t>
            </a:r>
            <a:r>
              <a:rPr lang="en-SG" sz="2400" dirty="0" err="1">
                <a:latin typeface="Monaco" pitchFamily="2" charset="77"/>
              </a:rPr>
              <a:t>reverse_complement</a:t>
            </a:r>
            <a:r>
              <a:rPr lang="en-SG" sz="2400" dirty="0"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807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D1F2-FDCF-FAB5-2120-55B27FAC0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36BDA-054B-3DE0-90B1-1DBE2AFC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6080"/>
            <a:ext cx="9144000" cy="23317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Variables are used to store information or values such as a number or words. To create a variable in Python, write the name of the variables and assign it to a value.</a:t>
            </a:r>
          </a:p>
          <a:p>
            <a:endParaRPr lang="en-US" dirty="0"/>
          </a:p>
          <a:p>
            <a:pPr algn="l"/>
            <a:r>
              <a:rPr lang="en-US" dirty="0" err="1"/>
              <a:t>variable_name</a:t>
            </a:r>
            <a:r>
              <a:rPr lang="en-US" dirty="0"/>
              <a:t> = value</a:t>
            </a:r>
          </a:p>
        </p:txBody>
      </p:sp>
    </p:spTree>
    <p:extLst>
      <p:ext uri="{BB962C8B-B14F-4D97-AF65-F5344CB8AC3E}">
        <p14:creationId xmlns:p14="http://schemas.microsoft.com/office/powerpoint/2010/main" val="397299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D1F2-FDCF-FAB5-2120-55B27FAC0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Naming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36BDA-054B-3DE0-90B1-1DBE2AFC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6080"/>
            <a:ext cx="9144000" cy="233172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SG" dirty="0"/>
              <a:t>Must begin with a letter (a - z, A - B) or underscore (_)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SG" dirty="0"/>
              <a:t>Other characters can be letters, numbers or _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SG" dirty="0"/>
              <a:t>Do not use Python keywords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SG" dirty="0"/>
              <a:t>Case Sensitive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SG" dirty="0"/>
              <a:t>Meaningful names</a:t>
            </a:r>
          </a:p>
        </p:txBody>
      </p:sp>
    </p:spTree>
    <p:extLst>
      <p:ext uri="{BB962C8B-B14F-4D97-AF65-F5344CB8AC3E}">
        <p14:creationId xmlns:p14="http://schemas.microsoft.com/office/powerpoint/2010/main" val="394479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D1F2-FDCF-FAB5-2120-55B27FAC0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36BDA-054B-3DE0-90B1-1DBE2AFC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6080"/>
            <a:ext cx="9144000" cy="23317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Lists are a collection of data which can be of different data types.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Lists are mutable, meaning you can add, delete or change the elements in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0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D1F2-FDCF-FAB5-2120-55B27FAC0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Slicing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36BDA-054B-3DE0-90B1-1DBE2AFC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6080"/>
            <a:ext cx="9144000" cy="23317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Values can be sliced from lists by specifying its position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When extracting a range of items, use [</a:t>
            </a:r>
            <a:r>
              <a:rPr lang="en-SG" dirty="0" err="1"/>
              <a:t>Start:End:Step</a:t>
            </a:r>
            <a:r>
              <a:rPr lang="en-SG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6521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D1F2-FDCF-FAB5-2120-55B27FAC0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Dictionary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36BDA-054B-3DE0-90B1-1DBE2AFC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6080"/>
            <a:ext cx="9144000" cy="233172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Dictionary is similar to a list, but the order of items doesn’t matter, and they aren’t selected by an offset such as 0 or 1. Instead, you specify a unique key to associate with each value. </a:t>
            </a:r>
          </a:p>
          <a:p>
            <a:endParaRPr lang="en-SG" dirty="0"/>
          </a:p>
          <a:p>
            <a:r>
              <a:rPr lang="en-SG" dirty="0"/>
              <a:t>dictionary = { key : item }</a:t>
            </a:r>
          </a:p>
        </p:txBody>
      </p:sp>
    </p:spTree>
    <p:extLst>
      <p:ext uri="{BB962C8B-B14F-4D97-AF65-F5344CB8AC3E}">
        <p14:creationId xmlns:p14="http://schemas.microsoft.com/office/powerpoint/2010/main" val="317854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94C6-5E3A-8ED6-10C7-6343316A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pic>
        <p:nvPicPr>
          <p:cNvPr id="2050" name="Picture 2" descr="Post-truth' enters Oxford English Dictionary – POLITICO">
            <a:extLst>
              <a:ext uri="{FF2B5EF4-FFF2-40B4-BE49-F238E27FC236}">
                <a16:creationId xmlns:a16="http://schemas.microsoft.com/office/drawing/2014/main" id="{7899B89A-4187-EA29-A3EB-6F9C9F490C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0" b="44108"/>
          <a:stretch/>
        </p:blipFill>
        <p:spPr bwMode="auto">
          <a:xfrm>
            <a:off x="3223739" y="2923336"/>
            <a:ext cx="6373171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E7FBB-C9E0-EF81-4A07-25FD53EE83C6}"/>
              </a:ext>
            </a:extLst>
          </p:cNvPr>
          <p:cNvSpPr txBox="1"/>
          <p:nvPr/>
        </p:nvSpPr>
        <p:spPr>
          <a:xfrm>
            <a:off x="3958529" y="1690688"/>
            <a:ext cx="7411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CB0B4-A8FA-B54D-3677-9C4712C7489F}"/>
              </a:ext>
            </a:extLst>
          </p:cNvPr>
          <p:cNvSpPr txBox="1"/>
          <p:nvPr/>
        </p:nvSpPr>
        <p:spPr>
          <a:xfrm>
            <a:off x="7110412" y="1690688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A048C-F39F-5CFB-6273-A0CFB7F12A7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29112" y="2244686"/>
            <a:ext cx="0" cy="8040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235A56-C325-AB3A-57E1-C6E4318515D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796212" y="2244686"/>
            <a:ext cx="0" cy="15326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1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D1F2-FDCF-FAB5-2120-55B27FAC0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For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36BDA-054B-3DE0-90B1-1DBE2AFC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6080"/>
            <a:ext cx="9144000" cy="233172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SG" dirty="0"/>
              <a:t>Python makes frequent use of iterators, for good reason. They make it possible for you to traverse data structures without knowing how large they are or how they are implemented. </a:t>
            </a:r>
          </a:p>
          <a:p>
            <a:pPr algn="l"/>
            <a:r>
              <a:rPr lang="en-SG" dirty="0"/>
              <a:t>It is possible to loop through: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Strings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Integers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Lists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SG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97209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996</Words>
  <Application>Microsoft Macintosh PowerPoint</Application>
  <PresentationFormat>Widescreen</PresentationFormat>
  <Paragraphs>122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Monaco</vt:lpstr>
      <vt:lpstr>Office Theme</vt:lpstr>
      <vt:lpstr>What is Programming and Python?</vt:lpstr>
      <vt:lpstr>I’m a biology major, why do I need it?</vt:lpstr>
      <vt:lpstr>Variables</vt:lpstr>
      <vt:lpstr>Naming variables</vt:lpstr>
      <vt:lpstr>Lists</vt:lpstr>
      <vt:lpstr>Slicing lists</vt:lpstr>
      <vt:lpstr>Dictionary </vt:lpstr>
      <vt:lpstr>Dictionary</vt:lpstr>
      <vt:lpstr>For loops</vt:lpstr>
      <vt:lpstr>For loops</vt:lpstr>
      <vt:lpstr>For loops</vt:lpstr>
      <vt:lpstr>Complementary Strand of DNA</vt:lpstr>
      <vt:lpstr>PowerPoint Presentation</vt:lpstr>
      <vt:lpstr>Given a strand of DNA, how do we find its complementary strand?</vt:lpstr>
      <vt:lpstr>1. Identify complement bases</vt:lpstr>
      <vt:lpstr>2. Replace the bases, one at a time using the complement bases</vt:lpstr>
      <vt:lpstr>2. Replace the bases, one at a time using the complement bases</vt:lpstr>
      <vt:lpstr>2. Replace the bases, one at a time using the complement bases</vt:lpstr>
      <vt:lpstr>2. Replace the bases, one at a time using the complement bases</vt:lpstr>
      <vt:lpstr>Solution</vt:lpstr>
      <vt:lpstr>Making a dictionary</vt:lpstr>
      <vt:lpstr>PowerPoint Presentation</vt:lpstr>
      <vt:lpstr>Given a strand of DNA, how do we find its complementary strand?</vt:lpstr>
      <vt:lpstr>Given a strand of DNA, how do we find its complementary strand?</vt:lpstr>
      <vt:lpstr>Given a strand of DNA, how do we find its complementary strand?</vt:lpstr>
      <vt:lpstr>Remember to flip the strand!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Complementary Strand of DNA</dc:title>
  <dc:creator>#CLARE YONG PEI YII#</dc:creator>
  <cp:lastModifiedBy>#CLARE YONG PEI YII#</cp:lastModifiedBy>
  <cp:revision>8</cp:revision>
  <dcterms:created xsi:type="dcterms:W3CDTF">2022-07-16T06:47:35Z</dcterms:created>
  <dcterms:modified xsi:type="dcterms:W3CDTF">2022-08-30T16:42:15Z</dcterms:modified>
</cp:coreProperties>
</file>