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1" r:id="rId5"/>
    <p:sldId id="270" r:id="rId6"/>
    <p:sldId id="259" r:id="rId7"/>
    <p:sldId id="265" r:id="rId8"/>
    <p:sldId id="266" r:id="rId9"/>
    <p:sldId id="267" r:id="rId10"/>
    <p:sldId id="260" r:id="rId11"/>
    <p:sldId id="268" r:id="rId12"/>
    <p:sldId id="269"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4" autoAdjust="0"/>
    <p:restoredTop sz="94660"/>
  </p:normalViewPr>
  <p:slideViewPr>
    <p:cSldViewPr snapToGrid="0">
      <p:cViewPr varScale="1">
        <p:scale>
          <a:sx n="71" d="100"/>
          <a:sy n="71" d="100"/>
        </p:scale>
        <p:origin x="72"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D3017-A6F3-44F2-9E9A-124D66973769}" type="datetimeFigureOut">
              <a:rPr lang="en-US" smtClean="0"/>
              <a:t>7/17/2019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6BEC1-28E8-4986-826B-3728280CCA0B}" type="slidenum">
              <a:rPr lang="en-US" smtClean="0"/>
              <a:t>‹#›</a:t>
            </a:fld>
            <a:endParaRPr lang="en-US"/>
          </a:p>
        </p:txBody>
      </p:sp>
    </p:spTree>
    <p:extLst>
      <p:ext uri="{BB962C8B-B14F-4D97-AF65-F5344CB8AC3E}">
        <p14:creationId xmlns:p14="http://schemas.microsoft.com/office/powerpoint/2010/main" val="243879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30B094-8471-4011-AF32-FEABEC4BDB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79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0595-5290-4A44-8BD4-202D2E8BF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2FC878-CC0F-4AE9-ACC7-8B731922B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42F0C8-CF09-4A8D-A9C5-207997AF4121}"/>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5" name="Footer Placeholder 4">
            <a:extLst>
              <a:ext uri="{FF2B5EF4-FFF2-40B4-BE49-F238E27FC236}">
                <a16:creationId xmlns:a16="http://schemas.microsoft.com/office/drawing/2014/main" id="{46D420B2-4618-4427-BACA-8E7242172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8D7B7-1704-4835-B9FC-1A7414760E6D}"/>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231060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D1A-5369-4A10-BAB1-1662489B5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DB0B2-82BD-434B-A844-852918090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3FEAF-FC26-4D3E-BC17-7509A56D8717}"/>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5" name="Footer Placeholder 4">
            <a:extLst>
              <a:ext uri="{FF2B5EF4-FFF2-40B4-BE49-F238E27FC236}">
                <a16:creationId xmlns:a16="http://schemas.microsoft.com/office/drawing/2014/main" id="{AF755B5D-5E27-47B0-93E3-B24DACF13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E5057-9DD7-4924-9031-66CFE8F4A5C4}"/>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246615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150A2-CE24-4879-BE1B-0C36FE30D2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386D8-6E83-4906-93A3-687E11CDC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D70B7-0DA3-40FC-8EDA-A2D24BAC8474}"/>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5" name="Footer Placeholder 4">
            <a:extLst>
              <a:ext uri="{FF2B5EF4-FFF2-40B4-BE49-F238E27FC236}">
                <a16:creationId xmlns:a16="http://schemas.microsoft.com/office/drawing/2014/main" id="{05C66A4D-82E1-49B7-BAD5-15283B31F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5592-070E-44D0-8C59-BA9936420943}"/>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1672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9C0-1CDA-4F2A-9F17-362626BCB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8FB64-F5FF-4E57-A008-FE664693C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C58C0-F18B-44B3-A38A-E27CED6BAFE8}"/>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5" name="Footer Placeholder 4">
            <a:extLst>
              <a:ext uri="{FF2B5EF4-FFF2-40B4-BE49-F238E27FC236}">
                <a16:creationId xmlns:a16="http://schemas.microsoft.com/office/drawing/2014/main" id="{2BB7B307-98FF-4188-BA6E-60DA4EA3F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508AD-723A-482A-BFEE-E11CA6B7F793}"/>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338857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6C1A-9ACB-4120-A83B-0C63B5F96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7D9299-C774-4178-B310-D7E5DC6BC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0F85D-BB4C-48BB-9023-3B4452CA382C}"/>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5" name="Footer Placeholder 4">
            <a:extLst>
              <a:ext uri="{FF2B5EF4-FFF2-40B4-BE49-F238E27FC236}">
                <a16:creationId xmlns:a16="http://schemas.microsoft.com/office/drawing/2014/main" id="{A43D4209-F66F-4072-B3E4-1B2FF9021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7959E-32DC-465F-B359-461AE652F0B7}"/>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412684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8E97-E516-48D1-876E-9BEFA96857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86EFC-773B-4EC2-89A3-564F91F28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37FCD-6DDA-4F33-AD0D-7320A152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7A6B1-345A-483A-B6D3-7042EC44917B}"/>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6" name="Footer Placeholder 5">
            <a:extLst>
              <a:ext uri="{FF2B5EF4-FFF2-40B4-BE49-F238E27FC236}">
                <a16:creationId xmlns:a16="http://schemas.microsoft.com/office/drawing/2014/main" id="{91AC7EB5-4F0A-47D3-8794-99239BE09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59632-8254-4876-991D-2475649EFD1D}"/>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91055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19A7-80F9-48BA-9340-4EE57F9B9C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DD2EE-796D-49F1-AA34-DF445F80C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B46256-1024-4359-9302-EEBC15BC61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F0ED6A-597F-4574-AA35-FCE29DC08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6B205-31F6-40DA-B58E-0B2CC40FB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10E69C-EFA1-4B15-9A58-FC4EEA9F0068}"/>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8" name="Footer Placeholder 7">
            <a:extLst>
              <a:ext uri="{FF2B5EF4-FFF2-40B4-BE49-F238E27FC236}">
                <a16:creationId xmlns:a16="http://schemas.microsoft.com/office/drawing/2014/main" id="{07FB41BC-DD40-40A2-BC41-1C2169FD1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DAE03-DE0F-4670-A460-DC531F7488D2}"/>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86716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F915-6D0F-446E-BA56-51B4D51B4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62D93C-A63B-42C0-9697-70F9B8D1C525}"/>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4" name="Footer Placeholder 3">
            <a:extLst>
              <a:ext uri="{FF2B5EF4-FFF2-40B4-BE49-F238E27FC236}">
                <a16:creationId xmlns:a16="http://schemas.microsoft.com/office/drawing/2014/main" id="{4EF0C995-2782-48A3-AD00-9426CD0E2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A44BF-303D-49F7-B5CD-1AF299E8EC72}"/>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356075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BD05C-9193-4F6C-86DF-5629060F2A96}"/>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3" name="Footer Placeholder 2">
            <a:extLst>
              <a:ext uri="{FF2B5EF4-FFF2-40B4-BE49-F238E27FC236}">
                <a16:creationId xmlns:a16="http://schemas.microsoft.com/office/drawing/2014/main" id="{9E945167-9132-485F-9A6D-E7F6E52C4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0C8B71-2563-4CC4-8B61-682C5F05B3BA}"/>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51368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940A-A4E3-4644-B3C1-7965BDFD7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615388-9FBD-492C-8769-90F9E6B7B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233CF-3563-4A29-8E03-66B52B7D9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EBCA0-19EB-491C-8C3B-53B8B10902F6}"/>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6" name="Footer Placeholder 5">
            <a:extLst>
              <a:ext uri="{FF2B5EF4-FFF2-40B4-BE49-F238E27FC236}">
                <a16:creationId xmlns:a16="http://schemas.microsoft.com/office/drawing/2014/main" id="{1EE02650-50E2-4CBA-86DB-54BC7FE14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B147B-40D8-4965-94EC-95B4C319B32B}"/>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43671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F397-05E8-463F-AC01-B98D3730A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90ACDC-8A45-4953-AEC2-A45CD0EDB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AB6AF-9153-4988-A117-C3AD197F1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76CDA-2AEC-4BE9-9FF4-09733C5E59F6}"/>
              </a:ext>
            </a:extLst>
          </p:cNvPr>
          <p:cNvSpPr>
            <a:spLocks noGrp="1"/>
          </p:cNvSpPr>
          <p:nvPr>
            <p:ph type="dt" sz="half" idx="10"/>
          </p:nvPr>
        </p:nvSpPr>
        <p:spPr/>
        <p:txBody>
          <a:bodyPr/>
          <a:lstStyle/>
          <a:p>
            <a:fld id="{3BE6CA1A-75F7-4740-9EEE-82DBEDE308FC}" type="datetimeFigureOut">
              <a:rPr lang="en-US" smtClean="0"/>
              <a:t>7/17/2019</a:t>
            </a:fld>
            <a:endParaRPr lang="en-US"/>
          </a:p>
        </p:txBody>
      </p:sp>
      <p:sp>
        <p:nvSpPr>
          <p:cNvPr id="6" name="Footer Placeholder 5">
            <a:extLst>
              <a:ext uri="{FF2B5EF4-FFF2-40B4-BE49-F238E27FC236}">
                <a16:creationId xmlns:a16="http://schemas.microsoft.com/office/drawing/2014/main" id="{E3C031D6-A79E-4A96-AF00-CE4199394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E52E9-E57F-4E6F-A50D-EC17CB7B1F8E}"/>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65810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6C339-20F8-460D-A1E5-946D714DB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0E4A63-12CE-47C4-B503-6ADC61595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E9C0C-2D82-4CF0-A939-98EAF51E2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6CA1A-75F7-4740-9EEE-82DBEDE308FC}" type="datetimeFigureOut">
              <a:rPr lang="en-US" smtClean="0"/>
              <a:t>7/17/2019</a:t>
            </a:fld>
            <a:endParaRPr lang="en-US"/>
          </a:p>
        </p:txBody>
      </p:sp>
      <p:sp>
        <p:nvSpPr>
          <p:cNvPr id="5" name="Footer Placeholder 4">
            <a:extLst>
              <a:ext uri="{FF2B5EF4-FFF2-40B4-BE49-F238E27FC236}">
                <a16:creationId xmlns:a16="http://schemas.microsoft.com/office/drawing/2014/main" id="{DE736671-8964-4C8D-BD43-4B4957B2B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221E0B-DA0F-4D50-B0F5-C88186E67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E7298-6A7D-4A44-81A4-C44806F6B07B}" type="slidenum">
              <a:rPr lang="en-US" smtClean="0"/>
              <a:t>‹#›</a:t>
            </a:fld>
            <a:endParaRPr lang="en-US"/>
          </a:p>
        </p:txBody>
      </p:sp>
    </p:spTree>
    <p:extLst>
      <p:ext uri="{BB962C8B-B14F-4D97-AF65-F5344CB8AC3E}">
        <p14:creationId xmlns:p14="http://schemas.microsoft.com/office/powerpoint/2010/main" val="390758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CE1E-31C7-4180-A2A4-443A6ADF261C}"/>
              </a:ext>
            </a:extLst>
          </p:cNvPr>
          <p:cNvSpPr>
            <a:spLocks noGrp="1"/>
          </p:cNvSpPr>
          <p:nvPr>
            <p:ph type="ctrTitle"/>
          </p:nvPr>
        </p:nvSpPr>
        <p:spPr>
          <a:xfrm>
            <a:off x="1074821" y="994222"/>
            <a:ext cx="9897979" cy="1655762"/>
          </a:xfrm>
        </p:spPr>
        <p:txBody>
          <a:bodyPr>
            <a:normAutofit/>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Economic Freedom Analysis</a:t>
            </a:r>
            <a:endParaRPr lang="en-US" dirty="0"/>
          </a:p>
        </p:txBody>
      </p:sp>
      <p:sp>
        <p:nvSpPr>
          <p:cNvPr id="3" name="Subtitle 2">
            <a:extLst>
              <a:ext uri="{FF2B5EF4-FFF2-40B4-BE49-F238E27FC236}">
                <a16:creationId xmlns:a16="http://schemas.microsoft.com/office/drawing/2014/main" id="{60241FE4-F2BE-4DF4-8030-E21D5CBB68D7}"/>
              </a:ext>
            </a:extLst>
          </p:cNvPr>
          <p:cNvSpPr>
            <a:spLocks noGrp="1"/>
          </p:cNvSpPr>
          <p:nvPr>
            <p:ph type="subTitle" idx="1"/>
          </p:nvPr>
        </p:nvSpPr>
        <p:spPr/>
        <p:txBody>
          <a:bodyPr/>
          <a:lstStyle/>
          <a:p>
            <a:pPr algn="l"/>
            <a:r>
              <a:rPr lang="en-US" dirty="0"/>
              <a:t>Team: Freedom Riders</a:t>
            </a:r>
          </a:p>
          <a:p>
            <a:pPr algn="l"/>
            <a:r>
              <a:rPr lang="en-US" dirty="0"/>
              <a:t>Project #1</a:t>
            </a:r>
          </a:p>
          <a:p>
            <a:pPr algn="l"/>
            <a:r>
              <a:rPr lang="en-US" dirty="0"/>
              <a:t>July 18, 2019</a:t>
            </a:r>
          </a:p>
        </p:txBody>
      </p:sp>
      <p:pic>
        <p:nvPicPr>
          <p:cNvPr id="6" name="Picture 5" descr="A picture containing clipart&#10;&#10;Description automatically generated">
            <a:extLst>
              <a:ext uri="{FF2B5EF4-FFF2-40B4-BE49-F238E27FC236}">
                <a16:creationId xmlns:a16="http://schemas.microsoft.com/office/drawing/2014/main" id="{7CF6E3CA-E0D3-404B-9299-9CD6EA8D1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843" y="3199509"/>
            <a:ext cx="1917282" cy="2852542"/>
          </a:xfrm>
          <a:prstGeom prst="rect">
            <a:avLst/>
          </a:prstGeom>
        </p:spPr>
      </p:pic>
    </p:spTree>
    <p:extLst>
      <p:ext uri="{BB962C8B-B14F-4D97-AF65-F5344CB8AC3E}">
        <p14:creationId xmlns:p14="http://schemas.microsoft.com/office/powerpoint/2010/main" val="477124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ontent Placeholder 1">
            <a:extLst>
              <a:ext uri="{FF2B5EF4-FFF2-40B4-BE49-F238E27FC236}">
                <a16:creationId xmlns:a16="http://schemas.microsoft.com/office/drawing/2014/main" id="{861281E3-BCFE-4A6D-9FA7-43D7B29798C2}"/>
              </a:ext>
            </a:extLst>
          </p:cNvPr>
          <p:cNvSpPr>
            <a:spLocks noGrp="1"/>
          </p:cNvSpPr>
          <p:nvPr>
            <p:ph idx="1"/>
          </p:nvPr>
        </p:nvSpPr>
        <p:spPr>
          <a:xfrm>
            <a:off x="457201" y="492369"/>
            <a:ext cx="3147646" cy="6045591"/>
          </a:xfrm>
        </p:spPr>
        <p:txBody>
          <a:bodyPr vert="horz" lIns="91440" tIns="45720" rIns="91440" bIns="45720" rtlCol="0">
            <a:normAutofit/>
          </a:bodyPr>
          <a:lstStyle/>
          <a:p>
            <a:pPr marL="0" indent="0">
              <a:buNone/>
            </a:pPr>
            <a:r>
              <a:rPr lang="en-US" sz="2400" b="1" u="sng" dirty="0"/>
              <a:t>Findings:</a:t>
            </a:r>
          </a:p>
          <a:p>
            <a:pPr marL="0" indent="0">
              <a:buNone/>
            </a:pPr>
            <a:r>
              <a:rPr lang="en-US" dirty="0"/>
              <a:t>Government spending satisfaction started and ended with the lowest score.  The US seems to be most satisfied with our labor freedom.  The trade freedom satisfaction category appeared to remain the most unchanged from 2008 – 2019. </a:t>
            </a:r>
            <a:endParaRPr lang="en-US" sz="2400" dirty="0"/>
          </a:p>
        </p:txBody>
      </p:sp>
      <p:pic>
        <p:nvPicPr>
          <p:cNvPr id="4" name="Picture 3" descr="A close up of a map&#10;&#10;Description automatically generated">
            <a:extLst>
              <a:ext uri="{FF2B5EF4-FFF2-40B4-BE49-F238E27FC236}">
                <a16:creationId xmlns:a16="http://schemas.microsoft.com/office/drawing/2014/main" id="{199D8858-3E21-42DC-9F79-C328F96D4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847" y="276664"/>
            <a:ext cx="8129951" cy="6476999"/>
          </a:xfrm>
          <a:prstGeom prst="rect">
            <a:avLst/>
          </a:prstGeom>
        </p:spPr>
      </p:pic>
    </p:spTree>
    <p:extLst>
      <p:ext uri="{BB962C8B-B14F-4D97-AF65-F5344CB8AC3E}">
        <p14:creationId xmlns:p14="http://schemas.microsoft.com/office/powerpoint/2010/main" val="2625042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784C-6256-1A4F-AA03-46F56C94990B}"/>
              </a:ext>
            </a:extLst>
          </p:cNvPr>
          <p:cNvSpPr>
            <a:spLocks noGrp="1"/>
          </p:cNvSpPr>
          <p:nvPr>
            <p:ph type="title"/>
          </p:nvPr>
        </p:nvSpPr>
        <p:spPr>
          <a:xfrm>
            <a:off x="838200" y="365126"/>
            <a:ext cx="10515600" cy="1139584"/>
          </a:xfrm>
        </p:spPr>
        <p:txBody>
          <a:bodyPr>
            <a:normAutofit fontScale="90000"/>
          </a:bodyPr>
          <a:lstStyle/>
          <a:p>
            <a:r>
              <a:rPr lang="en-US" sz="3200" dirty="0"/>
              <a:t>What factors have led the improvement in global economic freedom over the last decade?  Do these factors differ from the ones that led the advancement over the last quarter century?</a:t>
            </a:r>
          </a:p>
        </p:txBody>
      </p:sp>
      <p:pic>
        <p:nvPicPr>
          <p:cNvPr id="8" name="Content Placeholder 4">
            <a:extLst>
              <a:ext uri="{FF2B5EF4-FFF2-40B4-BE49-F238E27FC236}">
                <a16:creationId xmlns:a16="http://schemas.microsoft.com/office/drawing/2014/main" id="{82C59A41-C835-A34C-92FE-77039F15BF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666" t="7527" r="7211" b="6225"/>
          <a:stretch/>
        </p:blipFill>
        <p:spPr>
          <a:xfrm>
            <a:off x="1087783" y="1603717"/>
            <a:ext cx="10016434" cy="5134708"/>
          </a:xfrm>
        </p:spPr>
      </p:pic>
    </p:spTree>
    <p:extLst>
      <p:ext uri="{BB962C8B-B14F-4D97-AF65-F5344CB8AC3E}">
        <p14:creationId xmlns:p14="http://schemas.microsoft.com/office/powerpoint/2010/main" val="31579362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668A-2730-EE44-B1B8-BC26635358AE}"/>
              </a:ext>
            </a:extLst>
          </p:cNvPr>
          <p:cNvSpPr>
            <a:spLocks noGrp="1"/>
          </p:cNvSpPr>
          <p:nvPr>
            <p:ph type="title"/>
          </p:nvPr>
        </p:nvSpPr>
        <p:spPr>
          <a:xfrm>
            <a:off x="838200" y="182245"/>
            <a:ext cx="10515600" cy="1325563"/>
          </a:xfrm>
        </p:spPr>
        <p:txBody>
          <a:bodyPr>
            <a:noAutofit/>
          </a:bodyPr>
          <a:lstStyle/>
          <a:p>
            <a:r>
              <a:rPr lang="en-US" sz="2500" dirty="0"/>
              <a:t>Which 10 countries suffered from the largest percentage declines in their overall score?  Also, were these score declines concentrated in similar economic pillars for each country?</a:t>
            </a:r>
          </a:p>
        </p:txBody>
      </p:sp>
      <p:pic>
        <p:nvPicPr>
          <p:cNvPr id="5" name="Picture 4">
            <a:extLst>
              <a:ext uri="{FF2B5EF4-FFF2-40B4-BE49-F238E27FC236}">
                <a16:creationId xmlns:a16="http://schemas.microsoft.com/office/drawing/2014/main" id="{E757A78C-4DAF-0D43-A302-B20948E8CA85}"/>
              </a:ext>
            </a:extLst>
          </p:cNvPr>
          <p:cNvPicPr>
            <a:picLocks noChangeAspect="1"/>
          </p:cNvPicPr>
          <p:nvPr/>
        </p:nvPicPr>
        <p:blipFill rotWithShape="1">
          <a:blip r:embed="rId2">
            <a:extLst>
              <a:ext uri="{28A0092B-C50C-407E-A947-70E740481C1C}">
                <a14:useLocalDpi xmlns:a14="http://schemas.microsoft.com/office/drawing/2010/main" val="0"/>
              </a:ext>
            </a:extLst>
          </a:blip>
          <a:srcRect l="7425" t="7795" r="5055" b="7488"/>
          <a:stretch/>
        </p:blipFill>
        <p:spPr>
          <a:xfrm>
            <a:off x="3236661" y="1003772"/>
            <a:ext cx="8918917" cy="5755488"/>
          </a:xfrm>
          <a:prstGeom prst="rect">
            <a:avLst/>
          </a:prstGeom>
        </p:spPr>
      </p:pic>
      <p:pic>
        <p:nvPicPr>
          <p:cNvPr id="7" name="Picture 6">
            <a:extLst>
              <a:ext uri="{FF2B5EF4-FFF2-40B4-BE49-F238E27FC236}">
                <a16:creationId xmlns:a16="http://schemas.microsoft.com/office/drawing/2014/main" id="{68A77185-1DA6-344E-B034-A94EC0741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3" y="1844822"/>
            <a:ext cx="3081918" cy="4073388"/>
          </a:xfrm>
          <a:prstGeom prst="rect">
            <a:avLst/>
          </a:prstGeom>
        </p:spPr>
      </p:pic>
    </p:spTree>
    <p:extLst>
      <p:ext uri="{BB962C8B-B14F-4D97-AF65-F5344CB8AC3E}">
        <p14:creationId xmlns:p14="http://schemas.microsoft.com/office/powerpoint/2010/main" val="4280636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CB09-B651-4540-B90A-CB5A8EACFDFE}"/>
              </a:ext>
            </a:extLst>
          </p:cNvPr>
          <p:cNvSpPr>
            <a:spLocks noGrp="1"/>
          </p:cNvSpPr>
          <p:nvPr>
            <p:ph type="title"/>
          </p:nvPr>
        </p:nvSpPr>
        <p:spPr/>
        <p:txBody>
          <a:bodyPr>
            <a:normAutofit/>
          </a:bodyPr>
          <a:lstStyle/>
          <a:p>
            <a:r>
              <a:rPr lang="en-US" sz="2500" dirty="0"/>
              <a:t>Which 10 countries experienced the largest percentage increases in their overall score?  </a:t>
            </a:r>
          </a:p>
        </p:txBody>
      </p:sp>
      <p:pic>
        <p:nvPicPr>
          <p:cNvPr id="5" name="Content Placeholder 4">
            <a:extLst>
              <a:ext uri="{FF2B5EF4-FFF2-40B4-BE49-F238E27FC236}">
                <a16:creationId xmlns:a16="http://schemas.microsoft.com/office/drawing/2014/main" id="{490794B4-D615-4288-83DD-09C3527AAD54}"/>
              </a:ext>
            </a:extLst>
          </p:cNvPr>
          <p:cNvPicPr>
            <a:picLocks noGrp="1" noChangeAspect="1"/>
          </p:cNvPicPr>
          <p:nvPr>
            <p:ph idx="1"/>
          </p:nvPr>
        </p:nvPicPr>
        <p:blipFill>
          <a:blip r:embed="rId2"/>
          <a:stretch>
            <a:fillRect/>
          </a:stretch>
        </p:blipFill>
        <p:spPr>
          <a:xfrm>
            <a:off x="3872753" y="1344706"/>
            <a:ext cx="7897409" cy="5363348"/>
          </a:xfrm>
          <a:prstGeom prst="rect">
            <a:avLst/>
          </a:prstGeom>
        </p:spPr>
      </p:pic>
      <p:pic>
        <p:nvPicPr>
          <p:cNvPr id="4" name="Picture 3">
            <a:extLst>
              <a:ext uri="{FF2B5EF4-FFF2-40B4-BE49-F238E27FC236}">
                <a16:creationId xmlns:a16="http://schemas.microsoft.com/office/drawing/2014/main" id="{F145DD68-7468-4D11-A062-224B4BFF7D00}"/>
              </a:ext>
            </a:extLst>
          </p:cNvPr>
          <p:cNvPicPr>
            <a:picLocks noChangeAspect="1"/>
          </p:cNvPicPr>
          <p:nvPr/>
        </p:nvPicPr>
        <p:blipFill>
          <a:blip r:embed="rId3"/>
          <a:stretch>
            <a:fillRect/>
          </a:stretch>
        </p:blipFill>
        <p:spPr>
          <a:xfrm>
            <a:off x="421838" y="1690688"/>
            <a:ext cx="3235762" cy="4486275"/>
          </a:xfrm>
          <a:prstGeom prst="rect">
            <a:avLst/>
          </a:prstGeom>
        </p:spPr>
      </p:pic>
    </p:spTree>
    <p:extLst>
      <p:ext uri="{BB962C8B-B14F-4D97-AF65-F5344CB8AC3E}">
        <p14:creationId xmlns:p14="http://schemas.microsoft.com/office/powerpoint/2010/main" val="251020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A1249-7104-4E40-9EC6-7916E109B0C7}"/>
              </a:ext>
            </a:extLst>
          </p:cNvPr>
          <p:cNvPicPr>
            <a:picLocks noChangeAspect="1"/>
          </p:cNvPicPr>
          <p:nvPr/>
        </p:nvPicPr>
        <p:blipFill>
          <a:blip r:embed="rId2"/>
          <a:stretch>
            <a:fillRect/>
          </a:stretch>
        </p:blipFill>
        <p:spPr>
          <a:xfrm>
            <a:off x="1014069" y="259752"/>
            <a:ext cx="10163861" cy="6338496"/>
          </a:xfrm>
          <a:prstGeom prst="rect">
            <a:avLst/>
          </a:prstGeom>
        </p:spPr>
      </p:pic>
    </p:spTree>
    <p:extLst>
      <p:ext uri="{BB962C8B-B14F-4D97-AF65-F5344CB8AC3E}">
        <p14:creationId xmlns:p14="http://schemas.microsoft.com/office/powerpoint/2010/main" val="41189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7700-16EC-4563-A5F4-02FB214D2794}"/>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069BB77C-B662-4764-BA1F-680DDEDCC7FB}"/>
              </a:ext>
            </a:extLst>
          </p:cNvPr>
          <p:cNvSpPr>
            <a:spLocks noGrp="1"/>
          </p:cNvSpPr>
          <p:nvPr>
            <p:ph idx="1"/>
          </p:nvPr>
        </p:nvSpPr>
        <p:spPr/>
        <p:txBody>
          <a:bodyPr/>
          <a:lstStyle/>
          <a:p>
            <a:r>
              <a:rPr lang="en-US" dirty="0"/>
              <a:t>Our project consisted of reviewing the economic freedom index and its components over the last 10 years.  </a:t>
            </a:r>
          </a:p>
        </p:txBody>
      </p:sp>
    </p:spTree>
    <p:extLst>
      <p:ext uri="{BB962C8B-B14F-4D97-AF65-F5344CB8AC3E}">
        <p14:creationId xmlns:p14="http://schemas.microsoft.com/office/powerpoint/2010/main" val="50881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2812-5639-493C-92C8-044FAB16D3BF}"/>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C28C1660-2350-4065-A70E-64E37799B695}"/>
              </a:ext>
            </a:extLst>
          </p:cNvPr>
          <p:cNvSpPr>
            <a:spLocks noGrp="1"/>
          </p:cNvSpPr>
          <p:nvPr>
            <p:ph idx="1"/>
          </p:nvPr>
        </p:nvSpPr>
        <p:spPr/>
        <p:txBody>
          <a:bodyPr/>
          <a:lstStyle/>
          <a:p>
            <a:r>
              <a:rPr lang="en-US" dirty="0"/>
              <a:t>What is economic freedom?  </a:t>
            </a:r>
          </a:p>
          <a:p>
            <a:r>
              <a:rPr lang="en-US" dirty="0"/>
              <a:t>Economic freedom is fundamental right of every human to control his/her own labor and property.  In an economically free society, individuals are free to work, produce, consume and invest in any way they please.  Also, governments allow labor, capital and goods to move freely and refrain from coercion or constraint of liberty beyond the extent necessary to protect and maintain liberty itself.</a:t>
            </a:r>
          </a:p>
        </p:txBody>
      </p:sp>
    </p:spTree>
    <p:extLst>
      <p:ext uri="{BB962C8B-B14F-4D97-AF65-F5344CB8AC3E}">
        <p14:creationId xmlns:p14="http://schemas.microsoft.com/office/powerpoint/2010/main" val="290263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250B-25A8-2644-8E4B-8899ED5861D4}"/>
              </a:ext>
            </a:extLst>
          </p:cNvPr>
          <p:cNvSpPr>
            <a:spLocks noGrp="1"/>
          </p:cNvSpPr>
          <p:nvPr>
            <p:ph type="title"/>
          </p:nvPr>
        </p:nvSpPr>
        <p:spPr/>
        <p:txBody>
          <a:bodyPr/>
          <a:lstStyle/>
          <a:p>
            <a:r>
              <a:rPr lang="en-US" dirty="0"/>
              <a:t>Economic Freedom Index Score Ratings</a:t>
            </a:r>
          </a:p>
        </p:txBody>
      </p:sp>
      <p:sp>
        <p:nvSpPr>
          <p:cNvPr id="3" name="Content Placeholder 2">
            <a:extLst>
              <a:ext uri="{FF2B5EF4-FFF2-40B4-BE49-F238E27FC236}">
                <a16:creationId xmlns:a16="http://schemas.microsoft.com/office/drawing/2014/main" id="{FD2C920F-97E7-EA40-9ECA-6D757890CD9C}"/>
              </a:ext>
            </a:extLst>
          </p:cNvPr>
          <p:cNvSpPr>
            <a:spLocks noGrp="1"/>
          </p:cNvSpPr>
          <p:nvPr>
            <p:ph idx="1"/>
          </p:nvPr>
        </p:nvSpPr>
        <p:spPr/>
        <p:txBody>
          <a:bodyPr/>
          <a:lstStyle/>
          <a:p>
            <a:r>
              <a:rPr lang="en-US" dirty="0"/>
              <a:t>&gt; 80 : “free”</a:t>
            </a:r>
          </a:p>
          <a:p>
            <a:r>
              <a:rPr lang="en-US" dirty="0"/>
              <a:t>70 – 79.9 : ”mostly free”</a:t>
            </a:r>
          </a:p>
          <a:p>
            <a:r>
              <a:rPr lang="en-US" dirty="0"/>
              <a:t>60 – 69.9 : “moderately free ”</a:t>
            </a:r>
          </a:p>
          <a:p>
            <a:r>
              <a:rPr lang="en-US" dirty="0"/>
              <a:t>50 – 59.9 : ”mostly unfree”</a:t>
            </a:r>
          </a:p>
          <a:p>
            <a:r>
              <a:rPr lang="en-US" dirty="0"/>
              <a:t>&lt; 50 : “repressed”</a:t>
            </a:r>
          </a:p>
        </p:txBody>
      </p:sp>
    </p:spTree>
    <p:extLst>
      <p:ext uri="{BB962C8B-B14F-4D97-AF65-F5344CB8AC3E}">
        <p14:creationId xmlns:p14="http://schemas.microsoft.com/office/powerpoint/2010/main" val="282304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2B07-0628-2543-A935-ECB2FACE9859}"/>
              </a:ext>
            </a:extLst>
          </p:cNvPr>
          <p:cNvSpPr>
            <a:spLocks noGrp="1"/>
          </p:cNvSpPr>
          <p:nvPr>
            <p:ph type="title"/>
          </p:nvPr>
        </p:nvSpPr>
        <p:spPr/>
        <p:txBody>
          <a:bodyPr/>
          <a:lstStyle/>
          <a:p>
            <a:r>
              <a:rPr lang="en-US" dirty="0"/>
              <a:t>Four Economic Freedom Pillars</a:t>
            </a:r>
          </a:p>
        </p:txBody>
      </p:sp>
      <p:sp>
        <p:nvSpPr>
          <p:cNvPr id="3" name="Content Placeholder 2">
            <a:extLst>
              <a:ext uri="{FF2B5EF4-FFF2-40B4-BE49-F238E27FC236}">
                <a16:creationId xmlns:a16="http://schemas.microsoft.com/office/drawing/2014/main" id="{5BA4AD29-FC40-6E4C-AEAA-31934D532FE7}"/>
              </a:ext>
            </a:extLst>
          </p:cNvPr>
          <p:cNvSpPr>
            <a:spLocks noGrp="1"/>
          </p:cNvSpPr>
          <p:nvPr>
            <p:ph idx="1"/>
          </p:nvPr>
        </p:nvSpPr>
        <p:spPr/>
        <p:txBody>
          <a:bodyPr numCol="2">
            <a:normAutofit/>
          </a:bodyPr>
          <a:lstStyle/>
          <a:p>
            <a:pPr marL="514350" indent="-514350">
              <a:buFont typeface="+mj-lt"/>
              <a:buAutoNum type="arabicPeriod"/>
            </a:pPr>
            <a:r>
              <a:rPr lang="en-US" dirty="0"/>
              <a:t>Rule of Law</a:t>
            </a:r>
          </a:p>
          <a:p>
            <a:pPr lvl="1"/>
            <a:r>
              <a:rPr lang="en-US" dirty="0"/>
              <a:t>Property Rights</a:t>
            </a:r>
          </a:p>
          <a:p>
            <a:pPr lvl="1"/>
            <a:r>
              <a:rPr lang="en-US" dirty="0"/>
              <a:t>Government Integrity</a:t>
            </a:r>
          </a:p>
          <a:p>
            <a:pPr lvl="1"/>
            <a:r>
              <a:rPr lang="en-US" dirty="0"/>
              <a:t>(Judicial Effectiveness)</a:t>
            </a:r>
          </a:p>
          <a:p>
            <a:pPr marL="514350" indent="-514350">
              <a:buFont typeface="+mj-lt"/>
              <a:buAutoNum type="arabicPeriod"/>
            </a:pPr>
            <a:r>
              <a:rPr lang="en-US" dirty="0"/>
              <a:t>Government Size</a:t>
            </a:r>
          </a:p>
          <a:p>
            <a:pPr lvl="1"/>
            <a:r>
              <a:rPr lang="en-US" dirty="0"/>
              <a:t>Tax Burden</a:t>
            </a:r>
          </a:p>
          <a:p>
            <a:pPr lvl="1"/>
            <a:r>
              <a:rPr lang="en-US" dirty="0"/>
              <a:t>Government Spending</a:t>
            </a:r>
          </a:p>
          <a:p>
            <a:pPr lvl="1"/>
            <a:r>
              <a:rPr lang="en-US" dirty="0"/>
              <a:t>(Fiscal Health)</a:t>
            </a:r>
          </a:p>
          <a:p>
            <a:pPr lvl="1"/>
            <a:endParaRPr lang="en-US" dirty="0"/>
          </a:p>
          <a:p>
            <a:pPr marL="457200" lvl="1" indent="0">
              <a:buNone/>
            </a:pPr>
            <a:endParaRPr lang="en-US" dirty="0"/>
          </a:p>
          <a:p>
            <a:pPr marL="514350" indent="-514350">
              <a:buFont typeface="+mj-lt"/>
              <a:buAutoNum type="arabicPeriod"/>
            </a:pPr>
            <a:r>
              <a:rPr lang="en-US" dirty="0"/>
              <a:t>Regulatory Efficiency</a:t>
            </a:r>
          </a:p>
          <a:p>
            <a:pPr lvl="1"/>
            <a:r>
              <a:rPr lang="en-US" dirty="0"/>
              <a:t>Business Freedom</a:t>
            </a:r>
          </a:p>
          <a:p>
            <a:pPr lvl="1"/>
            <a:r>
              <a:rPr lang="en-US" dirty="0"/>
              <a:t>Labor Freedom</a:t>
            </a:r>
          </a:p>
          <a:p>
            <a:pPr lvl="1"/>
            <a:r>
              <a:rPr lang="en-US" dirty="0"/>
              <a:t>Monetary Freedom</a:t>
            </a:r>
          </a:p>
          <a:p>
            <a:pPr marL="514350" indent="-514350">
              <a:buFont typeface="+mj-lt"/>
              <a:buAutoNum type="arabicPeriod"/>
            </a:pPr>
            <a:r>
              <a:rPr lang="en-US" dirty="0"/>
              <a:t>Open Markets</a:t>
            </a:r>
          </a:p>
          <a:p>
            <a:pPr lvl="1"/>
            <a:r>
              <a:rPr lang="en-US" dirty="0"/>
              <a:t>Trade Freedom</a:t>
            </a:r>
          </a:p>
          <a:p>
            <a:pPr lvl="1"/>
            <a:r>
              <a:rPr lang="en-US" dirty="0"/>
              <a:t>Investment Freedom</a:t>
            </a:r>
          </a:p>
          <a:p>
            <a:pPr lvl="1"/>
            <a:r>
              <a:rPr lang="en-US" dirty="0"/>
              <a:t>Financial Freedom</a:t>
            </a:r>
          </a:p>
        </p:txBody>
      </p:sp>
    </p:spTree>
    <p:extLst>
      <p:ext uri="{BB962C8B-B14F-4D97-AF65-F5344CB8AC3E}">
        <p14:creationId xmlns:p14="http://schemas.microsoft.com/office/powerpoint/2010/main" val="321708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B759-0D8E-4F57-9AF4-ED9F7B25B54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91564FC-DCB5-4B9F-B106-34367637AB06}"/>
              </a:ext>
            </a:extLst>
          </p:cNvPr>
          <p:cNvSpPr>
            <a:spLocks noGrp="1"/>
          </p:cNvSpPr>
          <p:nvPr>
            <p:ph idx="1"/>
          </p:nvPr>
        </p:nvSpPr>
        <p:spPr/>
        <p:txBody>
          <a:bodyPr/>
          <a:lstStyle/>
          <a:p>
            <a:r>
              <a:rPr lang="en-US" dirty="0"/>
              <a:t>1.  What countries have the most economic freedom?</a:t>
            </a:r>
          </a:p>
          <a:p>
            <a:r>
              <a:rPr lang="en-US" dirty="0"/>
              <a:t>2.  What countries have the least economic freedom?</a:t>
            </a:r>
          </a:p>
          <a:p>
            <a:r>
              <a:rPr lang="en-US" dirty="0"/>
              <a:t>3.  What countries experienced the largest change in economic freedom, both positive and negative, between 2010 and 2019? </a:t>
            </a:r>
          </a:p>
          <a:p>
            <a:r>
              <a:rPr lang="en-US" dirty="0"/>
              <a:t>4.  Of the countries that experienced the most change; what regions are they located in? </a:t>
            </a:r>
          </a:p>
          <a:p>
            <a:r>
              <a:rPr lang="en-US" dirty="0"/>
              <a:t>5.  </a:t>
            </a:r>
          </a:p>
        </p:txBody>
      </p:sp>
    </p:spTree>
    <p:extLst>
      <p:ext uri="{BB962C8B-B14F-4D97-AF65-F5344CB8AC3E}">
        <p14:creationId xmlns:p14="http://schemas.microsoft.com/office/powerpoint/2010/main" val="122652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1199F-89E8-4D86-BBC6-B05C761A1FAA}"/>
              </a:ext>
            </a:extLst>
          </p:cNvPr>
          <p:cNvSpPr>
            <a:spLocks noGrp="1"/>
          </p:cNvSpPr>
          <p:nvPr>
            <p:ph type="ctrTitle"/>
          </p:nvPr>
        </p:nvSpPr>
        <p:spPr>
          <a:xfrm>
            <a:off x="1100669" y="1111086"/>
            <a:ext cx="10011831" cy="2623885"/>
          </a:xfrm>
        </p:spPr>
        <p:txBody>
          <a:bodyPr anchor="ctr">
            <a:normAutofit fontScale="90000"/>
          </a:bodyPr>
          <a:lstStyle/>
          <a:p>
            <a:pPr algn="l"/>
            <a:r>
              <a:rPr lang="en-US" sz="4200" dirty="0">
                <a:solidFill>
                  <a:srgbClr val="FFFFFF"/>
                </a:solidFill>
              </a:rPr>
              <a:t>Which countries (</a:t>
            </a:r>
            <a:r>
              <a:rPr lang="en-US" sz="4200" b="1" u="sng" dirty="0">
                <a:solidFill>
                  <a:srgbClr val="FFFFFF"/>
                </a:solidFill>
              </a:rPr>
              <a:t>by region</a:t>
            </a:r>
            <a:r>
              <a:rPr lang="en-US" sz="4200" dirty="0">
                <a:solidFill>
                  <a:srgbClr val="FFFFFF"/>
                </a:solidFill>
              </a:rPr>
              <a:t>) have the highest &amp; lowest overall average scores for the years of </a:t>
            </a:r>
            <a:br>
              <a:rPr lang="en-US" sz="4200" b="1" dirty="0">
                <a:ln w="22225">
                  <a:solidFill>
                    <a:schemeClr val="accent2"/>
                  </a:solidFill>
                  <a:prstDash val="solid"/>
                </a:ln>
                <a:solidFill>
                  <a:srgbClr val="FFFFFF"/>
                </a:solidFill>
              </a:rPr>
            </a:br>
            <a:r>
              <a:rPr lang="en-US" sz="4200" dirty="0">
                <a:solidFill>
                  <a:srgbClr val="FFFFFF"/>
                </a:solidFill>
              </a:rPr>
              <a:t>2010 &amp; 2019?</a:t>
            </a:r>
            <a:br>
              <a:rPr lang="en-US" sz="4200" dirty="0">
                <a:solidFill>
                  <a:srgbClr val="FFFFFF"/>
                </a:solidFill>
              </a:rPr>
            </a:br>
            <a:endParaRPr lang="en-US" sz="4200" dirty="0">
              <a:solidFill>
                <a:srgbClr val="FFFFFF"/>
              </a:solidFill>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11EB45F-F0F2-481A-972E-049642464A0E}"/>
              </a:ext>
            </a:extLst>
          </p:cNvPr>
          <p:cNvSpPr>
            <a:spLocks noGrp="1"/>
          </p:cNvSpPr>
          <p:nvPr>
            <p:ph type="subTitle" idx="1"/>
          </p:nvPr>
        </p:nvSpPr>
        <p:spPr>
          <a:xfrm>
            <a:off x="1079500" y="4843002"/>
            <a:ext cx="5433479" cy="1234345"/>
          </a:xfrm>
        </p:spPr>
        <p:txBody>
          <a:bodyPr anchor="ctr">
            <a:normAutofit/>
          </a:bodyPr>
          <a:lstStyle/>
          <a:p>
            <a:pPr algn="l"/>
            <a:r>
              <a:rPr lang="en-US" sz="2000">
                <a:solidFill>
                  <a:srgbClr val="1B1B1B"/>
                </a:solidFill>
              </a:rPr>
              <a:t>Use a bar chart to compare overall scores by region for the year 2010 and the year 2019 to show before and after effects of recession on the entire globe for economic freedom satisfactions.</a:t>
            </a:r>
          </a:p>
        </p:txBody>
      </p:sp>
      <p:pic>
        <p:nvPicPr>
          <p:cNvPr id="6" name="Graphic 5" descr="Dollar">
            <a:extLst>
              <a:ext uri="{FF2B5EF4-FFF2-40B4-BE49-F238E27FC236}">
                <a16:creationId xmlns:a16="http://schemas.microsoft.com/office/drawing/2014/main" id="{F00B80D6-DAE6-49F1-A0DD-5D759DD97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Graphic 7" descr="Smiling face with no fill">
            <a:extLst>
              <a:ext uri="{FF2B5EF4-FFF2-40B4-BE49-F238E27FC236}">
                <a16:creationId xmlns:a16="http://schemas.microsoft.com/office/drawing/2014/main" id="{35C6D407-8211-4891-B0B3-0106584E1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3460" y="4843002"/>
            <a:ext cx="1132072" cy="1132072"/>
          </a:xfrm>
          <a:prstGeom prst="rect">
            <a:avLst/>
          </a:prstGeom>
        </p:spPr>
      </p:pic>
    </p:spTree>
    <p:extLst>
      <p:ext uri="{BB962C8B-B14F-4D97-AF65-F5344CB8AC3E}">
        <p14:creationId xmlns:p14="http://schemas.microsoft.com/office/powerpoint/2010/main" val="1839267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04AB0E2A-4176-4226-AB63-842B48D457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9190" y="0"/>
            <a:ext cx="7345601" cy="68003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82085C-D909-4FC0-A6A6-4C4E46D84B92}"/>
              </a:ext>
            </a:extLst>
          </p:cNvPr>
          <p:cNvSpPr txBox="1"/>
          <p:nvPr/>
        </p:nvSpPr>
        <p:spPr>
          <a:xfrm>
            <a:off x="498835" y="357271"/>
            <a:ext cx="4332305" cy="63709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sng" strike="noStrike" kern="1200" cap="none" spc="0" normalizeH="0" baseline="0" noProof="0" dirty="0">
                <a:ln>
                  <a:noFill/>
                </a:ln>
                <a:solidFill>
                  <a:prstClr val="black"/>
                </a:solidFill>
                <a:effectLst/>
                <a:uLnTx/>
                <a:uFillTx/>
                <a:latin typeface="Calibri" panose="020F0502020204030204"/>
                <a:ea typeface="+mn-ea"/>
                <a:cs typeface="+mn-cs"/>
              </a:rPr>
              <a:t>Findings: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Europe has the highest overall freedom satisfaction for both years and Sub-Saharan Africa has the lowest average scores for 2010 and 2019 compared to other regions.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The Americas were the only region that didn’t improve overall 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547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1199F-89E8-4D86-BBC6-B05C761A1FAA}"/>
              </a:ext>
            </a:extLst>
          </p:cNvPr>
          <p:cNvSpPr>
            <a:spLocks noGrp="1"/>
          </p:cNvSpPr>
          <p:nvPr>
            <p:ph type="ctrTitle"/>
          </p:nvPr>
        </p:nvSpPr>
        <p:spPr>
          <a:xfrm>
            <a:off x="1100669" y="1111086"/>
            <a:ext cx="10011831" cy="2623885"/>
          </a:xfrm>
        </p:spPr>
        <p:txBody>
          <a:bodyPr anchor="ctr">
            <a:normAutofit/>
          </a:bodyPr>
          <a:lstStyle/>
          <a:p>
            <a:pPr algn="l"/>
            <a:r>
              <a:rPr lang="en-US" sz="4200" dirty="0">
                <a:solidFill>
                  <a:srgbClr val="FFFFFF"/>
                </a:solidFill>
              </a:rPr>
              <a:t>How did the specific individual freedom categories vary over the 10-year time period for just the United States?</a:t>
            </a:r>
            <a:br>
              <a:rPr lang="en-US" sz="4200" dirty="0">
                <a:solidFill>
                  <a:srgbClr val="FFFFFF"/>
                </a:solidFill>
              </a:rPr>
            </a:br>
            <a:endParaRPr lang="en-US" sz="4200" dirty="0">
              <a:solidFill>
                <a:srgbClr val="FFFFFF"/>
              </a:solidFill>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11EB45F-F0F2-481A-972E-049642464A0E}"/>
              </a:ext>
            </a:extLst>
          </p:cNvPr>
          <p:cNvSpPr>
            <a:spLocks noGrp="1"/>
          </p:cNvSpPr>
          <p:nvPr>
            <p:ph type="subTitle" idx="1"/>
          </p:nvPr>
        </p:nvSpPr>
        <p:spPr>
          <a:xfrm>
            <a:off x="685800" y="4843002"/>
            <a:ext cx="5827179" cy="1234345"/>
          </a:xfrm>
        </p:spPr>
        <p:txBody>
          <a:bodyPr anchor="ctr">
            <a:normAutofit/>
          </a:bodyPr>
          <a:lstStyle/>
          <a:p>
            <a:pPr algn="l"/>
            <a:r>
              <a:rPr lang="en-US" sz="2000" dirty="0">
                <a:solidFill>
                  <a:srgbClr val="1B1B1B"/>
                </a:solidFill>
              </a:rPr>
              <a:t>Use a line graph to compare each economic freedom score for the years 2010 through 2019 to show before and after effects of recession on the US.</a:t>
            </a:r>
          </a:p>
        </p:txBody>
      </p:sp>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Graphic 4" descr="Business Growth">
            <a:extLst>
              <a:ext uri="{FF2B5EF4-FFF2-40B4-BE49-F238E27FC236}">
                <a16:creationId xmlns:a16="http://schemas.microsoft.com/office/drawing/2014/main" id="{AEC010BC-43F3-4AF4-B30B-198628DCA7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9899" y="4812753"/>
            <a:ext cx="1264593" cy="1264593"/>
          </a:xfrm>
          <a:prstGeom prst="rect">
            <a:avLst/>
          </a:prstGeom>
        </p:spPr>
      </p:pic>
      <p:pic>
        <p:nvPicPr>
          <p:cNvPr id="9" name="Graphic 8" descr="Piggy Bank">
            <a:extLst>
              <a:ext uri="{FF2B5EF4-FFF2-40B4-BE49-F238E27FC236}">
                <a16:creationId xmlns:a16="http://schemas.microsoft.com/office/drawing/2014/main" id="{CEC79392-5350-4D35-965C-E270D032B6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14138" y="4843003"/>
            <a:ext cx="1390928" cy="1390928"/>
          </a:xfrm>
          <a:prstGeom prst="rect">
            <a:avLst/>
          </a:prstGeom>
        </p:spPr>
      </p:pic>
    </p:spTree>
    <p:extLst>
      <p:ext uri="{BB962C8B-B14F-4D97-AF65-F5344CB8AC3E}">
        <p14:creationId xmlns:p14="http://schemas.microsoft.com/office/powerpoint/2010/main" val="363071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514</Words>
  <Application>Microsoft Office PowerPoint</Application>
  <PresentationFormat>Widescreen</PresentationFormat>
  <Paragraphs>53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Economic Freedom Analysis</vt:lpstr>
      <vt:lpstr>Project summary</vt:lpstr>
      <vt:lpstr>Definition</vt:lpstr>
      <vt:lpstr>Economic Freedom Index Score Ratings</vt:lpstr>
      <vt:lpstr>Four Economic Freedom Pillars</vt:lpstr>
      <vt:lpstr>Questions</vt:lpstr>
      <vt:lpstr>Which countries (by region) have the highest &amp; lowest overall average scores for the years of  2010 &amp; 2019? </vt:lpstr>
      <vt:lpstr>PowerPoint Presentation</vt:lpstr>
      <vt:lpstr>How did the specific individual freedom categories vary over the 10-year time period for just the United States? </vt:lpstr>
      <vt:lpstr>PowerPoint Presentation</vt:lpstr>
      <vt:lpstr>What factors have led the improvement in global economic freedom over the last decade?  Do these factors differ from the ones that led the advancement over the last quarter century?</vt:lpstr>
      <vt:lpstr>Which 10 countries suffered from the largest percentage declines in their overall score?  Also, were these score declines concentrated in similar economic pillars for each country?</vt:lpstr>
      <vt:lpstr>Which 10 countries experienced the largest percentage increases in their overall score?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Freedom Analysis</dc:title>
  <dc:creator>Denise Claridy</dc:creator>
  <cp:lastModifiedBy>Denise Claridy</cp:lastModifiedBy>
  <cp:revision>21</cp:revision>
  <dcterms:created xsi:type="dcterms:W3CDTF">2019-07-16T20:30:32Z</dcterms:created>
  <dcterms:modified xsi:type="dcterms:W3CDTF">2019-07-17T22:51:31Z</dcterms:modified>
</cp:coreProperties>
</file>