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263" r:id="rId5"/>
    <p:sldId id="259" r:id="rId6"/>
    <p:sldId id="260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648ADCB-F7B6-9FCD-20FC-B0A2B35F78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DABC-5FEB-A1A2-6037-973968DD7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B11E-9318-4ABB-8D61-0FA31A6C4DF7}" type="datetimeFigureOut">
              <a:rPr lang="fr-CH" smtClean="0"/>
              <a:t>02.09.2025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7BAFD-89E5-36BB-1952-34896FF737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3EA98-D4CA-1F22-B891-9AA8E6A89B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D9802-E88C-4828-8953-F31B8CC87B7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71132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48E7-685C-4C74-9FEB-71173AC97494}" type="datetimeFigureOut">
              <a:rPr lang="fr-CH" smtClean="0"/>
              <a:t>02.09.2025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D46D-A809-48D5-BEF9-79F33741663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42294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F1391-1E6E-A4AC-AC74-0245CA4A1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1ECA0E-55BA-7B9F-67C6-7A206D4C1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111B50-CED5-70C5-DBFE-DD5FC218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A3D0-CBA6-4578-BC4D-68E28BBABCA2}" type="datetime1">
              <a:rPr lang="fr-CH" smtClean="0"/>
              <a:t>02.09.2025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302E3-30DB-6804-0EC4-D29ACF65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B70B3-5A96-8145-216A-BB3845CE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6138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57C8C-CA65-4394-F8C6-C376528F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BEEE7E-E002-2374-F26E-0B5493CE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2B2573-9B44-06C8-AFA1-BD5BCE32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961F-986F-4AE6-8923-98C130E95400}" type="datetime1">
              <a:rPr lang="fr-CH" smtClean="0"/>
              <a:t>02.09.2025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F451A-39DE-B4AE-6646-DD0996B4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2795-3F34-9772-9BB1-F25024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153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DC4F59-AF61-D808-741A-181CFC07C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7FDCC3-6A11-E3AD-ED70-A87A6ACE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28458-8E50-D621-4076-4DB3441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37B0-BDA1-4ED0-8D80-AF0E66C31011}" type="datetime1">
              <a:rPr lang="fr-CH" smtClean="0"/>
              <a:t>02.09.2025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7605C-132D-EFC0-DD4A-BF04C7F3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10A424-9AB5-A65A-8D11-A140D00D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621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4EDC-D1E6-BC4C-B647-F9FC49BC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949D50-6DD0-C5AE-1535-065D23D1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16387-ECAD-F6CB-B8A9-CC9CA82D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9AD3-96B5-4CD0-9758-9FF0F22AE5B2}" type="datetime1">
              <a:rPr lang="fr-CH" smtClean="0"/>
              <a:t>02.09.2025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C71EC-1447-89CC-8012-36AFF838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43B4CB-AC5A-08B8-1BD5-2FBBACE3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08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73551-4A26-C822-37F6-737F8E39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1852A-7995-DF83-7633-B2DAFE1E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949DA-4A21-F241-C759-642F299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9268-909A-409E-AB57-5DE8A2DC5914}" type="datetime1">
              <a:rPr lang="fr-CH" smtClean="0"/>
              <a:t>02.09.2025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C2079-7D5C-6A93-5DED-6B800CC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F54C7-9F20-4FC3-A0A7-207B7745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59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5B423-F872-B5DB-6373-569EBB0E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2FCB1-1826-54DA-DC7D-D0F282108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1E640-1D45-33C7-1E1A-39C8B049C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387F9-463C-1863-42AB-9E9F4677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D49C-967D-4390-87AD-4655F808FE22}" type="datetime1">
              <a:rPr lang="fr-CH" smtClean="0"/>
              <a:t>02.09.2025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1E160-2E3E-14A3-52B1-E96A384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15320-D2B3-61FF-6B80-F844450B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180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3FCC7-871F-B6D1-760D-935DD4D0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21FAAB-7087-C9BD-86B8-406369CB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33E50B-2591-E977-3F9D-4F60A67C4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A1F786-EFD5-9FD1-FB50-082CD047D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7D9875-5B25-DFE6-0E19-D996F929E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E8B5D8-167E-367F-A5DD-51FA88DF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C05-A50E-44EA-82AA-B5E0A43335FD}" type="datetime1">
              <a:rPr lang="fr-CH" smtClean="0"/>
              <a:t>02.09.2025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9636A3-0956-931B-775A-1F9D21FA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FBF170-1E17-488F-932D-EAD4CA38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935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CD0B5-0A19-AB7C-3BCE-98D9DC77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ABB35D-B92B-0250-0D0D-028CDA7E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3827-560C-4FB8-8319-937C71BDCCAA}" type="datetime1">
              <a:rPr lang="fr-CH" smtClean="0"/>
              <a:t>02.09.2025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99F363-8FBA-31A9-084B-C6824872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C759D8-B4AE-5AE0-321E-9749F67F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103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7BCF45-2A65-8634-59A7-C6CF2519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F509-7E0A-4CE2-935C-B5A1E6530525}" type="datetime1">
              <a:rPr lang="fr-CH" smtClean="0"/>
              <a:t>02.09.2025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635D61-2D61-F7D8-FD9E-9940A0FE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8F3E28-016E-2DF1-622D-AE55E6B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793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67B36-188D-FCEF-24AD-B5789738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1D91A-5827-7D1E-CA5A-97733B5C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327E15-3E38-0DBF-4818-A93E9CD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4AF217-7E70-FCFB-376F-E0D93372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EC20-9E8A-4D7B-BBF9-D7FCFE769FFD}" type="datetime1">
              <a:rPr lang="fr-CH" smtClean="0"/>
              <a:t>02.09.2025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483A9A-9AD1-83D6-1367-5F3A086A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B1C4F2-3DED-DD27-1D25-D07E4059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63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FD24B-EFE7-FAF7-2607-CC18ED3A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B0DE0C-8500-C040-5D01-0A57006C0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E45B2D-2DD1-5D96-EDD8-B37253AD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2B5393-C67E-C460-9F10-BB714A03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E6E7-1ED9-4181-8CB2-0878EA75F08F}" type="datetime1">
              <a:rPr lang="fr-CH" smtClean="0"/>
              <a:t>02.09.2025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65E1C-EC97-5A17-DE33-323A8174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Marcus Rodrigues Soares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76B464-22F3-B28D-F9E0-53F72770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602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F6E652-5458-0F30-98A5-7FAADF9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FD738-2749-AC5C-FBD8-E31F3811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C8438-9F0C-3626-CDF2-1CDE55532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83D39-F4EB-4D6F-83A9-658F97F3C453}" type="datetime1">
              <a:rPr lang="fr-CH" smtClean="0"/>
              <a:t>02.09.2025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27397-0BB9-04F8-5054-107ADD65C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CH"/>
              <a:t>Marcus Rodrigues Soares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66BF47-B2B3-11FB-391F-4CB826D8E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22385-F55E-4934-88DC-EADA8F6A282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06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ogle.com/url?sa=i&amp;url=https%3A%2F%2Famandebasilic.com%2Fcinq-pourquoi%2F&amp;psig=AOvVaw3yFQ69EwKiE8agI58_973d&amp;ust=1756901922728000&amp;source=images&amp;cd=vfe&amp;opi=89978449&amp;ved=0CBUQjRxqFwoTCNDvuPGHuo8DFQAAAAAdAAAAABA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CD0917-FF5D-CC3C-B3F1-919839CDD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8E51B8F7-E757-2665-2FD7-76906C23E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20E6339-9947-E02E-BFAF-D98BCE27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B1C9070-EA26-1DB6-19CD-838772F0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F6CA1D8-CD38-7B74-1B47-4338C695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CH" dirty="0" err="1"/>
              <a:t>Flowcharting</a:t>
            </a:r>
            <a:r>
              <a:rPr lang="fr-CH" dirty="0"/>
              <a:t> – Diagramme de flux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95153-FB43-EB8D-2097-079AAEC838C5}"/>
              </a:ext>
            </a:extLst>
          </p:cNvPr>
          <p:cNvSpPr txBox="1"/>
          <p:nvPr/>
        </p:nvSpPr>
        <p:spPr>
          <a:xfrm>
            <a:off x="146600" y="2234758"/>
            <a:ext cx="10521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Flowcharting – </a:t>
            </a:r>
            <a:r>
              <a:rPr lang="en-US" sz="4800" dirty="0" err="1"/>
              <a:t>Diagramme</a:t>
            </a:r>
            <a:r>
              <a:rPr lang="en-US" sz="4800" dirty="0"/>
              <a:t> de Flux</a:t>
            </a:r>
            <a:endParaRPr lang="en-CH" sz="4800" dirty="0"/>
          </a:p>
        </p:txBody>
      </p:sp>
      <p:pic>
        <p:nvPicPr>
          <p:cNvPr id="1028" name="Picture 4" descr="engineering - What's the name for those diagram used to sketch the flow of  a program? - Software Engineering Stack Exchange">
            <a:extLst>
              <a:ext uri="{FF2B5EF4-FFF2-40B4-BE49-F238E27FC236}">
                <a16:creationId xmlns:a16="http://schemas.microsoft.com/office/drawing/2014/main" id="{9BB6055F-5692-269E-0E1A-5014D5FE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750" y="3065755"/>
            <a:ext cx="2428900" cy="23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0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BB990-C38A-E029-83A3-D1E35C3D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36D1D03-CDA5-DFE6-D26D-3A9D24FF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66F094D5-C451-21A3-2A03-E6A31300E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2E85E0C4-6CC0-283B-B697-A49ED109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F15610F-536F-B9D6-CBF2-2AB5F597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E0619D8-D5B8-13B2-EA1C-EFF1FBDE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2</a:t>
            </a:fld>
            <a:r>
              <a:rPr lang="fr-CH" dirty="0"/>
              <a:t>/2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C9AC5-08E4-61C3-8565-7B5241D981C3}"/>
              </a:ext>
            </a:extLst>
          </p:cNvPr>
          <p:cNvSpPr txBox="1"/>
          <p:nvPr/>
        </p:nvSpPr>
        <p:spPr>
          <a:xfrm>
            <a:off x="405011" y="1241564"/>
            <a:ext cx="779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Sommaire</a:t>
            </a:r>
            <a:endParaRPr lang="en-CH" sz="2400" b="1" dirty="0"/>
          </a:p>
        </p:txBody>
      </p:sp>
      <p:pic>
        <p:nvPicPr>
          <p:cNvPr id="3" name="Picture 2" descr="Sommaire rapport de stage : méthodologie, conseils et exemples - AuFutur">
            <a:extLst>
              <a:ext uri="{FF2B5EF4-FFF2-40B4-BE49-F238E27FC236}">
                <a16:creationId xmlns:a16="http://schemas.microsoft.com/office/drawing/2014/main" id="{10BDC399-7BBB-F3DF-B5E1-D25E9F75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11" y="2064260"/>
            <a:ext cx="3820633" cy="272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987DEA-6300-456D-B44C-A496C8FC8752}"/>
              </a:ext>
            </a:extLst>
          </p:cNvPr>
          <p:cNvSpPr txBox="1"/>
          <p:nvPr/>
        </p:nvSpPr>
        <p:spPr>
          <a:xfrm>
            <a:off x="4504701" y="2064260"/>
            <a:ext cx="6923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Caractéristiques</a:t>
            </a:r>
            <a:r>
              <a:rPr lang="en-US" dirty="0"/>
              <a:t> d’un Flow 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Domaines d’utilisation du Flow 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Comment </a:t>
            </a:r>
            <a:r>
              <a:rPr lang="en-US" dirty="0" err="1"/>
              <a:t>l’utiliser</a:t>
            </a:r>
            <a:r>
              <a:rPr lang="en-US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Pourquoi</a:t>
            </a:r>
            <a:r>
              <a:rPr lang="en-US" dirty="0"/>
              <a:t> </a:t>
            </a:r>
            <a:r>
              <a:rPr lang="en-US" dirty="0" err="1"/>
              <a:t>l’utiliser</a:t>
            </a:r>
            <a:r>
              <a:rPr lang="en-US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 </a:t>
            </a:r>
            <a:r>
              <a:rPr lang="en-US" dirty="0" err="1"/>
              <a:t>intervient</a:t>
            </a:r>
            <a:r>
              <a:rPr lang="en-US" dirty="0"/>
              <a:t>-il dans la </a:t>
            </a:r>
            <a:r>
              <a:rPr lang="en-US" dirty="0" err="1"/>
              <a:t>méthode</a:t>
            </a:r>
            <a:r>
              <a:rPr lang="en-US" dirty="0"/>
              <a:t> de travail </a:t>
            </a:r>
            <a:r>
              <a:rPr lang="en-US" dirty="0" err="1"/>
              <a:t>en</a:t>
            </a:r>
            <a:r>
              <a:rPr lang="en-US" dirty="0"/>
              <a:t> 6 étapes (IPDRCE)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566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11EAB-0E1E-09CB-94F4-3F6BE82F6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B4E9AA6-AD24-0848-403D-1F7A79C37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3CFFDB1E-4AEF-5A8B-CE75-7E6F6F78C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363B4730-DD21-02B0-7678-BFC13E46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F7970731-5E75-2C35-0D0E-AB60D90F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4988B3E-43D3-76E5-A87B-B945543A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3</a:t>
            </a:fld>
            <a:r>
              <a:rPr lang="fr-CH" dirty="0"/>
              <a:t>/3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52410-3B11-FF8C-B06B-FEAA1891D887}"/>
              </a:ext>
            </a:extLst>
          </p:cNvPr>
          <p:cNvSpPr txBox="1"/>
          <p:nvPr/>
        </p:nvSpPr>
        <p:spPr>
          <a:xfrm>
            <a:off x="5400869" y="1713573"/>
            <a:ext cx="6419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Clarté visuelle </a:t>
            </a:r>
            <a:r>
              <a:rPr lang="fr-FR" dirty="0"/>
              <a:t>: représente graphiquement un processus ou une suite d’actions</a:t>
            </a:r>
          </a:p>
          <a:p>
            <a:endParaRPr lang="fr-FR" dirty="0"/>
          </a:p>
          <a:p>
            <a:r>
              <a:rPr lang="fr-FR" b="1" dirty="0"/>
              <a:t>Simplicité</a:t>
            </a:r>
            <a:r>
              <a:rPr lang="fr-FR" dirty="0"/>
              <a:t> : facilite la compréhension rapide des étapes</a:t>
            </a:r>
          </a:p>
          <a:p>
            <a:endParaRPr lang="fr-FR" dirty="0"/>
          </a:p>
          <a:p>
            <a:r>
              <a:rPr lang="fr-FR" b="1" dirty="0"/>
              <a:t>Normalisation </a:t>
            </a:r>
            <a:r>
              <a:rPr lang="fr-FR" dirty="0"/>
              <a:t>: utilise des symboles universels (ovale = début/fin, rectangle = action, losange = décision…)</a:t>
            </a:r>
          </a:p>
          <a:p>
            <a:endParaRPr lang="fr-FR" dirty="0"/>
          </a:p>
          <a:p>
            <a:r>
              <a:rPr lang="fr-FR" b="1" dirty="0"/>
              <a:t>Logique </a:t>
            </a:r>
            <a:r>
              <a:rPr lang="fr-FR" dirty="0"/>
              <a:t>: montre l’ordre chronologique et les relations entre les étapes</a:t>
            </a:r>
          </a:p>
          <a:p>
            <a:endParaRPr lang="fr-FR" dirty="0"/>
          </a:p>
          <a:p>
            <a:r>
              <a:rPr lang="fr-FR" b="1" dirty="0"/>
              <a:t>Communication</a:t>
            </a:r>
            <a:r>
              <a:rPr lang="fr-FR" dirty="0"/>
              <a:t> : sert de langage commun entre équipes techniques et non techniques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D99BC-2BD3-0A59-40FC-B7E359FE1EBF}"/>
              </a:ext>
            </a:extLst>
          </p:cNvPr>
          <p:cNvSpPr txBox="1"/>
          <p:nvPr/>
        </p:nvSpPr>
        <p:spPr>
          <a:xfrm>
            <a:off x="405011" y="1241564"/>
            <a:ext cx="779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Caractéristiques</a:t>
            </a:r>
            <a:r>
              <a:rPr lang="en-US" sz="2400" b="1" dirty="0"/>
              <a:t> d’un Flow Chart</a:t>
            </a:r>
          </a:p>
        </p:txBody>
      </p:sp>
      <p:pic>
        <p:nvPicPr>
          <p:cNvPr id="1026" name="Picture 2" descr="Caractéristique - Icônes affaires et finances gratuites">
            <a:extLst>
              <a:ext uri="{FF2B5EF4-FFF2-40B4-BE49-F238E27FC236}">
                <a16:creationId xmlns:a16="http://schemas.microsoft.com/office/drawing/2014/main" id="{FDDF47F0-EC78-DA6B-4962-DB3D8E4D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56" y="2040822"/>
            <a:ext cx="3038819" cy="30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5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11CE-9D45-4737-A355-70244FAE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2F9EEB-2B22-1BC7-A763-96DE9309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40C86D61-CF47-0929-6817-2F49B3A6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B2CC23E-54D2-9E83-253B-B5EEF9A7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AC49252-A24A-12D9-C864-F4809DFC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FB2F0EE-4379-5ED2-1168-C2857D3F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4</a:t>
            </a:fld>
            <a:r>
              <a:rPr lang="fr-CH" dirty="0"/>
              <a:t>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E0A8C-8E88-8BFC-00A8-80EE9E2BF734}"/>
              </a:ext>
            </a:extLst>
          </p:cNvPr>
          <p:cNvSpPr txBox="1"/>
          <p:nvPr/>
        </p:nvSpPr>
        <p:spPr>
          <a:xfrm>
            <a:off x="405011" y="1241564"/>
            <a:ext cx="779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Domaines d’utilisation du Flow Chart</a:t>
            </a:r>
            <a:endParaRPr lang="en-C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8D0DB-5484-57BD-2C55-8171A3FAD9D6}"/>
              </a:ext>
            </a:extLst>
          </p:cNvPr>
          <p:cNvSpPr txBox="1"/>
          <p:nvPr/>
        </p:nvSpPr>
        <p:spPr>
          <a:xfrm>
            <a:off x="5400869" y="1713573"/>
            <a:ext cx="64194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Informatique</a:t>
            </a:r>
            <a:r>
              <a:rPr lang="fr-FR" dirty="0"/>
              <a:t> : représentation des algorithmes, analyse des programmes</a:t>
            </a:r>
          </a:p>
          <a:p>
            <a:endParaRPr lang="fr-FR" b="1" dirty="0"/>
          </a:p>
          <a:p>
            <a:r>
              <a:rPr lang="fr-FR" b="1" dirty="0"/>
              <a:t>Gestion</a:t>
            </a:r>
            <a:r>
              <a:rPr lang="fr-FR" dirty="0"/>
              <a:t> de projet : planification et suivi des étapes d’un processus</a:t>
            </a:r>
          </a:p>
          <a:p>
            <a:endParaRPr lang="fr-FR" dirty="0"/>
          </a:p>
          <a:p>
            <a:r>
              <a:rPr lang="fr-FR" b="1" dirty="0"/>
              <a:t>Industrie</a:t>
            </a:r>
            <a:r>
              <a:rPr lang="fr-FR" dirty="0"/>
              <a:t> : description des processus de production ou de qualité</a:t>
            </a:r>
          </a:p>
          <a:p>
            <a:endParaRPr lang="fr-FR" dirty="0"/>
          </a:p>
          <a:p>
            <a:r>
              <a:rPr lang="fr-FR" b="1" dirty="0"/>
              <a:t>Entreprise </a:t>
            </a:r>
            <a:r>
              <a:rPr lang="fr-FR" dirty="0"/>
              <a:t>: optimisation des procédures administratives et prise de décision</a:t>
            </a:r>
            <a:endParaRPr lang="en-CH" dirty="0"/>
          </a:p>
        </p:txBody>
      </p:sp>
      <p:sp>
        <p:nvSpPr>
          <p:cNvPr id="3" name="AutoShape 2" descr="OU Logo Design Vector Illustration par xcoolee · Creative Fabrica">
            <a:extLst>
              <a:ext uri="{FF2B5EF4-FFF2-40B4-BE49-F238E27FC236}">
                <a16:creationId xmlns:a16="http://schemas.microsoft.com/office/drawing/2014/main" id="{B6A2F333-33FF-71C0-7CF7-03EE47152C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4" name="AutoShape 4" descr="OU Logo Design Vector Illustration par xcoolee · Creative Fabrica">
            <a:extLst>
              <a:ext uri="{FF2B5EF4-FFF2-40B4-BE49-F238E27FC236}">
                <a16:creationId xmlns:a16="http://schemas.microsoft.com/office/drawing/2014/main" id="{E96AC42F-3786-AA29-150A-AE772A4AAA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6" name="AutoShape 6" descr="OU Logo Design Vector Illustration par xcoolee · Creative Fabrica">
            <a:extLst>
              <a:ext uri="{FF2B5EF4-FFF2-40B4-BE49-F238E27FC236}">
                <a16:creationId xmlns:a16="http://schemas.microsoft.com/office/drawing/2014/main" id="{CEDE93D5-A5E5-F06D-AB78-90018A3C1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1" name="AutoShape 8" descr="OU Logo Design Vector Illustration par xcoolee · Creative Fabrica">
            <a:extLst>
              <a:ext uri="{FF2B5EF4-FFF2-40B4-BE49-F238E27FC236}">
                <a16:creationId xmlns:a16="http://schemas.microsoft.com/office/drawing/2014/main" id="{E654D365-92DF-2BCE-3902-200D7025D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2" name="AutoShape 10" descr="OU Logo Design Vector Illustration par xcoolee · Creative Fabrica">
            <a:extLst>
              <a:ext uri="{FF2B5EF4-FFF2-40B4-BE49-F238E27FC236}">
                <a16:creationId xmlns:a16="http://schemas.microsoft.com/office/drawing/2014/main" id="{D018DB1B-BE4A-9A75-659F-BB667579F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3" name="AutoShape 12" descr="OU Logo Design Vector Illustration par xcoolee · Creative Fabrica">
            <a:extLst>
              <a:ext uri="{FF2B5EF4-FFF2-40B4-BE49-F238E27FC236}">
                <a16:creationId xmlns:a16="http://schemas.microsoft.com/office/drawing/2014/main" id="{101468A8-7D40-E438-D1EF-357C9846E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5" name="AutoShape 14" descr="OU Logo Design Vector Illustration par xcoolee · Creative Fabrica">
            <a:extLst>
              <a:ext uri="{FF2B5EF4-FFF2-40B4-BE49-F238E27FC236}">
                <a16:creationId xmlns:a16="http://schemas.microsoft.com/office/drawing/2014/main" id="{905AAB53-AAB5-AC6C-2562-9694AA157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58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6" name="AutoShape 16" descr="OU Logo Design Vector Illustration par xcoolee · Creative Fabrica">
            <a:extLst>
              <a:ext uri="{FF2B5EF4-FFF2-40B4-BE49-F238E27FC236}">
                <a16:creationId xmlns:a16="http://schemas.microsoft.com/office/drawing/2014/main" id="{C7BE84C6-2415-C2A5-0E94-A4214DDBF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7" name="AutoShape 18" descr="OU Logo Design Vector Illustration par xcoolee · Creative Fabrica">
            <a:extLst>
              <a:ext uri="{FF2B5EF4-FFF2-40B4-BE49-F238E27FC236}">
                <a16:creationId xmlns:a16="http://schemas.microsoft.com/office/drawing/2014/main" id="{749C2BA6-34A9-F333-433C-B59E298DE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8" name="AutoShape 20" descr="OU Logo Design Vector Illustration par xcoolee · Creative Fabrica">
            <a:extLst>
              <a:ext uri="{FF2B5EF4-FFF2-40B4-BE49-F238E27FC236}">
                <a16:creationId xmlns:a16="http://schemas.microsoft.com/office/drawing/2014/main" id="{9EF6FB19-D59B-94E5-2A7B-F1A4B709AD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64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9" name="AutoShape 22" descr="OU Logo Design Vector Illustration par xcoolee · Creative Fabrica">
            <a:extLst>
              <a:ext uri="{FF2B5EF4-FFF2-40B4-BE49-F238E27FC236}">
                <a16:creationId xmlns:a16="http://schemas.microsoft.com/office/drawing/2014/main" id="{C8B3BDED-4B7A-26D9-6C9E-F946C2308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0" name="AutoShape 24" descr="Office Ou - Architecture, Landscape, Strategy">
            <a:extLst>
              <a:ext uri="{FF2B5EF4-FFF2-40B4-BE49-F238E27FC236}">
                <a16:creationId xmlns:a16="http://schemas.microsoft.com/office/drawing/2014/main" id="{1C0E923B-FC7E-A89B-EA06-241750D015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00" y="4953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2074" name="Picture 26" descr="Ou marketing logo | Premium Vector">
            <a:extLst>
              <a:ext uri="{FF2B5EF4-FFF2-40B4-BE49-F238E27FC236}">
                <a16:creationId xmlns:a16="http://schemas.microsoft.com/office/drawing/2014/main" id="{C62AD531-3E0C-85A3-16D7-A9B0B1D6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47" y="2015065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2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14DD2-3BE3-1125-7102-B29A9019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638C270-15BB-8DDC-7398-C3C39E3A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7D2C9013-BB01-AD27-819A-F639D6CF3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F1BFCD1-0484-5DC9-3850-19DAD29B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6505AFC4-2444-2563-5C51-B2552549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6864B11-DD81-5BE0-3462-1389731A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5</a:t>
            </a:fld>
            <a:r>
              <a:rPr lang="fr-CH" dirty="0"/>
              <a:t>/5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FBFF7-797B-9B34-EDA7-5B4F44E69D17}"/>
              </a:ext>
            </a:extLst>
          </p:cNvPr>
          <p:cNvSpPr txBox="1"/>
          <p:nvPr/>
        </p:nvSpPr>
        <p:spPr>
          <a:xfrm>
            <a:off x="405011" y="1241564"/>
            <a:ext cx="779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Comment </a:t>
            </a:r>
            <a:r>
              <a:rPr lang="en-US" sz="2400" b="1" dirty="0" err="1"/>
              <a:t>l’utiliser</a:t>
            </a:r>
            <a:r>
              <a:rPr lang="en-US" sz="2400" b="1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A95BF-4259-10C1-F311-F9E66AD4E072}"/>
              </a:ext>
            </a:extLst>
          </p:cNvPr>
          <p:cNvSpPr txBox="1"/>
          <p:nvPr/>
        </p:nvSpPr>
        <p:spPr>
          <a:xfrm>
            <a:off x="5400869" y="1703229"/>
            <a:ext cx="6419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Identifier</a:t>
            </a:r>
            <a:r>
              <a:rPr lang="fr-FR" dirty="0"/>
              <a:t> le processus à représenter</a:t>
            </a:r>
          </a:p>
          <a:p>
            <a:endParaRPr lang="fr-FR" dirty="0"/>
          </a:p>
          <a:p>
            <a:r>
              <a:rPr lang="fr-FR" b="1" dirty="0"/>
              <a:t>Lister</a:t>
            </a:r>
            <a:r>
              <a:rPr lang="fr-FR" dirty="0"/>
              <a:t> les étapes importantes et leur ordre logique</a:t>
            </a:r>
            <a:br>
              <a:rPr lang="fr-FR" dirty="0"/>
            </a:br>
            <a:br>
              <a:rPr lang="fr-FR" dirty="0"/>
            </a:br>
            <a:r>
              <a:rPr lang="fr-FR" b="1" dirty="0"/>
              <a:t>Choisir</a:t>
            </a:r>
            <a:r>
              <a:rPr lang="fr-FR" dirty="0"/>
              <a:t> les symboles adaptés (début/fin, action, décision…)</a:t>
            </a:r>
          </a:p>
          <a:p>
            <a:endParaRPr lang="fr-FR" dirty="0"/>
          </a:p>
          <a:p>
            <a:r>
              <a:rPr lang="fr-FR" b="1" dirty="0"/>
              <a:t>Tracer</a:t>
            </a:r>
            <a:r>
              <a:rPr lang="fr-FR" dirty="0"/>
              <a:t> le diagramme avec des flèches claires et cohérentes</a:t>
            </a:r>
          </a:p>
          <a:p>
            <a:endParaRPr lang="fr-FR" dirty="0"/>
          </a:p>
          <a:p>
            <a:r>
              <a:rPr lang="fr-FR" b="1" dirty="0"/>
              <a:t>Vérifier</a:t>
            </a:r>
            <a:r>
              <a:rPr lang="fr-FR" dirty="0"/>
              <a:t> et simplifier pour assurer la lisibilité</a:t>
            </a:r>
            <a:endParaRPr lang="en-CH" dirty="0"/>
          </a:p>
        </p:txBody>
      </p:sp>
      <p:pic>
        <p:nvPicPr>
          <p:cNvPr id="3074" name="Picture 2" descr="Flat Design Style Vector Concept of How Text with Question Mark Icon on  White. White and Colored Outlines Stock Vector - Illustration of icon,  confusion: 138828616">
            <a:extLst>
              <a:ext uri="{FF2B5EF4-FFF2-40B4-BE49-F238E27FC236}">
                <a16:creationId xmlns:a16="http://schemas.microsoft.com/office/drawing/2014/main" id="{7631CDD7-9EB3-2768-6F8F-66EB213E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28" y="1703229"/>
            <a:ext cx="3319272" cy="331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983E8-23D7-15F3-CFB5-1390D6FA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8043A0-5C78-9EE7-19FC-855CBD77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9E9BB1AA-DD5D-61C9-BF80-ED836AF50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F3174880-4C03-EA16-8521-670F1748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B3D14E6C-451B-BA90-19DF-99CE3C62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494BA12-5F22-382C-5D48-4931C5D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6</a:t>
            </a:fld>
            <a:r>
              <a:rPr lang="fr-CH" dirty="0"/>
              <a:t>/6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003E7-0761-EE97-24E6-41566E6D6109}"/>
              </a:ext>
            </a:extLst>
          </p:cNvPr>
          <p:cNvSpPr txBox="1"/>
          <p:nvPr/>
        </p:nvSpPr>
        <p:spPr>
          <a:xfrm>
            <a:off x="405011" y="1241564"/>
            <a:ext cx="779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Pourquoi</a:t>
            </a:r>
            <a:r>
              <a:rPr lang="en-US" sz="2400" b="1" dirty="0"/>
              <a:t> </a:t>
            </a:r>
            <a:r>
              <a:rPr lang="en-US" sz="2400" b="1" dirty="0" err="1"/>
              <a:t>l’utiliser</a:t>
            </a:r>
            <a:r>
              <a:rPr lang="en-US" sz="2400" b="1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9AAD0D-6F7D-B29A-0D44-68CAF1EF3CB7}"/>
              </a:ext>
            </a:extLst>
          </p:cNvPr>
          <p:cNvSpPr txBox="1"/>
          <p:nvPr/>
        </p:nvSpPr>
        <p:spPr>
          <a:xfrm>
            <a:off x="5153981" y="1703229"/>
            <a:ext cx="6419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Compréhension</a:t>
            </a:r>
            <a:r>
              <a:rPr lang="fr-FR" dirty="0"/>
              <a:t> rapide d’un processus complexe</a:t>
            </a:r>
            <a:br>
              <a:rPr lang="fr-FR" dirty="0"/>
            </a:br>
            <a:br>
              <a:rPr lang="fr-FR" b="1" dirty="0"/>
            </a:br>
            <a:r>
              <a:rPr lang="fr-FR" b="1" dirty="0"/>
              <a:t>Communication </a:t>
            </a:r>
            <a:r>
              <a:rPr lang="fr-FR" dirty="0"/>
              <a:t>claire entre différentes équipes</a:t>
            </a:r>
            <a:br>
              <a:rPr lang="fr-FR" dirty="0"/>
            </a:br>
            <a:br>
              <a:rPr lang="fr-FR" dirty="0"/>
            </a:br>
            <a:r>
              <a:rPr lang="fr-FR" b="1" dirty="0"/>
              <a:t>Détection</a:t>
            </a:r>
            <a:r>
              <a:rPr lang="fr-FR" dirty="0"/>
              <a:t> des erreurs ou des étapes inutiles</a:t>
            </a:r>
            <a:br>
              <a:rPr lang="fr-FR" dirty="0"/>
            </a:br>
            <a:br>
              <a:rPr lang="fr-FR" dirty="0"/>
            </a:br>
            <a:r>
              <a:rPr lang="fr-FR" b="1" dirty="0"/>
              <a:t>Gain</a:t>
            </a:r>
            <a:r>
              <a:rPr lang="fr-FR" dirty="0"/>
              <a:t> de temps dans l’explication et la </a:t>
            </a:r>
            <a:r>
              <a:rPr lang="fr-FR" dirty="0" err="1"/>
              <a:t>formationAmélioration</a:t>
            </a:r>
            <a:r>
              <a:rPr lang="fr-FR" dirty="0"/>
              <a:t> continue des méthodes de travail</a:t>
            </a:r>
            <a:endParaRPr lang="en-CH" dirty="0"/>
          </a:p>
        </p:txBody>
      </p:sp>
      <p:pic>
        <p:nvPicPr>
          <p:cNvPr id="4098" name="Picture 2" descr="Cinq pourquoi - Une méthode pour résoudre ses problèmes">
            <a:extLst>
              <a:ext uri="{FF2B5EF4-FFF2-40B4-BE49-F238E27FC236}">
                <a16:creationId xmlns:a16="http://schemas.microsoft.com/office/drawing/2014/main" id="{9DC68DD4-E4F0-32A1-A86E-3E4A5A84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3229"/>
            <a:ext cx="2627376" cy="350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1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892B-6185-0DA1-3234-36BCA49A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BABC10-1E6F-0BB1-3560-959CB9D45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2E8D80AE-6D44-9A0C-D6A3-8AEE45E8A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E219628-B581-CDA3-037A-068C0B2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982DFB5-0931-B315-36F9-388D7119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864203D-F64F-E6F9-C900-C4E6AFB4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7</a:t>
            </a:fld>
            <a:r>
              <a:rPr lang="fr-CH" dirty="0"/>
              <a:t>/7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5770-64EB-A894-8D34-2F6CDEDF2971}"/>
              </a:ext>
            </a:extLst>
          </p:cNvPr>
          <p:cNvSpPr txBox="1"/>
          <p:nvPr/>
        </p:nvSpPr>
        <p:spPr>
          <a:xfrm>
            <a:off x="405010" y="1241564"/>
            <a:ext cx="1023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Où intervient-il dans la méthode de travail en 6 étapes IPDRCE?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C8A9B-AAF0-DE00-8992-933E7CFDC9CC}"/>
              </a:ext>
            </a:extLst>
          </p:cNvPr>
          <p:cNvSpPr txBox="1"/>
          <p:nvPr/>
        </p:nvSpPr>
        <p:spPr>
          <a:xfrm>
            <a:off x="5153981" y="2408516"/>
            <a:ext cx="6419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Planifier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C’est lors de la planification que l’on organise les idées et les étapes dans un ordre logique.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Le flow chart sert d’outil pour visualiser le cheminement, anticiper les décisions et clarifier les actions.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Une fois planifié avec un flow chart, il devient plus facile de décider, réaliser et contrôler par la suite.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A1E35-1509-E76C-6F88-678E352F6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8" y="1903050"/>
            <a:ext cx="3801127" cy="33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6CB4E-6407-DD9A-FC90-8A62A7A8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9873549-22AC-5E70-BE2D-886DD6A6C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CB982CB-4405-721D-C750-17518BCC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4825E507-943F-BBB2-550D-F9589722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771D22B9-61A8-CEDF-50C6-84EA974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Loré Godel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14E966D-E239-E49F-9333-5864B793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8</a:t>
            </a:fld>
            <a:r>
              <a:rPr lang="fr-CH" dirty="0"/>
              <a:t>/7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C8E3B-03A6-CBCB-B3DE-F26CBE1F5C3F}"/>
              </a:ext>
            </a:extLst>
          </p:cNvPr>
          <p:cNvSpPr txBox="1"/>
          <p:nvPr/>
        </p:nvSpPr>
        <p:spPr>
          <a:xfrm>
            <a:off x="405010" y="1241564"/>
            <a:ext cx="1023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F3868-7E7B-5263-58B5-6225C9E6150D}"/>
              </a:ext>
            </a:extLst>
          </p:cNvPr>
          <p:cNvSpPr txBox="1"/>
          <p:nvPr/>
        </p:nvSpPr>
        <p:spPr>
          <a:xfrm>
            <a:off x="5153981" y="2129072"/>
            <a:ext cx="6419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flow chart est un outil simple mais puissant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Il permet de clarifier, organiser et communiquer efficacement un processus.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En facilitant la planification, il contribue à une meilleure prise de décision et à une réalisation plus fluide</a:t>
            </a:r>
          </a:p>
          <a:p>
            <a:endParaRPr lang="fr-FR" dirty="0"/>
          </a:p>
          <a:p>
            <a:r>
              <a:rPr lang="fr-FR" dirty="0"/>
              <a:t>À retenir : un bon flow chart = un travail mieux structuré et plus compréhensible</a:t>
            </a:r>
            <a:endParaRPr lang="en-CH" dirty="0"/>
          </a:p>
        </p:txBody>
      </p:sp>
      <p:pic>
        <p:nvPicPr>
          <p:cNvPr id="1026" name="Picture 2" descr="Conclusion : résultats (54 mille) d’images libres de droits, de photos de  stock et d’illustrations | Shutterstock">
            <a:extLst>
              <a:ext uri="{FF2B5EF4-FFF2-40B4-BE49-F238E27FC236}">
                <a16:creationId xmlns:a16="http://schemas.microsoft.com/office/drawing/2014/main" id="{5100CF63-7A48-E25C-8C4F-BE8B953C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2305513"/>
            <a:ext cx="4388824" cy="21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21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20C7-7D2B-EA9B-8D82-AC49972E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FF0FFC-EA12-8FE7-8412-1E6095F7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" y="6239932"/>
            <a:ext cx="12197384" cy="618069"/>
          </a:xfrm>
          <a:prstGeom prst="rect">
            <a:avLst/>
          </a:prstGeom>
        </p:spPr>
      </p:pic>
      <p:pic>
        <p:nvPicPr>
          <p:cNvPr id="7" name="Image 6" descr="Une image contenant Police, text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566D4200-B7A3-2871-63AB-B860AD1D2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34021" b="33765"/>
          <a:stretch>
            <a:fillRect/>
          </a:stretch>
        </p:blipFill>
        <p:spPr>
          <a:xfrm>
            <a:off x="146600" y="136524"/>
            <a:ext cx="4079044" cy="744009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5213F06E-316F-52DF-AEF3-D3CB5E75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1B8D-D90F-4EFD-AEB7-60B26B4641BD}" type="datetime1">
              <a:rPr lang="fr-CH" smtClean="0"/>
              <a:t>02.09.2025</a:t>
            </a:fld>
            <a:endParaRPr lang="fr-CH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270655C-0BD8-A8DC-32BF-0F50D815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Loré Godel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6EAD87-90C2-886D-7440-1924B24A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2385-F55E-4934-88DC-EADA8F6A282B}" type="slidenum">
              <a:rPr lang="fr-CH" smtClean="0"/>
              <a:t>9</a:t>
            </a:fld>
            <a:r>
              <a:rPr lang="fr-CH" dirty="0"/>
              <a:t>/8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590E13-4B2F-FC94-2912-8856D975007D}"/>
              </a:ext>
            </a:extLst>
          </p:cNvPr>
          <p:cNvSpPr txBox="1"/>
          <p:nvPr/>
        </p:nvSpPr>
        <p:spPr>
          <a:xfrm>
            <a:off x="405010" y="1241565"/>
            <a:ext cx="317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38BA7-765E-0DF0-92F2-98FD30F5732B}"/>
              </a:ext>
            </a:extLst>
          </p:cNvPr>
          <p:cNvSpPr txBox="1"/>
          <p:nvPr/>
        </p:nvSpPr>
        <p:spPr>
          <a:xfrm>
            <a:off x="405010" y="1819648"/>
            <a:ext cx="1033919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google.com/url?sa=i&amp;url=https%3A%2F%2Fsoftwareengineering.stackexchange.com%2Fquestions%2F261178%2Fwhats-the-name-for-those-diagram-used-to-sketch-the-flow-of-a-program&amp;psig=AOvVaw3qdl2lOAOHgy6qvL_hoD3t&amp;ust=1756900520514000&amp;source=images&amp;cd=vfe&amp;opi=89978449&amp;ved=0CBUQjRxqFwoTCOiMosyCuo8DFQAAAAAdAAAAABAv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https://www.google.com/url?sa=i&amp;url=https%3A%2F%2Faufutur.fr%2Fetudes-superieures%2Fsommaire-rapport-de-stage-utilite-methodologie-conseils-exemples%2F&amp;psig=AOvVaw1d1ip5BIbLy423SDgZgwUY&amp;ust=1756901027874000&amp;source=images&amp;cd=vfe&amp;opi=89978449&amp;ved=0CBUQjRxqFwoTCJDFlb6Euo8DFQAAAAAdAAAAABAE</a:t>
            </a:r>
          </a:p>
          <a:p>
            <a:endParaRPr lang="en-US" sz="900" dirty="0"/>
          </a:p>
          <a:p>
            <a:r>
              <a:rPr lang="en-US" sz="900" dirty="0"/>
              <a:t>https://www.google.com/url?sa=i&amp;url=https%3A%2F%2Fwww.flaticon.com%2Ffr%2Ficone-gratuite%2Fcaracteristique_3886696&amp;psig=AOvVaw0SskVmO1HdBQL33P1-NNrq&amp;ust=1756901575419000&amp;source=images&amp;cd=vfe&amp;opi=89978449&amp;ved=0CBUQjRxqFwoTCJjAxMmGuo8DFQAAAAAdAAAAABAE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https://www.google.com/url?sa=i&amp;url=https%3A%2F%2Fwww.freepik.com%2Fpremium-vector%2Fou-marketing-logo_198432541.htm&amp;psig=AOvVaw34fHgOFw4EZVNa2VYvXBYx&amp;ust=1756901672006000&amp;source=images&amp;cd=vfe&amp;opi=89978449&amp;ved=0CBUQjRxqFwoTCKi2kPKGuo8DFQAAAAAdAAAAABAS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https://www.google.com/url?sa=i&amp;url=https%3A%2F%2Fwww.dreamstime.com%2Fflat-design-style-vector-concept-how-text-question-mark-icon-white-colored-outlines-illustration-symbol-background-image138828616&amp;psig=AOvVaw3KPwD3R19UC8LOL9yCYRkM&amp;ust=1756901873661000&amp;source=images&amp;cd=vfe&amp;opi=89978449&amp;ved=0CBUQjRxqFwoTCJCMy9OHuo8DFQAAAAAdAAAAABAE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>
                <a:hlinkClick r:id="rId4"/>
              </a:rPr>
              <a:t>https://www.google.com/url?sa=i&amp;url=https%3A%2F%2Famandebasilic.com%2Fcinq-pourquoi%2F&amp;psig=AOvVaw3yFQ69EwKiE8agI58_973d&amp;ust=1756901922728000&amp;source=images&amp;cd=vfe&amp;opi=89978449&amp;ved=0CBUQjRxqFwoTCNDvuPGHuo8DFQAAAAAdAAAAABAE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https://www.cifc-geneve.ch/CFC-Dual/mon_projet_-_informations.html</a:t>
            </a:r>
            <a:br>
              <a:rPr lang="en-US" sz="900" dirty="0"/>
            </a:br>
            <a:br>
              <a:rPr lang="en-US" sz="900" dirty="0"/>
            </a:br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CH" sz="900" dirty="0"/>
          </a:p>
        </p:txBody>
      </p:sp>
    </p:spTree>
    <p:extLst>
      <p:ext uri="{BB962C8B-B14F-4D97-AF65-F5344CB8AC3E}">
        <p14:creationId xmlns:p14="http://schemas.microsoft.com/office/powerpoint/2010/main" val="885435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769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Rodrigues Soares Marcus</dc:creator>
  <cp:lastModifiedBy>Godel Loré</cp:lastModifiedBy>
  <cp:revision>14</cp:revision>
  <dcterms:created xsi:type="dcterms:W3CDTF">2025-08-29T12:04:35Z</dcterms:created>
  <dcterms:modified xsi:type="dcterms:W3CDTF">2025-09-02T12:40:53Z</dcterms:modified>
</cp:coreProperties>
</file>