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7"/>
    </p:embeddedFont>
    <p:embeddedFont>
      <p:font typeface="Karla" pitchFamily="2" charset="0"/>
      <p:regular r:id="rId38"/>
      <p:bold r:id="rId39"/>
      <p:italic r:id="rId40"/>
      <p:boldItalic r:id="rId41"/>
    </p:embeddedFont>
    <p:embeddedFont>
      <p:font typeface="Karla ExtraBold" pitchFamily="2" charset="0"/>
      <p:bold r:id="rId42"/>
      <p:boldItalic r:id="rId43"/>
    </p:embeddedFont>
    <p:embeddedFont>
      <p:font typeface="Rubik" panose="020B0604020202020204" charset="-79"/>
      <p:regular r:id="rId44"/>
      <p:bold r:id="rId45"/>
      <p:italic r:id="rId46"/>
      <p:boldItalic r:id="rId47"/>
    </p:embeddedFont>
    <p:embeddedFont>
      <p:font typeface="Rubik Black" panose="020B0604020202020204" charset="-79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fae80a1a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fae80a1a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d247537c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2d247537c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d8ec29811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d8ec29811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2fae80a1a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2fae80a1a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d70112a3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d70112a3e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2d70112a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2d70112a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fae80a1ad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2fae80a1ad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d8ec298114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d8ec298114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2fae80a1a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2fae80a1a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2d70112a3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2d70112a3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d70112a3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d70112a3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d8ec29811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d8ec29811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2d70112a3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2d70112a3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d8ec29811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d8ec29811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2fae80a1a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2fae80a1a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2fae80a1a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2fae80a1a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2fae80a1ad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2fae80a1ad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2fae80a1ad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2fae80a1ad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2fae80a1a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2fae80a1a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32fae80a1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32fae80a1a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fae80a1a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fae80a1a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2fae80a1a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2fae80a1a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2fae80a1a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2fae80a1a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2fae80a1ad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2fae80a1ad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2fae80a1a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32fae80a1a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32fae80a1a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32fae80a1a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2d247537c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2d247537c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2d247537c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2d247537c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d247537c9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2d247537c9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PYOD: Pwn Your Own Device</a:t>
            </a:r>
            <a:endParaRPr/>
          </a:p>
        </p:txBody>
      </p:sp>
      <p:sp>
        <p:nvSpPr>
          <p:cNvPr id="407" name="Google Shape;407;p26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Simoni Clarissa, Di Giovanni Roberto, Spezia Nicolò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6696578" y="291044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10" name="Google Shape;410;p26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>
            <a:off x="381379" y="424799"/>
            <a:ext cx="1646100" cy="1188900"/>
            <a:chOff x="7403363" y="1047512"/>
            <a:chExt cx="1646100" cy="1188900"/>
          </a:xfrm>
        </p:grpSpPr>
        <p:sp>
          <p:nvSpPr>
            <p:cNvPr id="421" name="Google Shape;421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3" name="Google Shape;423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4" name="Google Shape;424;p26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>
            <a:spLocks noGrp="1"/>
          </p:cNvSpPr>
          <p:nvPr>
            <p:ph type="title"/>
          </p:nvPr>
        </p:nvSpPr>
        <p:spPr>
          <a:xfrm>
            <a:off x="1765425" y="1304075"/>
            <a:ext cx="5917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Minacce e Vulnerabilità</a:t>
            </a:r>
            <a:endParaRPr/>
          </a:p>
        </p:txBody>
      </p:sp>
      <p:sp>
        <p:nvSpPr>
          <p:cNvPr id="594" name="Google Shape;594;p35"/>
          <p:cNvSpPr txBox="1">
            <a:spLocks noGrp="1"/>
          </p:cNvSpPr>
          <p:nvPr>
            <p:ph type="subTitle" idx="1"/>
          </p:nvPr>
        </p:nvSpPr>
        <p:spPr>
          <a:xfrm>
            <a:off x="2057400" y="1989874"/>
            <a:ext cx="50292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Il Federated Learning è vulnerabile a diverse </a:t>
            </a:r>
            <a:r>
              <a:rPr lang="en" sz="1300" b="1"/>
              <a:t>minacce alla sicurezza e alla privacy a causa della sua natura distribuita. </a:t>
            </a:r>
            <a:r>
              <a:rPr lang="en" sz="1300"/>
              <a:t>Le minacce possono provenire da </a:t>
            </a:r>
            <a:r>
              <a:rPr lang="en" sz="1300" b="1"/>
              <a:t>attori malevoli interni </a:t>
            </a:r>
            <a:r>
              <a:rPr lang="en" sz="1300"/>
              <a:t>(Insiders) o </a:t>
            </a:r>
            <a:r>
              <a:rPr lang="en" sz="1300" b="1"/>
              <a:t>esterni</a:t>
            </a:r>
            <a:r>
              <a:rPr lang="en" sz="1300"/>
              <a:t> (Outsiders), con obiettivi che vanno dal furto di dati alla manipolazione dell'addestramento. Le vulnerabilità emergono a causa della trasmissione di parametri dei modelli, della mancanza di un controllo centralizzato e della difficoltà nel garantire l'integrità dei contributi dei client.</a:t>
            </a:r>
            <a:endParaRPr sz="13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5"/>
          <p:cNvGrpSpPr/>
          <p:nvPr/>
        </p:nvGrpSpPr>
        <p:grpSpPr>
          <a:xfrm>
            <a:off x="463601" y="283553"/>
            <a:ext cx="502899" cy="502899"/>
            <a:chOff x="858700" y="1967475"/>
            <a:chExt cx="605100" cy="605100"/>
          </a:xfrm>
        </p:grpSpPr>
        <p:sp>
          <p:nvSpPr>
            <p:cNvPr id="596" name="Google Shape;596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5"/>
          <p:cNvGrpSpPr/>
          <p:nvPr/>
        </p:nvGrpSpPr>
        <p:grpSpPr>
          <a:xfrm>
            <a:off x="463701" y="878847"/>
            <a:ext cx="502800" cy="502800"/>
            <a:chOff x="7014301" y="2017350"/>
            <a:chExt cx="502800" cy="502800"/>
          </a:xfrm>
        </p:grpSpPr>
        <p:sp>
          <p:nvSpPr>
            <p:cNvPr id="599" name="Google Shape;599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6"/>
          <p:cNvGrpSpPr/>
          <p:nvPr/>
        </p:nvGrpSpPr>
        <p:grpSpPr>
          <a:xfrm>
            <a:off x="715100" y="3195938"/>
            <a:ext cx="3771900" cy="1412550"/>
            <a:chOff x="4754850" y="1600325"/>
            <a:chExt cx="3771900" cy="1412550"/>
          </a:xfrm>
        </p:grpSpPr>
        <p:sp>
          <p:nvSpPr>
            <p:cNvPr id="606" name="Google Shape;606;p36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8" name="Google Shape;608;p36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9" name="Google Shape;609;p36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610" name="Google Shape;610;p36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2" name="Google Shape;612;p36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3" name="Google Shape;613;p36"/>
          <p:cNvGrpSpPr/>
          <p:nvPr/>
        </p:nvGrpSpPr>
        <p:grpSpPr>
          <a:xfrm>
            <a:off x="4754850" y="2349438"/>
            <a:ext cx="3771900" cy="1412550"/>
            <a:chOff x="4754850" y="1600325"/>
            <a:chExt cx="3771900" cy="1412550"/>
          </a:xfrm>
        </p:grpSpPr>
        <p:sp>
          <p:nvSpPr>
            <p:cNvPr id="614" name="Google Shape;614;p36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6" name="Google Shape;616;p36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7" name="Google Shape;617;p36"/>
          <p:cNvSpPr txBox="1">
            <a:spLocks noGrp="1"/>
          </p:cNvSpPr>
          <p:nvPr>
            <p:ph type="subTitle" idx="5"/>
          </p:nvPr>
        </p:nvSpPr>
        <p:spPr>
          <a:xfrm>
            <a:off x="1957975" y="2843846"/>
            <a:ext cx="2377500" cy="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8" name="Google Shape;618;p36"/>
          <p:cNvSpPr txBox="1">
            <a:spLocks noGrp="1"/>
          </p:cNvSpPr>
          <p:nvPr>
            <p:ph type="subTitle" idx="9"/>
          </p:nvPr>
        </p:nvSpPr>
        <p:spPr>
          <a:xfrm>
            <a:off x="1957950" y="4436893"/>
            <a:ext cx="2377500" cy="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 idx="15"/>
          </p:nvPr>
        </p:nvSpPr>
        <p:spPr>
          <a:xfrm>
            <a:off x="71540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Vulnerabiltà dei FL</a:t>
            </a:r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subTitle" idx="9"/>
          </p:nvPr>
        </p:nvSpPr>
        <p:spPr>
          <a:xfrm>
            <a:off x="5997700" y="4490343"/>
            <a:ext cx="2377500" cy="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1" name="Google Shape;621;p36"/>
          <p:cNvSpPr txBox="1"/>
          <p:nvPr/>
        </p:nvSpPr>
        <p:spPr>
          <a:xfrm>
            <a:off x="735400" y="1814050"/>
            <a:ext cx="3600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Scarsa protezione della privacy</a:t>
            </a:r>
            <a:endParaRPr sz="26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4754850" y="2563125"/>
            <a:ext cx="3600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Dipendenza da server centrali</a:t>
            </a:r>
            <a:endParaRPr sz="26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3" name="Google Shape;623;p36"/>
          <p:cNvSpPr txBox="1"/>
          <p:nvPr/>
        </p:nvSpPr>
        <p:spPr>
          <a:xfrm>
            <a:off x="735400" y="3609725"/>
            <a:ext cx="36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Scalabilità limitata</a:t>
            </a:r>
            <a:endParaRPr sz="26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7"/>
          <p:cNvSpPr txBox="1">
            <a:spLocks noGrp="1"/>
          </p:cNvSpPr>
          <p:nvPr>
            <p:ph type="title" idx="15"/>
          </p:nvPr>
        </p:nvSpPr>
        <p:spPr>
          <a:xfrm>
            <a:off x="71540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Dipendenza da server centrali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814800" y="1727825"/>
            <a:ext cx="2535300" cy="243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715075" y="1636325"/>
            <a:ext cx="2535300" cy="2438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1" name="Google Shape;631;p37"/>
          <p:cNvCxnSpPr/>
          <p:nvPr/>
        </p:nvCxnSpPr>
        <p:spPr>
          <a:xfrm>
            <a:off x="715075" y="1794268"/>
            <a:ext cx="253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37"/>
          <p:cNvSpPr txBox="1"/>
          <p:nvPr/>
        </p:nvSpPr>
        <p:spPr>
          <a:xfrm>
            <a:off x="715100" y="1832525"/>
            <a:ext cx="25320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Server malevolo: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Attacco attivo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Attacco passivo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Protocolli e canali di</a:t>
            </a:r>
            <a:endParaRPr sz="1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comunicazione: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Eavesdropping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Man-in-the-middle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Attacchi di replay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33" name="Google Shape;633;p37"/>
          <p:cNvGrpSpPr/>
          <p:nvPr/>
        </p:nvGrpSpPr>
        <p:grpSpPr>
          <a:xfrm>
            <a:off x="3974100" y="1480325"/>
            <a:ext cx="4648125" cy="3045900"/>
            <a:chOff x="3974100" y="1480325"/>
            <a:chExt cx="4648125" cy="3045900"/>
          </a:xfrm>
        </p:grpSpPr>
        <p:sp>
          <p:nvSpPr>
            <p:cNvPr id="634" name="Google Shape;634;p37"/>
            <p:cNvSpPr/>
            <p:nvPr/>
          </p:nvSpPr>
          <p:spPr>
            <a:xfrm>
              <a:off x="4063125" y="1571825"/>
              <a:ext cx="4559100" cy="295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974100" y="1480325"/>
              <a:ext cx="4559100" cy="2954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6" name="Google Shape;636;p37"/>
            <p:cNvCxnSpPr/>
            <p:nvPr/>
          </p:nvCxnSpPr>
          <p:spPr>
            <a:xfrm>
              <a:off x="3974100" y="1830850"/>
              <a:ext cx="45594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7" name="Google Shape;637;p37"/>
            <p:cNvGrpSpPr/>
            <p:nvPr/>
          </p:nvGrpSpPr>
          <p:grpSpPr>
            <a:xfrm>
              <a:off x="7596549" y="1571827"/>
              <a:ext cx="845101" cy="183000"/>
              <a:chOff x="1605849" y="363963"/>
              <a:chExt cx="845101" cy="183000"/>
            </a:xfrm>
          </p:grpSpPr>
          <p:sp>
            <p:nvSpPr>
              <p:cNvPr id="638" name="Google Shape;638;p37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" name="Google Shape;639;p37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40" name="Google Shape;640;p3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3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42" name="Google Shape;642;p37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643" name="Google Shape;64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8129" y="1862525"/>
              <a:ext cx="4487514" cy="252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/>
          <p:nvPr/>
        </p:nvSpPr>
        <p:spPr>
          <a:xfrm>
            <a:off x="3817725" y="1417325"/>
            <a:ext cx="18276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Raccolta dei Dati 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49" name="Google Shape;649;p38"/>
          <p:cNvSpPr/>
          <p:nvPr/>
        </p:nvSpPr>
        <p:spPr>
          <a:xfrm>
            <a:off x="6011250" y="2114600"/>
            <a:ext cx="18276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Addestramento Locale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0" name="Google Shape;650;p38"/>
          <p:cNvSpPr/>
          <p:nvPr/>
        </p:nvSpPr>
        <p:spPr>
          <a:xfrm>
            <a:off x="6011250" y="3411700"/>
            <a:ext cx="18276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Aggregazione del Modello 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3908625" y="41513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Distribuzione del Modello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52" name="Google Shape;652;p38"/>
          <p:cNvCxnSpPr>
            <a:stCxn id="648" idx="1"/>
          </p:cNvCxnSpPr>
          <p:nvPr/>
        </p:nvCxnSpPr>
        <p:spPr>
          <a:xfrm rot="10800000">
            <a:off x="3498825" y="1645925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3" name="Google Shape;653;p38"/>
          <p:cNvCxnSpPr>
            <a:stCxn id="648" idx="3"/>
            <a:endCxn id="649" idx="0"/>
          </p:cNvCxnSpPr>
          <p:nvPr/>
        </p:nvCxnSpPr>
        <p:spPr>
          <a:xfrm>
            <a:off x="5645325" y="1645925"/>
            <a:ext cx="1279800" cy="4686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38"/>
          <p:cNvSpPr/>
          <p:nvPr/>
        </p:nvSpPr>
        <p:spPr>
          <a:xfrm>
            <a:off x="1762550" y="3411700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Inferenza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55" name="Google Shape;655;p38"/>
          <p:cNvCxnSpPr>
            <a:stCxn id="649" idx="2"/>
            <a:endCxn id="650" idx="0"/>
          </p:cNvCxnSpPr>
          <p:nvPr/>
        </p:nvCxnSpPr>
        <p:spPr>
          <a:xfrm rot="-5400000" flipH="1">
            <a:off x="6505350" y="2991500"/>
            <a:ext cx="840000" cy="600"/>
          </a:xfrm>
          <a:prstGeom prst="curvedConnector3">
            <a:avLst>
              <a:gd name="adj1" fmla="val 4999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38"/>
          <p:cNvCxnSpPr>
            <a:stCxn id="651" idx="3"/>
            <a:endCxn id="650" idx="2"/>
          </p:cNvCxnSpPr>
          <p:nvPr/>
        </p:nvCxnSpPr>
        <p:spPr>
          <a:xfrm rot="10800000" flipH="1">
            <a:off x="5554425" y="3869006"/>
            <a:ext cx="1370700" cy="5109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38"/>
          <p:cNvCxnSpPr>
            <a:stCxn id="654" idx="2"/>
            <a:endCxn id="651" idx="1"/>
          </p:cNvCxnSpPr>
          <p:nvPr/>
        </p:nvCxnSpPr>
        <p:spPr>
          <a:xfrm rot="-5400000" flipH="1">
            <a:off x="2991650" y="3462700"/>
            <a:ext cx="510900" cy="13233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38"/>
          <p:cNvCxnSpPr>
            <a:stCxn id="654" idx="0"/>
          </p:cNvCxnSpPr>
          <p:nvPr/>
        </p:nvCxnSpPr>
        <p:spPr>
          <a:xfrm rot="10800000">
            <a:off x="2585450" y="3092800"/>
            <a:ext cx="0" cy="31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59" name="Google Shape;659;p38"/>
          <p:cNvSpPr txBox="1"/>
          <p:nvPr/>
        </p:nvSpPr>
        <p:spPr>
          <a:xfrm>
            <a:off x="274200" y="643025"/>
            <a:ext cx="859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Quando possono avvenire gli attacchi</a:t>
            </a:r>
            <a:endParaRPr sz="34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0" name="Google Shape;660;p38"/>
          <p:cNvSpPr/>
          <p:nvPr/>
        </p:nvSpPr>
        <p:spPr>
          <a:xfrm>
            <a:off x="3796000" y="2040750"/>
            <a:ext cx="1849200" cy="660900"/>
          </a:xfrm>
          <a:prstGeom prst="wedgeRectCallout">
            <a:avLst>
              <a:gd name="adj1" fmla="val -18631"/>
              <a:gd name="adj2" fmla="val -74020"/>
            </a:avLst>
          </a:prstGeom>
          <a:solidFill>
            <a:srgbClr val="B6D7A8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Utenti malevoli manipolano i loro dati senza essere rilevati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6623500" y="1233350"/>
            <a:ext cx="2184000" cy="7665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Il server centrale non può verificare l’affidabilità dell’addestramento di utenti malevoli</a:t>
            </a:r>
            <a:endParaRPr sz="12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6111900" y="2622000"/>
            <a:ext cx="2695800" cy="660900"/>
          </a:xfrm>
          <a:prstGeom prst="wedgeRectCallout">
            <a:avLst>
              <a:gd name="adj1" fmla="val 13034"/>
              <a:gd name="adj2" fmla="val 66114"/>
            </a:avLst>
          </a:prstGeom>
          <a:solidFill>
            <a:srgbClr val="B6D7A8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Karla"/>
                <a:ea typeface="Karla"/>
                <a:cs typeface="Karla"/>
                <a:sym typeface="Karla"/>
              </a:rPr>
              <a:t>Il server centrale non ha una visione completa dei dati originali né un controllo sulla qualità degli aggiornamenti ricevuti</a:t>
            </a:r>
            <a:endParaRPr sz="11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3724700" y="3515450"/>
            <a:ext cx="2085600" cy="510900"/>
          </a:xfrm>
          <a:prstGeom prst="wedgeRectCallout">
            <a:avLst>
              <a:gd name="adj1" fmla="val -20519"/>
              <a:gd name="adj2" fmla="val 71961"/>
            </a:avLst>
          </a:prstGeom>
          <a:solidFill>
            <a:srgbClr val="B6D7A8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"/>
                <a:ea typeface="Karla"/>
                <a:cs typeface="Karla"/>
                <a:sym typeface="Karla"/>
              </a:rPr>
              <a:t>Il sistema è esposto ad attacchi di intercettazione</a:t>
            </a:r>
            <a:endParaRPr sz="12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357475" y="2293100"/>
            <a:ext cx="2085600" cy="889800"/>
          </a:xfrm>
          <a:prstGeom prst="wedgeRectCallout">
            <a:avLst>
              <a:gd name="adj1" fmla="val 23535"/>
              <a:gd name="adj2" fmla="val 74236"/>
            </a:avLst>
          </a:prstGeom>
          <a:solidFill>
            <a:srgbClr val="B6D7A8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"/>
                <a:ea typeface="Karla"/>
                <a:cs typeface="Karla"/>
                <a:sym typeface="Karla"/>
              </a:rPr>
              <a:t>Un attaccante può sfruttare questa fase per dedurre informazioni sui dati utilizzati per l'addestramento</a:t>
            </a:r>
            <a:endParaRPr sz="12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 attacchi</a:t>
            </a: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>
            <a:off x="274200" y="3852338"/>
            <a:ext cx="621000" cy="621000"/>
            <a:chOff x="416300" y="4058211"/>
            <a:chExt cx="621000" cy="621000"/>
          </a:xfrm>
        </p:grpSpPr>
        <p:sp>
          <p:nvSpPr>
            <p:cNvPr id="671" name="Google Shape;671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40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78" name="Google Shape;678;p40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40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80" name="Google Shape;680;p40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1" name="Google Shape;681;p40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82" name="Google Shape;682;p40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83" name="Google Shape;683;p40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40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85" name="Google Shape;685;p40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6" name="Google Shape;686;p40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87" name="Google Shape;687;p40"/>
          <p:cNvGrpSpPr/>
          <p:nvPr/>
        </p:nvGrpSpPr>
        <p:grpSpPr>
          <a:xfrm>
            <a:off x="714850" y="1600325"/>
            <a:ext cx="2418600" cy="2916600"/>
            <a:chOff x="715400" y="1600325"/>
            <a:chExt cx="2418600" cy="2916600"/>
          </a:xfrm>
        </p:grpSpPr>
        <p:sp>
          <p:nvSpPr>
            <p:cNvPr id="688" name="Google Shape;688;p40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40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90" name="Google Shape;690;p40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1" name="Google Shape;691;p40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92" name="Google Shape;692;p40"/>
          <p:cNvSpPr txBox="1">
            <a:spLocks noGrp="1"/>
          </p:cNvSpPr>
          <p:nvPr>
            <p:ph type="subTitle" idx="1"/>
          </p:nvPr>
        </p:nvSpPr>
        <p:spPr>
          <a:xfrm>
            <a:off x="780350" y="1872261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693" name="Google Shape;693;p40"/>
          <p:cNvSpPr txBox="1">
            <a:spLocks noGrp="1"/>
          </p:cNvSpPr>
          <p:nvPr>
            <p:ph type="subTitle" idx="5"/>
          </p:nvPr>
        </p:nvSpPr>
        <p:spPr>
          <a:xfrm>
            <a:off x="3475075" y="1872250"/>
            <a:ext cx="2194500" cy="8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Sicurezza del Modello </a:t>
            </a:r>
            <a:endParaRPr sz="2200"/>
          </a:p>
        </p:txBody>
      </p:sp>
      <p:sp>
        <p:nvSpPr>
          <p:cNvPr id="694" name="Google Shape;694;p40"/>
          <p:cNvSpPr txBox="1">
            <a:spLocks noGrp="1"/>
          </p:cNvSpPr>
          <p:nvPr>
            <p:ph type="subTitle" idx="6"/>
          </p:nvPr>
        </p:nvSpPr>
        <p:spPr>
          <a:xfrm>
            <a:off x="6167100" y="1872249"/>
            <a:ext cx="2194500" cy="7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Robustezza e Disponibilità </a:t>
            </a:r>
            <a:endParaRPr sz="2200"/>
          </a:p>
        </p:txBody>
      </p:sp>
      <p:sp>
        <p:nvSpPr>
          <p:cNvPr id="695" name="Google Shape;695;p40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Tipi di attacco</a:t>
            </a:r>
            <a:endParaRPr/>
          </a:p>
        </p:txBody>
      </p:sp>
      <p:sp>
        <p:nvSpPr>
          <p:cNvPr id="696" name="Google Shape;696;p40"/>
          <p:cNvSpPr txBox="1">
            <a:spLocks noGrp="1"/>
          </p:cNvSpPr>
          <p:nvPr>
            <p:ph type="subTitle" idx="3"/>
          </p:nvPr>
        </p:nvSpPr>
        <p:spPr>
          <a:xfrm>
            <a:off x="3475075" y="2625250"/>
            <a:ext cx="21945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Tentano di manipolare il modello in modo malevolo</a:t>
            </a:r>
            <a:endParaRPr/>
          </a:p>
        </p:txBody>
      </p:sp>
      <p:sp>
        <p:nvSpPr>
          <p:cNvPr id="697" name="Google Shape;697;p40"/>
          <p:cNvSpPr txBox="1">
            <a:spLocks noGrp="1"/>
          </p:cNvSpPr>
          <p:nvPr>
            <p:ph type="subTitle" idx="2"/>
          </p:nvPr>
        </p:nvSpPr>
        <p:spPr>
          <a:xfrm>
            <a:off x="781700" y="2692700"/>
            <a:ext cx="2194500" cy="15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Mirano ad estrarre informazioni sensibili dai dati locali dei partecipanti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ubTitle" idx="4"/>
          </p:nvPr>
        </p:nvSpPr>
        <p:spPr>
          <a:xfrm>
            <a:off x="6167775" y="2692747"/>
            <a:ext cx="2194500" cy="15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Puntano a ridurre l’efficienza o l’integrità dell’apprendimento federato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41"/>
          <p:cNvGrpSpPr/>
          <p:nvPr/>
        </p:nvGrpSpPr>
        <p:grpSpPr>
          <a:xfrm>
            <a:off x="715113" y="1609450"/>
            <a:ext cx="7808537" cy="2916600"/>
            <a:chOff x="715113" y="1609450"/>
            <a:chExt cx="7808537" cy="2916600"/>
          </a:xfrm>
        </p:grpSpPr>
        <p:sp>
          <p:nvSpPr>
            <p:cNvPr id="704" name="Google Shape;704;p41"/>
            <p:cNvSpPr/>
            <p:nvPr/>
          </p:nvSpPr>
          <p:spPr>
            <a:xfrm>
              <a:off x="806450" y="1700950"/>
              <a:ext cx="77172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41"/>
            <p:cNvGrpSpPr/>
            <p:nvPr/>
          </p:nvGrpSpPr>
          <p:grpSpPr>
            <a:xfrm>
              <a:off x="715113" y="1609450"/>
              <a:ext cx="7717129" cy="2825100"/>
              <a:chOff x="715400" y="1600325"/>
              <a:chExt cx="2327100" cy="2825100"/>
            </a:xfrm>
          </p:grpSpPr>
          <p:sp>
            <p:nvSpPr>
              <p:cNvPr id="706" name="Google Shape;706;p4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7" name="Google Shape;707;p4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08" name="Google Shape;708;p41"/>
          <p:cNvSpPr txBox="1">
            <a:spLocks noGrp="1"/>
          </p:cNvSpPr>
          <p:nvPr>
            <p:ph type="subTitle" idx="1"/>
          </p:nvPr>
        </p:nvSpPr>
        <p:spPr>
          <a:xfrm>
            <a:off x="792000" y="1844825"/>
            <a:ext cx="7560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Attack</a:t>
            </a:r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title"/>
          </p:nvPr>
        </p:nvSpPr>
        <p:spPr>
          <a:xfrm>
            <a:off x="319750" y="731525"/>
            <a:ext cx="855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Attacchi alla Privacy</a:t>
            </a:r>
            <a:endParaRPr/>
          </a:p>
        </p:txBody>
      </p:sp>
      <p:sp>
        <p:nvSpPr>
          <p:cNvPr id="710" name="Google Shape;710;p41"/>
          <p:cNvSpPr txBox="1">
            <a:spLocks noGrp="1"/>
          </p:cNvSpPr>
          <p:nvPr>
            <p:ph type="subTitle" idx="2"/>
          </p:nvPr>
        </p:nvSpPr>
        <p:spPr>
          <a:xfrm>
            <a:off x="770388" y="2335075"/>
            <a:ext cx="76980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Un </a:t>
            </a:r>
            <a:r>
              <a:rPr lang="en" sz="1700" b="1"/>
              <a:t>Inference Attack</a:t>
            </a:r>
            <a:r>
              <a:rPr lang="en" sz="1700"/>
              <a:t> si riferisce a una situazione in cui un attaccante cerca di </a:t>
            </a:r>
            <a:r>
              <a:rPr lang="en" sz="1700" b="1"/>
              <a:t>inferire informazioni</a:t>
            </a:r>
            <a:r>
              <a:rPr lang="en" sz="1700"/>
              <a:t> sensibili riguardanti i dati utilizzati per addestrare il modello. In altre parole, l'attaccante </a:t>
            </a:r>
            <a:r>
              <a:rPr lang="en" sz="1700" b="1"/>
              <a:t>cerca di ottenere informazioni</a:t>
            </a:r>
            <a:r>
              <a:rPr lang="en" sz="1700"/>
              <a:t> sulle </a:t>
            </a:r>
            <a:r>
              <a:rPr lang="en" sz="1700" b="1"/>
              <a:t>caratteristiche</a:t>
            </a:r>
            <a:r>
              <a:rPr lang="en" sz="1700"/>
              <a:t> o i </a:t>
            </a:r>
            <a:r>
              <a:rPr lang="en" sz="1700" b="1"/>
              <a:t>dettagli specifici dei dati di addestramento</a:t>
            </a:r>
            <a:r>
              <a:rPr lang="en" sz="1700"/>
              <a:t>, partendo dalle previsioni o dai risultati del modello.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42"/>
          <p:cNvGrpSpPr/>
          <p:nvPr/>
        </p:nvGrpSpPr>
        <p:grpSpPr>
          <a:xfrm>
            <a:off x="520763" y="1600325"/>
            <a:ext cx="3663262" cy="2916600"/>
            <a:chOff x="520763" y="1600325"/>
            <a:chExt cx="3663262" cy="2916600"/>
          </a:xfrm>
        </p:grpSpPr>
        <p:sp>
          <p:nvSpPr>
            <p:cNvPr id="716" name="Google Shape;716;p42"/>
            <p:cNvSpPr/>
            <p:nvPr/>
          </p:nvSpPr>
          <p:spPr>
            <a:xfrm>
              <a:off x="612225" y="1691825"/>
              <a:ext cx="35718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7" name="Google Shape;717;p42"/>
            <p:cNvGrpSpPr/>
            <p:nvPr/>
          </p:nvGrpSpPr>
          <p:grpSpPr>
            <a:xfrm>
              <a:off x="520763" y="1600325"/>
              <a:ext cx="3571866" cy="2825100"/>
              <a:chOff x="715400" y="1600325"/>
              <a:chExt cx="2327100" cy="2825100"/>
            </a:xfrm>
          </p:grpSpPr>
          <p:sp>
            <p:nvSpPr>
              <p:cNvPr id="718" name="Google Shape;718;p42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9" name="Google Shape;719;p42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20" name="Google Shape;720;p42"/>
          <p:cNvSpPr txBox="1">
            <a:spLocks noGrp="1"/>
          </p:cNvSpPr>
          <p:nvPr>
            <p:ph type="subTitle" idx="1"/>
          </p:nvPr>
        </p:nvSpPr>
        <p:spPr>
          <a:xfrm>
            <a:off x="610725" y="1872250"/>
            <a:ext cx="34161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poisoning</a:t>
            </a:r>
            <a:endParaRPr/>
          </a:p>
        </p:txBody>
      </p:sp>
      <p:sp>
        <p:nvSpPr>
          <p:cNvPr id="721" name="Google Shape;721;p42"/>
          <p:cNvSpPr txBox="1">
            <a:spLocks noGrp="1"/>
          </p:cNvSpPr>
          <p:nvPr>
            <p:ph type="title"/>
          </p:nvPr>
        </p:nvSpPr>
        <p:spPr>
          <a:xfrm>
            <a:off x="319750" y="731525"/>
            <a:ext cx="855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Attacchi alla sicurezza del modello</a:t>
            </a:r>
            <a:endParaRPr/>
          </a:p>
        </p:txBody>
      </p:sp>
      <p:sp>
        <p:nvSpPr>
          <p:cNvPr id="722" name="Google Shape;722;p42"/>
          <p:cNvSpPr txBox="1">
            <a:spLocks noGrp="1"/>
          </p:cNvSpPr>
          <p:nvPr>
            <p:ph type="subTitle" idx="2"/>
          </p:nvPr>
        </p:nvSpPr>
        <p:spPr>
          <a:xfrm>
            <a:off x="487125" y="2384400"/>
            <a:ext cx="36633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L’attacco colpisce i dati di addestramento di ciascun client malevolo, falsificandoli per indurre il modello locale a imparare informazioni distorte. Quando questi modelli alterati vengono inviati al server centrale per l'aggregazione, il modello globale eredita e amplifica tali anomalie. </a:t>
            </a:r>
            <a:endParaRPr/>
          </a:p>
        </p:txBody>
      </p:sp>
      <p:grpSp>
        <p:nvGrpSpPr>
          <p:cNvPr id="723" name="Google Shape;723;p42"/>
          <p:cNvGrpSpPr/>
          <p:nvPr/>
        </p:nvGrpSpPr>
        <p:grpSpPr>
          <a:xfrm>
            <a:off x="4765638" y="1600325"/>
            <a:ext cx="3663262" cy="2916600"/>
            <a:chOff x="4765638" y="1600325"/>
            <a:chExt cx="3663262" cy="2916600"/>
          </a:xfrm>
        </p:grpSpPr>
        <p:sp>
          <p:nvSpPr>
            <p:cNvPr id="724" name="Google Shape;724;p42"/>
            <p:cNvSpPr/>
            <p:nvPr/>
          </p:nvSpPr>
          <p:spPr>
            <a:xfrm>
              <a:off x="4857100" y="1691825"/>
              <a:ext cx="35718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5" name="Google Shape;725;p42"/>
            <p:cNvGrpSpPr/>
            <p:nvPr/>
          </p:nvGrpSpPr>
          <p:grpSpPr>
            <a:xfrm>
              <a:off x="4765638" y="1600325"/>
              <a:ext cx="3571866" cy="2825100"/>
              <a:chOff x="715400" y="1600325"/>
              <a:chExt cx="2327100" cy="2825100"/>
            </a:xfrm>
          </p:grpSpPr>
          <p:sp>
            <p:nvSpPr>
              <p:cNvPr id="726" name="Google Shape;726;p42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7" name="Google Shape;727;p42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28" name="Google Shape;728;p42"/>
          <p:cNvSpPr txBox="1">
            <a:spLocks noGrp="1"/>
          </p:cNvSpPr>
          <p:nvPr>
            <p:ph type="subTitle" idx="1"/>
          </p:nvPr>
        </p:nvSpPr>
        <p:spPr>
          <a:xfrm>
            <a:off x="4846850" y="1872250"/>
            <a:ext cx="34161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poisoning</a:t>
            </a:r>
            <a:endParaRPr/>
          </a:p>
        </p:txBody>
      </p:sp>
      <p:sp>
        <p:nvSpPr>
          <p:cNvPr id="729" name="Google Shape;729;p42"/>
          <p:cNvSpPr txBox="1">
            <a:spLocks noGrp="1"/>
          </p:cNvSpPr>
          <p:nvPr>
            <p:ph type="subTitle" idx="2"/>
          </p:nvPr>
        </p:nvSpPr>
        <p:spPr>
          <a:xfrm>
            <a:off x="4846850" y="2420950"/>
            <a:ext cx="3416100" cy="18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 attacco agisce sugli aggiornamenti del modello inviati dai client al server, manipolando pesi o gradienti per distorcere l’aggregazione globale.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43"/>
          <p:cNvGrpSpPr/>
          <p:nvPr/>
        </p:nvGrpSpPr>
        <p:grpSpPr>
          <a:xfrm>
            <a:off x="715113" y="1609450"/>
            <a:ext cx="7808537" cy="2916600"/>
            <a:chOff x="715113" y="1609450"/>
            <a:chExt cx="7808537" cy="2916600"/>
          </a:xfrm>
        </p:grpSpPr>
        <p:sp>
          <p:nvSpPr>
            <p:cNvPr id="735" name="Google Shape;735;p43"/>
            <p:cNvSpPr/>
            <p:nvPr/>
          </p:nvSpPr>
          <p:spPr>
            <a:xfrm>
              <a:off x="806450" y="1700950"/>
              <a:ext cx="77172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43"/>
            <p:cNvGrpSpPr/>
            <p:nvPr/>
          </p:nvGrpSpPr>
          <p:grpSpPr>
            <a:xfrm>
              <a:off x="715113" y="1609450"/>
              <a:ext cx="7717129" cy="2825100"/>
              <a:chOff x="715400" y="1600325"/>
              <a:chExt cx="2327100" cy="2825100"/>
            </a:xfrm>
          </p:grpSpPr>
          <p:sp>
            <p:nvSpPr>
              <p:cNvPr id="737" name="Google Shape;737;p43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8" name="Google Shape;738;p43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39" name="Google Shape;739;p43"/>
          <p:cNvSpPr txBox="1">
            <a:spLocks noGrp="1"/>
          </p:cNvSpPr>
          <p:nvPr>
            <p:ph type="subTitle" idx="1"/>
          </p:nvPr>
        </p:nvSpPr>
        <p:spPr>
          <a:xfrm>
            <a:off x="792000" y="1844825"/>
            <a:ext cx="7560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 Attack</a:t>
            </a:r>
            <a:endParaRPr/>
          </a:p>
        </p:txBody>
      </p:sp>
      <p:sp>
        <p:nvSpPr>
          <p:cNvPr id="740" name="Google Shape;740;p43"/>
          <p:cNvSpPr txBox="1">
            <a:spLocks noGrp="1"/>
          </p:cNvSpPr>
          <p:nvPr>
            <p:ph type="title"/>
          </p:nvPr>
        </p:nvSpPr>
        <p:spPr>
          <a:xfrm>
            <a:off x="319750" y="731525"/>
            <a:ext cx="855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Attacchi alla robustezza e disponibilità</a:t>
            </a:r>
            <a:endParaRPr/>
          </a:p>
        </p:txBody>
      </p:sp>
      <p:sp>
        <p:nvSpPr>
          <p:cNvPr id="741" name="Google Shape;741;p43"/>
          <p:cNvSpPr txBox="1">
            <a:spLocks noGrp="1"/>
          </p:cNvSpPr>
          <p:nvPr>
            <p:ph type="subTitle" idx="2"/>
          </p:nvPr>
        </p:nvSpPr>
        <p:spPr>
          <a:xfrm>
            <a:off x="792000" y="2393525"/>
            <a:ext cx="76980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 </a:t>
            </a:r>
            <a:r>
              <a:rPr lang="en" sz="1500" b="1"/>
              <a:t>attacco DoS (Denial of Service)</a:t>
            </a:r>
            <a:r>
              <a:rPr lang="en" sz="1500"/>
              <a:t> mira a </a:t>
            </a:r>
            <a:r>
              <a:rPr lang="en" sz="1500" b="1"/>
              <a:t>interrompere</a:t>
            </a:r>
            <a:r>
              <a:rPr lang="en" sz="1500"/>
              <a:t> o </a:t>
            </a:r>
            <a:r>
              <a:rPr lang="en" sz="1500" b="1"/>
              <a:t>rallentare l'addestramento</a:t>
            </a:r>
            <a:r>
              <a:rPr lang="en" sz="1500"/>
              <a:t> del modello globale, </a:t>
            </a:r>
            <a:r>
              <a:rPr lang="en" sz="1500" b="1"/>
              <a:t>sovraccaricando il server centrale</a:t>
            </a:r>
            <a:r>
              <a:rPr lang="en" sz="1500"/>
              <a:t> o i client con richieste eccessive o aggiornamenti malformati. L'attaccante può inondare il server con aggiornamenti ripetitivi o inutili, esaurendo le risorse di elaborazione o la larghezza di banda. Gli attacchi DoS possono causare ritardi nell'addestramento, interruzioni del servizio e possibili danni alle prestazioni del modello federato.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4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747" name="Google Shape;747;p44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" name="Google Shape;748;p44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749" name="Google Shape;749;p44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0" name="Google Shape;750;p44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1" name="Google Shape;751;p44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752" name="Google Shape;752;p44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44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754" name="Google Shape;754;p44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5" name="Google Shape;755;p44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6" name="Google Shape;756;p44"/>
          <p:cNvGrpSpPr/>
          <p:nvPr/>
        </p:nvGrpSpPr>
        <p:grpSpPr>
          <a:xfrm>
            <a:off x="714850" y="1600325"/>
            <a:ext cx="2418600" cy="2916600"/>
            <a:chOff x="715400" y="1600325"/>
            <a:chExt cx="2418600" cy="2916600"/>
          </a:xfrm>
        </p:grpSpPr>
        <p:sp>
          <p:nvSpPr>
            <p:cNvPr id="757" name="Google Shape;757;p44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" name="Google Shape;758;p44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59" name="Google Shape;759;p44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0" name="Google Shape;760;p44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1" name="Google Shape;761;p44"/>
          <p:cNvSpPr txBox="1">
            <a:spLocks noGrp="1"/>
          </p:cNvSpPr>
          <p:nvPr>
            <p:ph type="subTitle" idx="1"/>
          </p:nvPr>
        </p:nvSpPr>
        <p:spPr>
          <a:xfrm>
            <a:off x="780350" y="1872261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HFL</a:t>
            </a:r>
            <a:endParaRPr/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5"/>
          </p:nvPr>
        </p:nvSpPr>
        <p:spPr>
          <a:xfrm>
            <a:off x="3475075" y="18722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VFL</a:t>
            </a:r>
            <a:endParaRPr sz="2200"/>
          </a:p>
        </p:txBody>
      </p:sp>
      <p:sp>
        <p:nvSpPr>
          <p:cNvPr id="763" name="Google Shape;763;p44"/>
          <p:cNvSpPr txBox="1">
            <a:spLocks noGrp="1"/>
          </p:cNvSpPr>
          <p:nvPr>
            <p:ph type="subTitle" idx="6"/>
          </p:nvPr>
        </p:nvSpPr>
        <p:spPr>
          <a:xfrm>
            <a:off x="6167100" y="18722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FTL</a:t>
            </a:r>
            <a:endParaRPr sz="2200"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Tipo = Attacco </a:t>
            </a:r>
            <a:endParaRPr sz="3300"/>
          </a:p>
        </p:txBody>
      </p:sp>
      <p:grpSp>
        <p:nvGrpSpPr>
          <p:cNvPr id="765" name="Google Shape;765;p44"/>
          <p:cNvGrpSpPr/>
          <p:nvPr/>
        </p:nvGrpSpPr>
        <p:grpSpPr>
          <a:xfrm>
            <a:off x="791388" y="2454050"/>
            <a:ext cx="2175125" cy="755850"/>
            <a:chOff x="1152325" y="2931600"/>
            <a:chExt cx="2175125" cy="755850"/>
          </a:xfrm>
        </p:grpSpPr>
        <p:sp>
          <p:nvSpPr>
            <p:cNvPr id="766" name="Google Shape;766;p44"/>
            <p:cNvSpPr/>
            <p:nvPr/>
          </p:nvSpPr>
          <p:spPr>
            <a:xfrm>
              <a:off x="1219350" y="302295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1152325" y="293160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8" name="Google Shape;768;p44"/>
            <p:cNvCxnSpPr/>
            <p:nvPr/>
          </p:nvCxnSpPr>
          <p:spPr>
            <a:xfrm rot="10800000" flipH="1">
              <a:off x="1152325" y="310828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9" name="Google Shape;769;p44"/>
          <p:cNvGrpSpPr/>
          <p:nvPr/>
        </p:nvGrpSpPr>
        <p:grpSpPr>
          <a:xfrm>
            <a:off x="791375" y="3485625"/>
            <a:ext cx="2175125" cy="755850"/>
            <a:chOff x="1152325" y="2931600"/>
            <a:chExt cx="2175125" cy="755850"/>
          </a:xfrm>
        </p:grpSpPr>
        <p:sp>
          <p:nvSpPr>
            <p:cNvPr id="770" name="Google Shape;770;p44"/>
            <p:cNvSpPr/>
            <p:nvPr/>
          </p:nvSpPr>
          <p:spPr>
            <a:xfrm>
              <a:off x="1219350" y="302295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1152325" y="293160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/>
            <p:cNvCxnSpPr/>
            <p:nvPr/>
          </p:nvCxnSpPr>
          <p:spPr>
            <a:xfrm rot="10800000" flipH="1">
              <a:off x="1152325" y="310828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3" name="Google Shape;773;p44"/>
          <p:cNvGrpSpPr/>
          <p:nvPr/>
        </p:nvGrpSpPr>
        <p:grpSpPr>
          <a:xfrm>
            <a:off x="3484413" y="2454050"/>
            <a:ext cx="2175125" cy="755850"/>
            <a:chOff x="1152325" y="2931600"/>
            <a:chExt cx="2175125" cy="755850"/>
          </a:xfrm>
        </p:grpSpPr>
        <p:sp>
          <p:nvSpPr>
            <p:cNvPr id="774" name="Google Shape;774;p44"/>
            <p:cNvSpPr/>
            <p:nvPr/>
          </p:nvSpPr>
          <p:spPr>
            <a:xfrm>
              <a:off x="1219350" y="302295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152325" y="293160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6" name="Google Shape;776;p44"/>
            <p:cNvCxnSpPr/>
            <p:nvPr/>
          </p:nvCxnSpPr>
          <p:spPr>
            <a:xfrm rot="10800000" flipH="1">
              <a:off x="1152325" y="310828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7" name="Google Shape;777;p44"/>
          <p:cNvGrpSpPr/>
          <p:nvPr/>
        </p:nvGrpSpPr>
        <p:grpSpPr>
          <a:xfrm>
            <a:off x="3484400" y="3485625"/>
            <a:ext cx="2175125" cy="755850"/>
            <a:chOff x="1152325" y="2931600"/>
            <a:chExt cx="2175125" cy="755850"/>
          </a:xfrm>
        </p:grpSpPr>
        <p:sp>
          <p:nvSpPr>
            <p:cNvPr id="778" name="Google Shape;778;p44"/>
            <p:cNvSpPr/>
            <p:nvPr/>
          </p:nvSpPr>
          <p:spPr>
            <a:xfrm>
              <a:off x="1219350" y="302295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152325" y="293160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0" name="Google Shape;780;p44"/>
            <p:cNvCxnSpPr/>
            <p:nvPr/>
          </p:nvCxnSpPr>
          <p:spPr>
            <a:xfrm rot="10800000" flipH="1">
              <a:off x="1152325" y="310828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1" name="Google Shape;781;p44"/>
          <p:cNvGrpSpPr/>
          <p:nvPr/>
        </p:nvGrpSpPr>
        <p:grpSpPr>
          <a:xfrm>
            <a:off x="6177475" y="2454050"/>
            <a:ext cx="2175125" cy="914250"/>
            <a:chOff x="6177475" y="2454050"/>
            <a:chExt cx="2175125" cy="914250"/>
          </a:xfrm>
        </p:grpSpPr>
        <p:sp>
          <p:nvSpPr>
            <p:cNvPr id="782" name="Google Shape;782;p44"/>
            <p:cNvSpPr/>
            <p:nvPr/>
          </p:nvSpPr>
          <p:spPr>
            <a:xfrm>
              <a:off x="6244500" y="2545400"/>
              <a:ext cx="2108100" cy="8229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6177475" y="2454050"/>
              <a:ext cx="2108100" cy="822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4" name="Google Shape;784;p44"/>
            <p:cNvCxnSpPr/>
            <p:nvPr/>
          </p:nvCxnSpPr>
          <p:spPr>
            <a:xfrm rot="10800000" flipH="1">
              <a:off x="6177475" y="2686804"/>
              <a:ext cx="2129100" cy="8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5" name="Google Shape;785;p44"/>
          <p:cNvGrpSpPr/>
          <p:nvPr/>
        </p:nvGrpSpPr>
        <p:grpSpPr>
          <a:xfrm>
            <a:off x="6177450" y="3485625"/>
            <a:ext cx="2175125" cy="847050"/>
            <a:chOff x="6177450" y="3485625"/>
            <a:chExt cx="2175125" cy="847050"/>
          </a:xfrm>
        </p:grpSpPr>
        <p:sp>
          <p:nvSpPr>
            <p:cNvPr id="786" name="Google Shape;786;p44"/>
            <p:cNvSpPr/>
            <p:nvPr/>
          </p:nvSpPr>
          <p:spPr>
            <a:xfrm>
              <a:off x="6244475" y="3576975"/>
              <a:ext cx="2108100" cy="7557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6177450" y="3485625"/>
              <a:ext cx="2108100" cy="75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8" name="Google Shape;788;p44"/>
            <p:cNvCxnSpPr/>
            <p:nvPr/>
          </p:nvCxnSpPr>
          <p:spPr>
            <a:xfrm rot="10800000" flipH="1">
              <a:off x="6177450" y="3662313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9" name="Google Shape;789;p44"/>
          <p:cNvSpPr txBox="1"/>
          <p:nvPr/>
        </p:nvSpPr>
        <p:spPr>
          <a:xfrm>
            <a:off x="791400" y="2623650"/>
            <a:ext cx="20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Attacchi a gradienti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0" name="Google Shape;790;p44"/>
          <p:cNvSpPr txBox="1"/>
          <p:nvPr/>
        </p:nvSpPr>
        <p:spPr>
          <a:xfrm>
            <a:off x="791400" y="3663450"/>
            <a:ext cx="20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Model poisoning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1" name="Google Shape;791;p44"/>
          <p:cNvSpPr txBox="1"/>
          <p:nvPr/>
        </p:nvSpPr>
        <p:spPr>
          <a:xfrm>
            <a:off x="3486713" y="2651350"/>
            <a:ext cx="20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Data leakage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2" name="Google Shape;792;p44"/>
          <p:cNvSpPr txBox="1"/>
          <p:nvPr/>
        </p:nvSpPr>
        <p:spPr>
          <a:xfrm>
            <a:off x="3486713" y="3691150"/>
            <a:ext cx="20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Inference attacks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3" name="Google Shape;793;p44"/>
          <p:cNvSpPr txBox="1"/>
          <p:nvPr/>
        </p:nvSpPr>
        <p:spPr>
          <a:xfrm>
            <a:off x="6177450" y="2695200"/>
            <a:ext cx="2095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Poisoning Attack via Transfer Learning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4" name="Google Shape;794;p44"/>
          <p:cNvSpPr txBox="1"/>
          <p:nvPr/>
        </p:nvSpPr>
        <p:spPr>
          <a:xfrm>
            <a:off x="6182050" y="3663450"/>
            <a:ext cx="2095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Malicious Knowledge Transfer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7"/>
          <p:cNvGrpSpPr/>
          <p:nvPr/>
        </p:nvGrpSpPr>
        <p:grpSpPr>
          <a:xfrm>
            <a:off x="2686350" y="3195863"/>
            <a:ext cx="3771900" cy="1412550"/>
            <a:chOff x="4754850" y="1600325"/>
            <a:chExt cx="3771900" cy="1412550"/>
          </a:xfrm>
        </p:grpSpPr>
        <p:sp>
          <p:nvSpPr>
            <p:cNvPr id="435" name="Google Shape;435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" name="Google Shape;438;p27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39" name="Google Shape;439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43" name="Google Shape;443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6" name="Google Shape;446;p27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2"/>
          </p:nvPr>
        </p:nvSpPr>
        <p:spPr>
          <a:xfrm>
            <a:off x="3929225" y="3508350"/>
            <a:ext cx="23775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 agli attacchi</a:t>
            </a:r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subTitle" idx="3"/>
          </p:nvPr>
        </p:nvSpPr>
        <p:spPr>
          <a:xfrm>
            <a:off x="5952000" y="1867150"/>
            <a:ext cx="23775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Minacce e vulnerabilità</a:t>
            </a:r>
            <a:endParaRPr/>
          </a:p>
        </p:txBody>
      </p:sp>
      <p:sp>
        <p:nvSpPr>
          <p:cNvPr id="449" name="Google Shape;449;p27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0" name="Google Shape;450;p27"/>
          <p:cNvSpPr txBox="1">
            <a:spLocks noGrp="1"/>
          </p:cNvSpPr>
          <p:nvPr>
            <p:ph type="subTitle" idx="5"/>
          </p:nvPr>
        </p:nvSpPr>
        <p:spPr>
          <a:xfrm>
            <a:off x="2045651" y="2173846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e Federated Learning</a:t>
            </a:r>
            <a:endParaRPr/>
          </a:p>
        </p:txBody>
      </p:sp>
      <p:sp>
        <p:nvSpPr>
          <p:cNvPr id="451" name="Google Shape;451;p27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2" name="Google Shape;452;p27"/>
          <p:cNvSpPr txBox="1">
            <a:spLocks noGrp="1"/>
          </p:cNvSpPr>
          <p:nvPr>
            <p:ph type="title" idx="8"/>
          </p:nvPr>
        </p:nvSpPr>
        <p:spPr>
          <a:xfrm>
            <a:off x="274059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3" name="Google Shape;453;p27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All’interno della presentazione: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45"/>
          <p:cNvGrpSpPr/>
          <p:nvPr/>
        </p:nvGrpSpPr>
        <p:grpSpPr>
          <a:xfrm>
            <a:off x="5211400" y="1113450"/>
            <a:ext cx="2418600" cy="2916600"/>
            <a:chOff x="3408500" y="1600325"/>
            <a:chExt cx="2418600" cy="2916600"/>
          </a:xfrm>
        </p:grpSpPr>
        <p:sp>
          <p:nvSpPr>
            <p:cNvPr id="800" name="Google Shape;800;p4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802" name="Google Shape;802;p4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3" name="Google Shape;803;p4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4" name="Google Shape;804;p45"/>
          <p:cNvGrpSpPr/>
          <p:nvPr/>
        </p:nvGrpSpPr>
        <p:grpSpPr>
          <a:xfrm>
            <a:off x="1514000" y="1113450"/>
            <a:ext cx="2418600" cy="2916600"/>
            <a:chOff x="715400" y="1600325"/>
            <a:chExt cx="2418600" cy="2916600"/>
          </a:xfrm>
        </p:grpSpPr>
        <p:sp>
          <p:nvSpPr>
            <p:cNvPr id="805" name="Google Shape;805;p4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4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807" name="Google Shape;807;p4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8" name="Google Shape;808;p4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09" name="Google Shape;809;p45"/>
          <p:cNvSpPr txBox="1">
            <a:spLocks noGrp="1"/>
          </p:cNvSpPr>
          <p:nvPr>
            <p:ph type="subTitle" idx="1"/>
          </p:nvPr>
        </p:nvSpPr>
        <p:spPr>
          <a:xfrm>
            <a:off x="1579513" y="13092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CFL</a:t>
            </a:r>
            <a:endParaRPr/>
          </a:p>
        </p:txBody>
      </p:sp>
      <p:sp>
        <p:nvSpPr>
          <p:cNvPr id="810" name="Google Shape;810;p45"/>
          <p:cNvSpPr txBox="1">
            <a:spLocks noGrp="1"/>
          </p:cNvSpPr>
          <p:nvPr>
            <p:ph type="subTitle" idx="5"/>
          </p:nvPr>
        </p:nvSpPr>
        <p:spPr>
          <a:xfrm>
            <a:off x="5277975" y="130922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DFL</a:t>
            </a:r>
            <a:endParaRPr sz="2200"/>
          </a:p>
        </p:txBody>
      </p:sp>
      <p:grpSp>
        <p:nvGrpSpPr>
          <p:cNvPr id="811" name="Google Shape;811;p45"/>
          <p:cNvGrpSpPr/>
          <p:nvPr/>
        </p:nvGrpSpPr>
        <p:grpSpPr>
          <a:xfrm>
            <a:off x="1590538" y="1967175"/>
            <a:ext cx="2175125" cy="755850"/>
            <a:chOff x="1152325" y="2931600"/>
            <a:chExt cx="2175125" cy="755850"/>
          </a:xfrm>
        </p:grpSpPr>
        <p:sp>
          <p:nvSpPr>
            <p:cNvPr id="812" name="Google Shape;812;p45"/>
            <p:cNvSpPr/>
            <p:nvPr/>
          </p:nvSpPr>
          <p:spPr>
            <a:xfrm>
              <a:off x="1219350" y="302295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1152325" y="293160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4" name="Google Shape;814;p45"/>
            <p:cNvCxnSpPr/>
            <p:nvPr/>
          </p:nvCxnSpPr>
          <p:spPr>
            <a:xfrm rot="10800000" flipH="1">
              <a:off x="1152325" y="310828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5" name="Google Shape;815;p45"/>
          <p:cNvGrpSpPr/>
          <p:nvPr/>
        </p:nvGrpSpPr>
        <p:grpSpPr>
          <a:xfrm>
            <a:off x="1590525" y="2998750"/>
            <a:ext cx="2175125" cy="755850"/>
            <a:chOff x="1152325" y="2931600"/>
            <a:chExt cx="2175125" cy="755850"/>
          </a:xfrm>
        </p:grpSpPr>
        <p:sp>
          <p:nvSpPr>
            <p:cNvPr id="816" name="Google Shape;816;p45"/>
            <p:cNvSpPr/>
            <p:nvPr/>
          </p:nvSpPr>
          <p:spPr>
            <a:xfrm>
              <a:off x="1219350" y="302295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1152325" y="2931600"/>
              <a:ext cx="2108100" cy="664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8" name="Google Shape;818;p45"/>
            <p:cNvCxnSpPr/>
            <p:nvPr/>
          </p:nvCxnSpPr>
          <p:spPr>
            <a:xfrm rot="10800000" flipH="1">
              <a:off x="1152325" y="310828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9" name="Google Shape;819;p45"/>
          <p:cNvGrpSpPr/>
          <p:nvPr/>
        </p:nvGrpSpPr>
        <p:grpSpPr>
          <a:xfrm>
            <a:off x="5287650" y="1831925"/>
            <a:ext cx="2175138" cy="640050"/>
            <a:chOff x="5325813" y="2454050"/>
            <a:chExt cx="2175138" cy="640050"/>
          </a:xfrm>
        </p:grpSpPr>
        <p:sp>
          <p:nvSpPr>
            <p:cNvPr id="820" name="Google Shape;820;p45"/>
            <p:cNvSpPr/>
            <p:nvPr/>
          </p:nvSpPr>
          <p:spPr>
            <a:xfrm>
              <a:off x="5392850" y="2545400"/>
              <a:ext cx="2108100" cy="5487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5325825" y="2454050"/>
              <a:ext cx="2108100" cy="548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2" name="Google Shape;822;p45"/>
            <p:cNvCxnSpPr/>
            <p:nvPr/>
          </p:nvCxnSpPr>
          <p:spPr>
            <a:xfrm rot="10800000" flipH="1">
              <a:off x="5325813" y="263073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3" name="Google Shape;823;p45"/>
          <p:cNvSpPr txBox="1"/>
          <p:nvPr/>
        </p:nvSpPr>
        <p:spPr>
          <a:xfrm>
            <a:off x="1590550" y="2136775"/>
            <a:ext cx="209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Server Poisoning Attack</a:t>
            </a:r>
            <a:endParaRPr sz="13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1590550" y="3176575"/>
            <a:ext cx="20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Model Inversion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825" name="Google Shape;825;p45"/>
          <p:cNvGrpSpPr/>
          <p:nvPr/>
        </p:nvGrpSpPr>
        <p:grpSpPr>
          <a:xfrm>
            <a:off x="5287650" y="2536525"/>
            <a:ext cx="2175138" cy="640050"/>
            <a:chOff x="5325813" y="2454050"/>
            <a:chExt cx="2175138" cy="640050"/>
          </a:xfrm>
        </p:grpSpPr>
        <p:sp>
          <p:nvSpPr>
            <p:cNvPr id="826" name="Google Shape;826;p45"/>
            <p:cNvSpPr/>
            <p:nvPr/>
          </p:nvSpPr>
          <p:spPr>
            <a:xfrm>
              <a:off x="5392850" y="2545400"/>
              <a:ext cx="2108100" cy="5487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5325825" y="2454050"/>
              <a:ext cx="2108100" cy="548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8" name="Google Shape;828;p45"/>
            <p:cNvCxnSpPr/>
            <p:nvPr/>
          </p:nvCxnSpPr>
          <p:spPr>
            <a:xfrm rot="10800000" flipH="1">
              <a:off x="5325813" y="263073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9" name="Google Shape;829;p45"/>
          <p:cNvGrpSpPr/>
          <p:nvPr/>
        </p:nvGrpSpPr>
        <p:grpSpPr>
          <a:xfrm>
            <a:off x="5287650" y="3241125"/>
            <a:ext cx="2175138" cy="640050"/>
            <a:chOff x="5325813" y="2454050"/>
            <a:chExt cx="2175138" cy="640050"/>
          </a:xfrm>
        </p:grpSpPr>
        <p:sp>
          <p:nvSpPr>
            <p:cNvPr id="830" name="Google Shape;830;p45"/>
            <p:cNvSpPr/>
            <p:nvPr/>
          </p:nvSpPr>
          <p:spPr>
            <a:xfrm>
              <a:off x="5392850" y="2545400"/>
              <a:ext cx="2108100" cy="5487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5325825" y="2454050"/>
              <a:ext cx="2108100" cy="548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2" name="Google Shape;832;p45"/>
            <p:cNvCxnSpPr/>
            <p:nvPr/>
          </p:nvCxnSpPr>
          <p:spPr>
            <a:xfrm rot="10800000" flipH="1">
              <a:off x="5325813" y="2630738"/>
              <a:ext cx="2129100" cy="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3" name="Google Shape;833;p45"/>
          <p:cNvSpPr txBox="1"/>
          <p:nvPr/>
        </p:nvSpPr>
        <p:spPr>
          <a:xfrm>
            <a:off x="5287650" y="2004775"/>
            <a:ext cx="209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Sybil Attack</a:t>
            </a:r>
            <a:endParaRPr sz="13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34" name="Google Shape;834;p45"/>
          <p:cNvSpPr txBox="1"/>
          <p:nvPr/>
        </p:nvSpPr>
        <p:spPr>
          <a:xfrm>
            <a:off x="5287650" y="2723025"/>
            <a:ext cx="209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Byzantine Attack</a:t>
            </a:r>
            <a:endParaRPr sz="13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5277975" y="3323425"/>
            <a:ext cx="209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Eavesdropping and Reverse Engineering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6"/>
          <p:cNvGrpSpPr/>
          <p:nvPr/>
        </p:nvGrpSpPr>
        <p:grpSpPr>
          <a:xfrm>
            <a:off x="2686350" y="3195913"/>
            <a:ext cx="3771900" cy="1412550"/>
            <a:chOff x="4754850" y="1600325"/>
            <a:chExt cx="3771900" cy="1412550"/>
          </a:xfrm>
        </p:grpSpPr>
        <p:sp>
          <p:nvSpPr>
            <p:cNvPr id="841" name="Google Shape;841;p46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3" name="Google Shape;843;p46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4" name="Google Shape;844;p46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845" name="Google Shape;845;p46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7" name="Google Shape;847;p46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8" name="Google Shape;848;p46"/>
          <p:cNvGrpSpPr/>
          <p:nvPr/>
        </p:nvGrpSpPr>
        <p:grpSpPr>
          <a:xfrm>
            <a:off x="4754850" y="1600350"/>
            <a:ext cx="3771900" cy="1412550"/>
            <a:chOff x="4754850" y="1600325"/>
            <a:chExt cx="3771900" cy="1412550"/>
          </a:xfrm>
        </p:grpSpPr>
        <p:sp>
          <p:nvSpPr>
            <p:cNvPr id="849" name="Google Shape;849;p46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1" name="Google Shape;851;p46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2" name="Google Shape;852;p46"/>
          <p:cNvSpPr txBox="1">
            <a:spLocks noGrp="1"/>
          </p:cNvSpPr>
          <p:nvPr>
            <p:ph type="subTitle" idx="1"/>
          </p:nvPr>
        </p:nvSpPr>
        <p:spPr>
          <a:xfrm>
            <a:off x="1957975" y="1802875"/>
            <a:ext cx="2377500" cy="12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Nella mente di un attaccante</a:t>
            </a:r>
            <a:endParaRPr/>
          </a:p>
        </p:txBody>
      </p:sp>
      <p:sp>
        <p:nvSpPr>
          <p:cNvPr id="853" name="Google Shape;853;p46"/>
          <p:cNvSpPr txBox="1">
            <a:spLocks noGrp="1"/>
          </p:cNvSpPr>
          <p:nvPr>
            <p:ph type="subTitle" idx="3"/>
          </p:nvPr>
        </p:nvSpPr>
        <p:spPr>
          <a:xfrm>
            <a:off x="5952000" y="1867150"/>
            <a:ext cx="23775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 attacchi</a:t>
            </a:r>
            <a:endParaRPr/>
          </a:p>
        </p:txBody>
      </p:sp>
      <p:sp>
        <p:nvSpPr>
          <p:cNvPr id="854" name="Google Shape;854;p46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5" name="Google Shape;855;p46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6" name="Google Shape;856;p46"/>
          <p:cNvSpPr txBox="1">
            <a:spLocks noGrp="1"/>
          </p:cNvSpPr>
          <p:nvPr>
            <p:ph type="title" idx="8"/>
          </p:nvPr>
        </p:nvSpPr>
        <p:spPr>
          <a:xfrm>
            <a:off x="2740597" y="33992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57" name="Google Shape;857;p46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parte divertente</a:t>
            </a:r>
            <a:endParaRPr/>
          </a:p>
        </p:txBody>
      </p:sp>
      <p:sp>
        <p:nvSpPr>
          <p:cNvPr id="858" name="Google Shape;858;p46"/>
          <p:cNvSpPr txBox="1"/>
          <p:nvPr/>
        </p:nvSpPr>
        <p:spPr>
          <a:xfrm>
            <a:off x="5997450" y="2263950"/>
            <a:ext cx="23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da noi simulati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59" name="Google Shape;859;p46"/>
          <p:cNvSpPr txBox="1">
            <a:spLocks noGrp="1"/>
          </p:cNvSpPr>
          <p:nvPr>
            <p:ph type="subTitle" idx="3"/>
          </p:nvPr>
        </p:nvSpPr>
        <p:spPr>
          <a:xfrm>
            <a:off x="3929150" y="3549400"/>
            <a:ext cx="23775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difese</a:t>
            </a:r>
            <a:endParaRPr/>
          </a:p>
        </p:txBody>
      </p:sp>
      <p:sp>
        <p:nvSpPr>
          <p:cNvPr id="860" name="Google Shape;860;p46"/>
          <p:cNvSpPr txBox="1"/>
          <p:nvPr/>
        </p:nvSpPr>
        <p:spPr>
          <a:xfrm>
            <a:off x="3974600" y="3946200"/>
            <a:ext cx="233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contro gli attacchi simulati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7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Nella mente di un attaccante: le motivazioni</a:t>
            </a:r>
            <a:endParaRPr sz="5000"/>
          </a:p>
        </p:txBody>
      </p:sp>
      <p:grpSp>
        <p:nvGrpSpPr>
          <p:cNvPr id="866" name="Google Shape;866;p47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867" name="Google Shape;867;p4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7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870" name="Google Shape;870;p47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71" name="Google Shape;871;p4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73" name="Google Shape;873;p4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74" name="Google Shape;874;p4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5" name="Google Shape;875;p47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6" name="Google Shape;876;p47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7" name="Google Shape;877;p47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8" name="Google Shape;878;p47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7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0" name="Google Shape;880;p47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1" name="Google Shape;881;p47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7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7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7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885" name="Google Shape;885;p4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888" name="Google Shape;888;p4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8"/>
          <p:cNvGrpSpPr/>
          <p:nvPr/>
        </p:nvGrpSpPr>
        <p:grpSpPr>
          <a:xfrm>
            <a:off x="715100" y="832895"/>
            <a:ext cx="3771900" cy="866250"/>
            <a:chOff x="715100" y="750670"/>
            <a:chExt cx="3771900" cy="866250"/>
          </a:xfrm>
        </p:grpSpPr>
        <p:sp>
          <p:nvSpPr>
            <p:cNvPr id="895" name="Google Shape;895;p48"/>
            <p:cNvSpPr/>
            <p:nvPr/>
          </p:nvSpPr>
          <p:spPr>
            <a:xfrm>
              <a:off x="812900" y="842020"/>
              <a:ext cx="3674100" cy="7749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15100" y="750670"/>
              <a:ext cx="3674100" cy="774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48"/>
            <p:cNvCxnSpPr/>
            <p:nvPr/>
          </p:nvCxnSpPr>
          <p:spPr>
            <a:xfrm>
              <a:off x="715100" y="93366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8" name="Google Shape;898;p48"/>
          <p:cNvSpPr txBox="1">
            <a:spLocks noGrp="1"/>
          </p:cNvSpPr>
          <p:nvPr>
            <p:ph type="subTitle" idx="1"/>
          </p:nvPr>
        </p:nvSpPr>
        <p:spPr>
          <a:xfrm>
            <a:off x="715100" y="1035450"/>
            <a:ext cx="35772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Sabotaggio</a:t>
            </a:r>
            <a:endParaRPr/>
          </a:p>
        </p:txBody>
      </p:sp>
      <p:grpSp>
        <p:nvGrpSpPr>
          <p:cNvPr id="899" name="Google Shape;899;p48"/>
          <p:cNvGrpSpPr/>
          <p:nvPr/>
        </p:nvGrpSpPr>
        <p:grpSpPr>
          <a:xfrm>
            <a:off x="715100" y="1939363"/>
            <a:ext cx="3771900" cy="1412550"/>
            <a:chOff x="4754850" y="1600325"/>
            <a:chExt cx="3771900" cy="1412550"/>
          </a:xfrm>
        </p:grpSpPr>
        <p:sp>
          <p:nvSpPr>
            <p:cNvPr id="900" name="Google Shape;900;p48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2" name="Google Shape;902;p48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3" name="Google Shape;903;p48"/>
          <p:cNvGrpSpPr/>
          <p:nvPr/>
        </p:nvGrpSpPr>
        <p:grpSpPr>
          <a:xfrm>
            <a:off x="4754850" y="1939400"/>
            <a:ext cx="3771900" cy="1412550"/>
            <a:chOff x="4754850" y="1600325"/>
            <a:chExt cx="3771900" cy="1412550"/>
          </a:xfrm>
        </p:grpSpPr>
        <p:sp>
          <p:nvSpPr>
            <p:cNvPr id="904" name="Google Shape;904;p48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6" name="Google Shape;906;p48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7" name="Google Shape;907;p48"/>
          <p:cNvSpPr txBox="1">
            <a:spLocks noGrp="1"/>
          </p:cNvSpPr>
          <p:nvPr>
            <p:ph type="subTitle" idx="1"/>
          </p:nvPr>
        </p:nvSpPr>
        <p:spPr>
          <a:xfrm>
            <a:off x="758275" y="2141925"/>
            <a:ext cx="35772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Vulnerabilità dei Sistemi di Apprendimento</a:t>
            </a:r>
            <a:endParaRPr/>
          </a:p>
        </p:txBody>
      </p:sp>
      <p:sp>
        <p:nvSpPr>
          <p:cNvPr id="908" name="Google Shape;908;p48"/>
          <p:cNvSpPr txBox="1">
            <a:spLocks noGrp="1"/>
          </p:cNvSpPr>
          <p:nvPr>
            <p:ph type="subTitle" idx="3"/>
          </p:nvPr>
        </p:nvSpPr>
        <p:spPr>
          <a:xfrm>
            <a:off x="4796325" y="2141925"/>
            <a:ext cx="3577200" cy="1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e Spionaggio</a:t>
            </a:r>
            <a:endParaRPr/>
          </a:p>
        </p:txBody>
      </p:sp>
      <p:grpSp>
        <p:nvGrpSpPr>
          <p:cNvPr id="909" name="Google Shape;909;p48"/>
          <p:cNvGrpSpPr/>
          <p:nvPr/>
        </p:nvGrpSpPr>
        <p:grpSpPr>
          <a:xfrm>
            <a:off x="4754850" y="832895"/>
            <a:ext cx="3771900" cy="866250"/>
            <a:chOff x="715100" y="750670"/>
            <a:chExt cx="3771900" cy="866250"/>
          </a:xfrm>
        </p:grpSpPr>
        <p:sp>
          <p:nvSpPr>
            <p:cNvPr id="910" name="Google Shape;910;p48"/>
            <p:cNvSpPr/>
            <p:nvPr/>
          </p:nvSpPr>
          <p:spPr>
            <a:xfrm>
              <a:off x="812900" y="842020"/>
              <a:ext cx="3674100" cy="7749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715100" y="750670"/>
              <a:ext cx="3674100" cy="774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2" name="Google Shape;912;p48"/>
            <p:cNvCxnSpPr/>
            <p:nvPr/>
          </p:nvCxnSpPr>
          <p:spPr>
            <a:xfrm>
              <a:off x="715100" y="93366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3" name="Google Shape;913;p48"/>
          <p:cNvSpPr txBox="1">
            <a:spLocks noGrp="1"/>
          </p:cNvSpPr>
          <p:nvPr>
            <p:ph type="subTitle" idx="3"/>
          </p:nvPr>
        </p:nvSpPr>
        <p:spPr>
          <a:xfrm>
            <a:off x="4796325" y="1035450"/>
            <a:ext cx="35772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Concorrenza sleale</a:t>
            </a:r>
            <a:endParaRPr/>
          </a:p>
        </p:txBody>
      </p:sp>
      <p:grpSp>
        <p:nvGrpSpPr>
          <p:cNvPr id="914" name="Google Shape;914;p48"/>
          <p:cNvGrpSpPr/>
          <p:nvPr/>
        </p:nvGrpSpPr>
        <p:grpSpPr>
          <a:xfrm>
            <a:off x="2686050" y="3592172"/>
            <a:ext cx="3771900" cy="1085250"/>
            <a:chOff x="2686050" y="1865472"/>
            <a:chExt cx="3771900" cy="1085250"/>
          </a:xfrm>
        </p:grpSpPr>
        <p:sp>
          <p:nvSpPr>
            <p:cNvPr id="915" name="Google Shape;915;p48"/>
            <p:cNvSpPr/>
            <p:nvPr/>
          </p:nvSpPr>
          <p:spPr>
            <a:xfrm>
              <a:off x="2783850" y="1956822"/>
              <a:ext cx="3674100" cy="9939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686050" y="1865472"/>
              <a:ext cx="3674100" cy="993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7" name="Google Shape;917;p48"/>
            <p:cNvCxnSpPr/>
            <p:nvPr/>
          </p:nvCxnSpPr>
          <p:spPr>
            <a:xfrm>
              <a:off x="2686050" y="204846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8" name="Google Shape;918;p48"/>
          <p:cNvSpPr txBox="1">
            <a:spLocks noGrp="1"/>
          </p:cNvSpPr>
          <p:nvPr>
            <p:ph type="subTitle" idx="1"/>
          </p:nvPr>
        </p:nvSpPr>
        <p:spPr>
          <a:xfrm>
            <a:off x="2686050" y="3776425"/>
            <a:ext cx="3577200" cy="7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Guadagno finanziario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9"/>
          <p:cNvSpPr txBox="1">
            <a:spLocks noGrp="1"/>
          </p:cNvSpPr>
          <p:nvPr>
            <p:ph type="title"/>
          </p:nvPr>
        </p:nvSpPr>
        <p:spPr>
          <a:xfrm>
            <a:off x="1154150" y="1283700"/>
            <a:ext cx="68358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 attacchi implementati</a:t>
            </a:r>
            <a:endParaRPr/>
          </a:p>
        </p:txBody>
      </p:sp>
      <p:grpSp>
        <p:nvGrpSpPr>
          <p:cNvPr id="924" name="Google Shape;924;p4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25" name="Google Shape;925;p4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928" name="Google Shape;928;p4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0"/>
          <p:cNvSpPr txBox="1">
            <a:spLocks noGrp="1"/>
          </p:cNvSpPr>
          <p:nvPr>
            <p:ph type="title"/>
          </p:nvPr>
        </p:nvSpPr>
        <p:spPr>
          <a:xfrm>
            <a:off x="2057450" y="133913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Attack</a:t>
            </a:r>
            <a:endParaRPr/>
          </a:p>
        </p:txBody>
      </p:sp>
      <p:sp>
        <p:nvSpPr>
          <p:cNvPr id="935" name="Google Shape;935;p50"/>
          <p:cNvSpPr txBox="1">
            <a:spLocks noGrp="1"/>
          </p:cNvSpPr>
          <p:nvPr>
            <p:ph type="subTitle" idx="1"/>
          </p:nvPr>
        </p:nvSpPr>
        <p:spPr>
          <a:xfrm>
            <a:off x="2057400" y="2045999"/>
            <a:ext cx="50292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</a:t>
            </a:r>
            <a:r>
              <a:rPr lang="en" b="1"/>
              <a:t>Noise Attack</a:t>
            </a:r>
            <a:r>
              <a:rPr lang="en"/>
              <a:t> nel Federated Learning è un tipo di attacco in cui un partecipante malevolo </a:t>
            </a:r>
            <a:r>
              <a:rPr lang="en" b="1"/>
              <a:t>inietta deliberatamente rumore</a:t>
            </a:r>
            <a:r>
              <a:rPr lang="en"/>
              <a:t> nei propri aggiornamenti locali. Invece di contribuire in modo veritiero al modello globale, </a:t>
            </a:r>
            <a:r>
              <a:rPr lang="en" b="1"/>
              <a:t>l'attaccante aggiunge perturbazioni</a:t>
            </a:r>
            <a:r>
              <a:rPr lang="en"/>
              <a:t> che, una volta aggregate, </a:t>
            </a:r>
            <a:r>
              <a:rPr lang="en" b="1"/>
              <a:t>distorcono il processo di apprendimento complessivo</a:t>
            </a:r>
            <a:r>
              <a:rPr lang="en"/>
              <a:t>. L'obiettivo è </a:t>
            </a:r>
            <a:r>
              <a:rPr lang="en" b="1"/>
              <a:t>degradare le prestazioni</a:t>
            </a:r>
            <a:r>
              <a:rPr lang="en"/>
              <a:t> del modello finale o </a:t>
            </a:r>
            <a:r>
              <a:rPr lang="en" b="1"/>
              <a:t>rallentare la sua convergenza</a:t>
            </a:r>
            <a:r>
              <a:rPr lang="en"/>
              <a:t>, sfruttando la natura distribuita del sistema.</a:t>
            </a:r>
            <a:endParaRPr sz="2000" b="1"/>
          </a:p>
        </p:txBody>
      </p:sp>
      <p:grpSp>
        <p:nvGrpSpPr>
          <p:cNvPr id="936" name="Google Shape;936;p50"/>
          <p:cNvGrpSpPr/>
          <p:nvPr/>
        </p:nvGrpSpPr>
        <p:grpSpPr>
          <a:xfrm>
            <a:off x="463601" y="283553"/>
            <a:ext cx="502899" cy="502899"/>
            <a:chOff x="858700" y="1967475"/>
            <a:chExt cx="605100" cy="605100"/>
          </a:xfrm>
        </p:grpSpPr>
        <p:sp>
          <p:nvSpPr>
            <p:cNvPr id="937" name="Google Shape;937;p5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50"/>
          <p:cNvGrpSpPr/>
          <p:nvPr/>
        </p:nvGrpSpPr>
        <p:grpSpPr>
          <a:xfrm>
            <a:off x="463701" y="878847"/>
            <a:ext cx="502800" cy="502800"/>
            <a:chOff x="7014301" y="2017350"/>
            <a:chExt cx="502800" cy="502800"/>
          </a:xfrm>
        </p:grpSpPr>
        <p:sp>
          <p:nvSpPr>
            <p:cNvPr id="940" name="Google Shape;940;p5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nostri risultati</a:t>
            </a:r>
            <a:endParaRPr/>
          </a:p>
        </p:txBody>
      </p:sp>
      <p:grpSp>
        <p:nvGrpSpPr>
          <p:cNvPr id="947" name="Google Shape;947;p51"/>
          <p:cNvGrpSpPr/>
          <p:nvPr/>
        </p:nvGrpSpPr>
        <p:grpSpPr>
          <a:xfrm>
            <a:off x="2120975" y="1417325"/>
            <a:ext cx="4902650" cy="3353400"/>
            <a:chOff x="2284075" y="1296925"/>
            <a:chExt cx="4902650" cy="3353400"/>
          </a:xfrm>
        </p:grpSpPr>
        <p:sp>
          <p:nvSpPr>
            <p:cNvPr id="948" name="Google Shape;948;p51"/>
            <p:cNvSpPr/>
            <p:nvPr/>
          </p:nvSpPr>
          <p:spPr>
            <a:xfrm>
              <a:off x="2373525" y="1388425"/>
              <a:ext cx="4813200" cy="32619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2284075" y="1296925"/>
              <a:ext cx="4813200" cy="3261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0" name="Google Shape;950;p51"/>
            <p:cNvCxnSpPr/>
            <p:nvPr/>
          </p:nvCxnSpPr>
          <p:spPr>
            <a:xfrm>
              <a:off x="2284136" y="1662725"/>
              <a:ext cx="4813789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1" name="Google Shape;951;p51"/>
            <p:cNvSpPr/>
            <p:nvPr/>
          </p:nvSpPr>
          <p:spPr>
            <a:xfrm>
              <a:off x="6506525" y="1392027"/>
              <a:ext cx="179400" cy="179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51"/>
            <p:cNvGrpSpPr/>
            <p:nvPr/>
          </p:nvGrpSpPr>
          <p:grpSpPr>
            <a:xfrm>
              <a:off x="6823025" y="1388427"/>
              <a:ext cx="183000" cy="183000"/>
              <a:chOff x="8225400" y="367488"/>
              <a:chExt cx="183000" cy="183000"/>
            </a:xfrm>
          </p:grpSpPr>
          <p:cxnSp>
            <p:nvCxnSpPr>
              <p:cNvPr id="953" name="Google Shape;953;p51"/>
              <p:cNvCxnSpPr/>
              <p:nvPr/>
            </p:nvCxnSpPr>
            <p:spPr>
              <a:xfrm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51"/>
              <p:cNvCxnSpPr/>
              <p:nvPr/>
            </p:nvCxnSpPr>
            <p:spPr>
              <a:xfrm rot="5400000"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55" name="Google Shape;955;p51"/>
            <p:cNvCxnSpPr/>
            <p:nvPr/>
          </p:nvCxnSpPr>
          <p:spPr>
            <a:xfrm>
              <a:off x="6160924" y="1571427"/>
              <a:ext cx="208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56" name="Google Shape;9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2" y="1814025"/>
            <a:ext cx="4735425" cy="2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2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difendersi</a:t>
            </a:r>
            <a:endParaRPr/>
          </a:p>
        </p:txBody>
      </p:sp>
      <p:grpSp>
        <p:nvGrpSpPr>
          <p:cNvPr id="962" name="Google Shape;962;p52"/>
          <p:cNvGrpSpPr/>
          <p:nvPr/>
        </p:nvGrpSpPr>
        <p:grpSpPr>
          <a:xfrm>
            <a:off x="2740363" y="1527225"/>
            <a:ext cx="3663262" cy="2916600"/>
            <a:chOff x="520763" y="1600325"/>
            <a:chExt cx="3663262" cy="2916600"/>
          </a:xfrm>
        </p:grpSpPr>
        <p:sp>
          <p:nvSpPr>
            <p:cNvPr id="963" name="Google Shape;963;p52"/>
            <p:cNvSpPr/>
            <p:nvPr/>
          </p:nvSpPr>
          <p:spPr>
            <a:xfrm>
              <a:off x="612225" y="1691825"/>
              <a:ext cx="35718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4" name="Google Shape;964;p52"/>
            <p:cNvGrpSpPr/>
            <p:nvPr/>
          </p:nvGrpSpPr>
          <p:grpSpPr>
            <a:xfrm>
              <a:off x="520763" y="1600325"/>
              <a:ext cx="3571866" cy="2825100"/>
              <a:chOff x="715400" y="1600325"/>
              <a:chExt cx="2327100" cy="2825100"/>
            </a:xfrm>
          </p:grpSpPr>
          <p:sp>
            <p:nvSpPr>
              <p:cNvPr id="965" name="Google Shape;965;p52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66" name="Google Shape;966;p52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67" name="Google Shape;967;p52"/>
          <p:cNvSpPr txBox="1"/>
          <p:nvPr/>
        </p:nvSpPr>
        <p:spPr>
          <a:xfrm>
            <a:off x="2740375" y="1673325"/>
            <a:ext cx="35907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lang="it-IT" sz="20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Data </a:t>
            </a:r>
            <a:r>
              <a:rPr lang="it-IT" sz="20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Augmentation</a:t>
            </a:r>
            <a:r>
              <a:rPr lang="it-IT" sz="20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/ Data </a:t>
            </a:r>
            <a:r>
              <a:rPr lang="it-IT" sz="20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Sanitization</a:t>
            </a:r>
            <a:endParaRPr lang="it-IT" sz="20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lang="it-IT" sz="20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Adversarial</a:t>
            </a:r>
            <a:r>
              <a:rPr lang="it-IT" sz="20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Training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lang="it-IT" sz="20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Anomaly</a:t>
            </a:r>
            <a:r>
              <a:rPr lang="it-IT" sz="20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Detection</a:t>
            </a:r>
            <a:endParaRPr sz="20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lang="it-IT" sz="20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Robust</a:t>
            </a:r>
            <a:r>
              <a:rPr lang="it-IT" sz="20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Aggregation</a:t>
            </a:r>
            <a:endParaRPr lang="it-IT" sz="20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3"/>
          <p:cNvSpPr txBox="1">
            <a:spLocks noGrp="1"/>
          </p:cNvSpPr>
          <p:nvPr>
            <p:ph type="title"/>
          </p:nvPr>
        </p:nvSpPr>
        <p:spPr>
          <a:xfrm>
            <a:off x="1648550" y="1276425"/>
            <a:ext cx="584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Poisoning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3"/>
          <p:cNvSpPr txBox="1">
            <a:spLocks noGrp="1"/>
          </p:cNvSpPr>
          <p:nvPr>
            <p:ph type="subTitle" idx="1"/>
          </p:nvPr>
        </p:nvSpPr>
        <p:spPr>
          <a:xfrm>
            <a:off x="2057400" y="2045999"/>
            <a:ext cx="50292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</a:t>
            </a:r>
            <a:r>
              <a:rPr lang="en" b="1"/>
              <a:t>Label Poisoning</a:t>
            </a:r>
            <a:r>
              <a:rPr lang="en"/>
              <a:t> è un attacco mirato in cui le </a:t>
            </a:r>
            <a:r>
              <a:rPr lang="en" b="1"/>
              <a:t>etichette dei dati di addestramento</a:t>
            </a:r>
            <a:r>
              <a:rPr lang="en"/>
              <a:t> vengono </a:t>
            </a:r>
            <a:r>
              <a:rPr lang="en" b="1"/>
              <a:t>alterate in modo malevolo</a:t>
            </a:r>
            <a:r>
              <a:rPr lang="en"/>
              <a:t>, ad esempio scambiando le etichette di due classi. Questo attacco è </a:t>
            </a:r>
            <a:r>
              <a:rPr lang="en" b="1"/>
              <a:t>particolarmente efficace</a:t>
            </a:r>
            <a:r>
              <a:rPr lang="en"/>
              <a:t> nel Federated Learning, dove i dati sono distribuiti tra più nodi e non accessibili centralmente.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L'obiettivo</a:t>
            </a:r>
            <a:r>
              <a:rPr lang="en"/>
              <a:t> è </a:t>
            </a:r>
            <a:r>
              <a:rPr lang="en" b="1"/>
              <a:t>corrompere il modello</a:t>
            </a:r>
            <a:r>
              <a:rPr lang="en"/>
              <a:t>, inducendolo a fare </a:t>
            </a:r>
            <a:r>
              <a:rPr lang="en" b="1"/>
              <a:t>previsioni errate</a:t>
            </a:r>
            <a:r>
              <a:rPr lang="en"/>
              <a:t> su specifici pattern.</a:t>
            </a:r>
            <a:endParaRPr/>
          </a:p>
        </p:txBody>
      </p:sp>
      <p:grpSp>
        <p:nvGrpSpPr>
          <p:cNvPr id="974" name="Google Shape;974;p53"/>
          <p:cNvGrpSpPr/>
          <p:nvPr/>
        </p:nvGrpSpPr>
        <p:grpSpPr>
          <a:xfrm>
            <a:off x="463601" y="283553"/>
            <a:ext cx="502899" cy="502899"/>
            <a:chOff x="858700" y="1967475"/>
            <a:chExt cx="605100" cy="605100"/>
          </a:xfrm>
        </p:grpSpPr>
        <p:sp>
          <p:nvSpPr>
            <p:cNvPr id="975" name="Google Shape;975;p5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53"/>
          <p:cNvGrpSpPr/>
          <p:nvPr/>
        </p:nvGrpSpPr>
        <p:grpSpPr>
          <a:xfrm>
            <a:off x="463701" y="878847"/>
            <a:ext cx="502800" cy="502800"/>
            <a:chOff x="7014301" y="2017350"/>
            <a:chExt cx="502800" cy="502800"/>
          </a:xfrm>
        </p:grpSpPr>
        <p:sp>
          <p:nvSpPr>
            <p:cNvPr id="978" name="Google Shape;978;p5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4"/>
          <p:cNvSpPr txBox="1">
            <a:spLocks noGrp="1"/>
          </p:cNvSpPr>
          <p:nvPr>
            <p:ph type="title" idx="15"/>
          </p:nvPr>
        </p:nvSpPr>
        <p:spPr>
          <a:xfrm>
            <a:off x="715350" y="59537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nostri risultati</a:t>
            </a:r>
            <a:endParaRPr/>
          </a:p>
        </p:txBody>
      </p:sp>
      <p:grpSp>
        <p:nvGrpSpPr>
          <p:cNvPr id="985" name="Google Shape;985;p54"/>
          <p:cNvGrpSpPr/>
          <p:nvPr/>
        </p:nvGrpSpPr>
        <p:grpSpPr>
          <a:xfrm>
            <a:off x="2092050" y="1296925"/>
            <a:ext cx="5094675" cy="3490500"/>
            <a:chOff x="2092050" y="1296925"/>
            <a:chExt cx="5094675" cy="3490500"/>
          </a:xfrm>
        </p:grpSpPr>
        <p:sp>
          <p:nvSpPr>
            <p:cNvPr id="986" name="Google Shape;986;p54"/>
            <p:cNvSpPr/>
            <p:nvPr/>
          </p:nvSpPr>
          <p:spPr>
            <a:xfrm>
              <a:off x="2181225" y="1388425"/>
              <a:ext cx="5005500" cy="3399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2092050" y="1296925"/>
              <a:ext cx="5004900" cy="3399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54"/>
            <p:cNvCxnSpPr/>
            <p:nvPr/>
          </p:nvCxnSpPr>
          <p:spPr>
            <a:xfrm>
              <a:off x="2092125" y="1662725"/>
              <a:ext cx="50055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9" name="Google Shape;989;p54"/>
            <p:cNvSpPr/>
            <p:nvPr/>
          </p:nvSpPr>
          <p:spPr>
            <a:xfrm>
              <a:off x="6506525" y="1392027"/>
              <a:ext cx="179400" cy="179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0" name="Google Shape;990;p54"/>
            <p:cNvGrpSpPr/>
            <p:nvPr/>
          </p:nvGrpSpPr>
          <p:grpSpPr>
            <a:xfrm>
              <a:off x="6823025" y="1388427"/>
              <a:ext cx="183000" cy="183000"/>
              <a:chOff x="8225400" y="367488"/>
              <a:chExt cx="183000" cy="183000"/>
            </a:xfrm>
          </p:grpSpPr>
          <p:cxnSp>
            <p:nvCxnSpPr>
              <p:cNvPr id="991" name="Google Shape;991;p54"/>
              <p:cNvCxnSpPr/>
              <p:nvPr/>
            </p:nvCxnSpPr>
            <p:spPr>
              <a:xfrm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54"/>
              <p:cNvCxnSpPr/>
              <p:nvPr/>
            </p:nvCxnSpPr>
            <p:spPr>
              <a:xfrm rot="5400000"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93" name="Google Shape;993;p54"/>
            <p:cNvCxnSpPr/>
            <p:nvPr/>
          </p:nvCxnSpPr>
          <p:spPr>
            <a:xfrm>
              <a:off x="6160924" y="1571427"/>
              <a:ext cx="208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94" name="Google Shape;9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04" y="1682275"/>
            <a:ext cx="4957520" cy="2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>
            <a:spLocks noGrp="1"/>
          </p:cNvSpPr>
          <p:nvPr>
            <p:ph type="title"/>
          </p:nvPr>
        </p:nvSpPr>
        <p:spPr>
          <a:xfrm>
            <a:off x="-1281875" y="123807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grpSp>
        <p:nvGrpSpPr>
          <p:cNvPr id="459" name="Google Shape;459;p28"/>
          <p:cNvGrpSpPr/>
          <p:nvPr/>
        </p:nvGrpSpPr>
        <p:grpSpPr>
          <a:xfrm>
            <a:off x="5007175" y="858400"/>
            <a:ext cx="3686975" cy="3532200"/>
            <a:chOff x="5007175" y="858400"/>
            <a:chExt cx="3686975" cy="3532200"/>
          </a:xfrm>
        </p:grpSpPr>
        <p:sp>
          <p:nvSpPr>
            <p:cNvPr id="460" name="Google Shape;460;p28"/>
            <p:cNvSpPr/>
            <p:nvPr/>
          </p:nvSpPr>
          <p:spPr>
            <a:xfrm>
              <a:off x="5096550" y="949900"/>
              <a:ext cx="3597600" cy="34407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5007175" y="858400"/>
              <a:ext cx="3597600" cy="3440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2" name="Google Shape;462;p28"/>
            <p:cNvCxnSpPr/>
            <p:nvPr/>
          </p:nvCxnSpPr>
          <p:spPr>
            <a:xfrm>
              <a:off x="5021700" y="1220625"/>
              <a:ext cx="3583500" cy="5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" name="Google Shape;463;p28"/>
            <p:cNvGrpSpPr/>
            <p:nvPr/>
          </p:nvGrpSpPr>
          <p:grpSpPr>
            <a:xfrm>
              <a:off x="7668349" y="949902"/>
              <a:ext cx="845101" cy="183000"/>
              <a:chOff x="1605849" y="363963"/>
              <a:chExt cx="845101" cy="183000"/>
            </a:xfrm>
          </p:grpSpPr>
          <p:sp>
            <p:nvSpPr>
              <p:cNvPr id="464" name="Google Shape;464;p28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5" name="Google Shape;465;p28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66" name="Google Shape;466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7" name="Google Shape;467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68" name="Google Shape;468;p28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69" name="Google Shape;46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07175" y="1311350"/>
              <a:ext cx="3549199" cy="2987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28"/>
          <p:cNvSpPr txBox="1"/>
          <p:nvPr/>
        </p:nvSpPr>
        <p:spPr>
          <a:xfrm>
            <a:off x="543975" y="2394300"/>
            <a:ext cx="4363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Karla ExtraBold"/>
                <a:ea typeface="Karla ExtraBold"/>
                <a:cs typeface="Karla ExtraBold"/>
                <a:sym typeface="Karla ExtraBold"/>
              </a:rPr>
              <a:t>È il processo di sviluppo e creazione di algoritmi e modelli capaci di apprendere attraverso l’addestramento su un dataset, per poi applicare la conoscenza acquisita su dati non ancora visti. 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5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difendersi</a:t>
            </a:r>
            <a:endParaRPr/>
          </a:p>
        </p:txBody>
      </p:sp>
      <p:grpSp>
        <p:nvGrpSpPr>
          <p:cNvPr id="1000" name="Google Shape;1000;p55"/>
          <p:cNvGrpSpPr/>
          <p:nvPr/>
        </p:nvGrpSpPr>
        <p:grpSpPr>
          <a:xfrm>
            <a:off x="2740363" y="1527225"/>
            <a:ext cx="3663262" cy="2916600"/>
            <a:chOff x="520763" y="1600325"/>
            <a:chExt cx="3663262" cy="2916600"/>
          </a:xfrm>
        </p:grpSpPr>
        <p:sp>
          <p:nvSpPr>
            <p:cNvPr id="1001" name="Google Shape;1001;p55"/>
            <p:cNvSpPr/>
            <p:nvPr/>
          </p:nvSpPr>
          <p:spPr>
            <a:xfrm>
              <a:off x="612225" y="1691825"/>
              <a:ext cx="35718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55"/>
            <p:cNvGrpSpPr/>
            <p:nvPr/>
          </p:nvGrpSpPr>
          <p:grpSpPr>
            <a:xfrm>
              <a:off x="520763" y="1600325"/>
              <a:ext cx="3571866" cy="2825100"/>
              <a:chOff x="715400" y="1600325"/>
              <a:chExt cx="2327100" cy="2825100"/>
            </a:xfrm>
          </p:grpSpPr>
          <p:sp>
            <p:nvSpPr>
              <p:cNvPr id="1003" name="Google Shape;1003;p5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4" name="Google Shape;1004;p5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05" name="Google Shape;1005;p55"/>
          <p:cNvSpPr txBox="1"/>
          <p:nvPr/>
        </p:nvSpPr>
        <p:spPr>
          <a:xfrm>
            <a:off x="2740375" y="1673325"/>
            <a:ext cx="35907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●"/>
            </a:pPr>
            <a:r>
              <a:rPr lang="it-IT" sz="18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Robust</a:t>
            </a:r>
            <a:r>
              <a:rPr lang="it-IT" sz="18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Aggregation</a:t>
            </a:r>
            <a:endParaRPr lang="it-IT" sz="18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●"/>
            </a:pPr>
            <a:r>
              <a:rPr lang="it-IT" sz="18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Anomaly</a:t>
            </a:r>
            <a:r>
              <a:rPr lang="it-IT" sz="18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Detection</a:t>
            </a:r>
            <a:endParaRPr lang="it-IT" sz="18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</a:pPr>
            <a:r>
              <a:rPr lang="it-IT" sz="18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Differential</a:t>
            </a:r>
            <a:r>
              <a:rPr lang="it-IT" sz="18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Privacy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</a:pPr>
            <a:r>
              <a:rPr lang="it-IT" sz="18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Client </a:t>
            </a:r>
            <a:r>
              <a:rPr lang="it-IT" sz="18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Weighting</a:t>
            </a:r>
            <a:endParaRPr lang="it-IT" sz="18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6"/>
          <p:cNvSpPr txBox="1">
            <a:spLocks noGrp="1"/>
          </p:cNvSpPr>
          <p:nvPr>
            <p:ph type="title"/>
          </p:nvPr>
        </p:nvSpPr>
        <p:spPr>
          <a:xfrm>
            <a:off x="2057450" y="133913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Sponge Attack</a:t>
            </a:r>
            <a:endParaRPr/>
          </a:p>
        </p:txBody>
      </p:sp>
      <p:sp>
        <p:nvSpPr>
          <p:cNvPr id="1011" name="Google Shape;1011;p56"/>
          <p:cNvSpPr txBox="1">
            <a:spLocks noGrp="1"/>
          </p:cNvSpPr>
          <p:nvPr>
            <p:ph type="subTitle" idx="1"/>
          </p:nvPr>
        </p:nvSpPr>
        <p:spPr>
          <a:xfrm>
            <a:off x="2057400" y="2045999"/>
            <a:ext cx="50292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 </a:t>
            </a:r>
            <a:r>
              <a:rPr lang="en" b="1"/>
              <a:t>Sponge Attack</a:t>
            </a:r>
            <a:r>
              <a:rPr lang="en"/>
              <a:t> è un attacco in cui vengono </a:t>
            </a:r>
            <a:r>
              <a:rPr lang="en" b="1"/>
              <a:t>manipolati</a:t>
            </a:r>
            <a:r>
              <a:rPr lang="en"/>
              <a:t> i </a:t>
            </a:r>
            <a:r>
              <a:rPr lang="en" b="1"/>
              <a:t>dati</a:t>
            </a:r>
            <a:r>
              <a:rPr lang="en"/>
              <a:t> o il </a:t>
            </a:r>
            <a:r>
              <a:rPr lang="en" b="1"/>
              <a:t>modello</a:t>
            </a:r>
            <a:r>
              <a:rPr lang="en"/>
              <a:t> per </a:t>
            </a:r>
            <a:r>
              <a:rPr lang="en" b="1"/>
              <a:t>aumentare il consumo di risorse computazionali</a:t>
            </a:r>
            <a:r>
              <a:rPr lang="en"/>
              <a:t>, come tempo di calcolo o memoria. Nel Federated Learning, ciò può rallentare l'addestramento globale o esaurire le risorse dei dispositivi coinvolti.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L'obiettivo è </a:t>
            </a:r>
            <a:r>
              <a:rPr lang="en" b="1"/>
              <a:t>compromettere l'efficienza del sistema</a:t>
            </a:r>
            <a:r>
              <a:rPr lang="en"/>
              <a:t>, spesso senza alterare direttamente le prestazioni del modello.</a:t>
            </a:r>
            <a:endParaRPr/>
          </a:p>
        </p:txBody>
      </p:sp>
      <p:grpSp>
        <p:nvGrpSpPr>
          <p:cNvPr id="1012" name="Google Shape;1012;p56"/>
          <p:cNvGrpSpPr/>
          <p:nvPr/>
        </p:nvGrpSpPr>
        <p:grpSpPr>
          <a:xfrm>
            <a:off x="463601" y="283553"/>
            <a:ext cx="502899" cy="502899"/>
            <a:chOff x="858700" y="1967475"/>
            <a:chExt cx="605100" cy="605100"/>
          </a:xfrm>
        </p:grpSpPr>
        <p:sp>
          <p:nvSpPr>
            <p:cNvPr id="1013" name="Google Shape;1013;p5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56"/>
          <p:cNvGrpSpPr/>
          <p:nvPr/>
        </p:nvGrpSpPr>
        <p:grpSpPr>
          <a:xfrm>
            <a:off x="463701" y="878847"/>
            <a:ext cx="502800" cy="502800"/>
            <a:chOff x="7014301" y="2017350"/>
            <a:chExt cx="502800" cy="502800"/>
          </a:xfrm>
        </p:grpSpPr>
        <p:sp>
          <p:nvSpPr>
            <p:cNvPr id="1016" name="Google Shape;1016;p5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6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7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nostri risultati</a:t>
            </a:r>
            <a:endParaRPr/>
          </a:p>
        </p:txBody>
      </p:sp>
      <p:grpSp>
        <p:nvGrpSpPr>
          <p:cNvPr id="1023" name="Google Shape;1023;p57"/>
          <p:cNvGrpSpPr/>
          <p:nvPr/>
        </p:nvGrpSpPr>
        <p:grpSpPr>
          <a:xfrm>
            <a:off x="474950" y="1543600"/>
            <a:ext cx="3916175" cy="2787000"/>
            <a:chOff x="3270550" y="1296925"/>
            <a:chExt cx="3916175" cy="2787000"/>
          </a:xfrm>
        </p:grpSpPr>
        <p:sp>
          <p:nvSpPr>
            <p:cNvPr id="1024" name="Google Shape;1024;p57"/>
            <p:cNvSpPr/>
            <p:nvPr/>
          </p:nvSpPr>
          <p:spPr>
            <a:xfrm>
              <a:off x="3360525" y="1388425"/>
              <a:ext cx="3826200" cy="2695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3270550" y="1296925"/>
              <a:ext cx="3826200" cy="2695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6" name="Google Shape;1026;p57"/>
            <p:cNvCxnSpPr/>
            <p:nvPr/>
          </p:nvCxnSpPr>
          <p:spPr>
            <a:xfrm>
              <a:off x="3270618" y="1662725"/>
              <a:ext cx="38268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7" name="Google Shape;1027;p57"/>
            <p:cNvSpPr/>
            <p:nvPr/>
          </p:nvSpPr>
          <p:spPr>
            <a:xfrm>
              <a:off x="6506525" y="1392027"/>
              <a:ext cx="179400" cy="179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57"/>
            <p:cNvGrpSpPr/>
            <p:nvPr/>
          </p:nvGrpSpPr>
          <p:grpSpPr>
            <a:xfrm>
              <a:off x="6823025" y="1388427"/>
              <a:ext cx="183000" cy="183000"/>
              <a:chOff x="8225400" y="367488"/>
              <a:chExt cx="183000" cy="183000"/>
            </a:xfrm>
          </p:grpSpPr>
          <p:cxnSp>
            <p:nvCxnSpPr>
              <p:cNvPr id="1029" name="Google Shape;1029;p57"/>
              <p:cNvCxnSpPr/>
              <p:nvPr/>
            </p:nvCxnSpPr>
            <p:spPr>
              <a:xfrm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57"/>
              <p:cNvCxnSpPr/>
              <p:nvPr/>
            </p:nvCxnSpPr>
            <p:spPr>
              <a:xfrm rot="5400000"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31" name="Google Shape;1031;p57"/>
            <p:cNvCxnSpPr/>
            <p:nvPr/>
          </p:nvCxnSpPr>
          <p:spPr>
            <a:xfrm>
              <a:off x="6160924" y="1571427"/>
              <a:ext cx="208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32" name="Google Shape;103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4" y="1931459"/>
            <a:ext cx="3780301" cy="2270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3" name="Google Shape;1033;p57"/>
          <p:cNvGrpSpPr/>
          <p:nvPr/>
        </p:nvGrpSpPr>
        <p:grpSpPr>
          <a:xfrm>
            <a:off x="4631525" y="1543600"/>
            <a:ext cx="3916175" cy="2787000"/>
            <a:chOff x="3270550" y="1296925"/>
            <a:chExt cx="3916175" cy="2787000"/>
          </a:xfrm>
        </p:grpSpPr>
        <p:sp>
          <p:nvSpPr>
            <p:cNvPr id="1034" name="Google Shape;1034;p57"/>
            <p:cNvSpPr/>
            <p:nvPr/>
          </p:nvSpPr>
          <p:spPr>
            <a:xfrm>
              <a:off x="3360525" y="1388425"/>
              <a:ext cx="3826200" cy="2695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3270550" y="1296925"/>
              <a:ext cx="3826200" cy="2695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6" name="Google Shape;1036;p57"/>
            <p:cNvCxnSpPr/>
            <p:nvPr/>
          </p:nvCxnSpPr>
          <p:spPr>
            <a:xfrm>
              <a:off x="3270618" y="1662725"/>
              <a:ext cx="38268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7" name="Google Shape;1037;p57"/>
            <p:cNvSpPr/>
            <p:nvPr/>
          </p:nvSpPr>
          <p:spPr>
            <a:xfrm>
              <a:off x="6506525" y="1392027"/>
              <a:ext cx="179400" cy="179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57"/>
            <p:cNvGrpSpPr/>
            <p:nvPr/>
          </p:nvGrpSpPr>
          <p:grpSpPr>
            <a:xfrm>
              <a:off x="6823025" y="1388427"/>
              <a:ext cx="183000" cy="183000"/>
              <a:chOff x="8225400" y="367488"/>
              <a:chExt cx="183000" cy="183000"/>
            </a:xfrm>
          </p:grpSpPr>
          <p:cxnSp>
            <p:nvCxnSpPr>
              <p:cNvPr id="1039" name="Google Shape;1039;p57"/>
              <p:cNvCxnSpPr/>
              <p:nvPr/>
            </p:nvCxnSpPr>
            <p:spPr>
              <a:xfrm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57"/>
              <p:cNvCxnSpPr/>
              <p:nvPr/>
            </p:nvCxnSpPr>
            <p:spPr>
              <a:xfrm rot="5400000">
                <a:off x="8225400" y="367488"/>
                <a:ext cx="183000" cy="183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1" name="Google Shape;1041;p57"/>
            <p:cNvCxnSpPr/>
            <p:nvPr/>
          </p:nvCxnSpPr>
          <p:spPr>
            <a:xfrm>
              <a:off x="6160924" y="1571427"/>
              <a:ext cx="208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42" name="Google Shape;104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797" y="1927775"/>
            <a:ext cx="3780300" cy="225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8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difendersi</a:t>
            </a:r>
            <a:endParaRPr/>
          </a:p>
        </p:txBody>
      </p:sp>
      <p:grpSp>
        <p:nvGrpSpPr>
          <p:cNvPr id="1048" name="Google Shape;1048;p58"/>
          <p:cNvGrpSpPr/>
          <p:nvPr/>
        </p:nvGrpSpPr>
        <p:grpSpPr>
          <a:xfrm>
            <a:off x="2740363" y="1527225"/>
            <a:ext cx="3663262" cy="2916600"/>
            <a:chOff x="520763" y="1600325"/>
            <a:chExt cx="3663262" cy="2916600"/>
          </a:xfrm>
        </p:grpSpPr>
        <p:sp>
          <p:nvSpPr>
            <p:cNvPr id="1049" name="Google Shape;1049;p58"/>
            <p:cNvSpPr/>
            <p:nvPr/>
          </p:nvSpPr>
          <p:spPr>
            <a:xfrm>
              <a:off x="612225" y="1691825"/>
              <a:ext cx="35718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0" name="Google Shape;1050;p58"/>
            <p:cNvGrpSpPr/>
            <p:nvPr/>
          </p:nvGrpSpPr>
          <p:grpSpPr>
            <a:xfrm>
              <a:off x="520763" y="1600325"/>
              <a:ext cx="3571866" cy="2825100"/>
              <a:chOff x="715400" y="1600325"/>
              <a:chExt cx="2327100" cy="2825100"/>
            </a:xfrm>
          </p:grpSpPr>
          <p:sp>
            <p:nvSpPr>
              <p:cNvPr id="1051" name="Google Shape;1051;p5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2" name="Google Shape;1052;p5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53" name="Google Shape;1053;p58"/>
          <p:cNvSpPr txBox="1"/>
          <p:nvPr/>
        </p:nvSpPr>
        <p:spPr>
          <a:xfrm>
            <a:off x="2740375" y="1673325"/>
            <a:ext cx="35907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●"/>
            </a:pP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Robust Aggregation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●"/>
            </a:pP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Differential Privacy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●"/>
            </a:pP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Anomaly Detection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●"/>
            </a:pP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Cross-Validation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9"/>
          <p:cNvSpPr txBox="1">
            <a:spLocks noGrp="1"/>
          </p:cNvSpPr>
          <p:nvPr>
            <p:ph type="title"/>
          </p:nvPr>
        </p:nvSpPr>
        <p:spPr>
          <a:xfrm>
            <a:off x="2057400" y="222883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 per l’attenzione</a:t>
            </a:r>
            <a:endParaRPr/>
          </a:p>
        </p:txBody>
      </p:sp>
      <p:grpSp>
        <p:nvGrpSpPr>
          <p:cNvPr id="1059" name="Google Shape;1059;p59"/>
          <p:cNvGrpSpPr/>
          <p:nvPr/>
        </p:nvGrpSpPr>
        <p:grpSpPr>
          <a:xfrm>
            <a:off x="463601" y="283553"/>
            <a:ext cx="502899" cy="502899"/>
            <a:chOff x="858700" y="1967475"/>
            <a:chExt cx="605100" cy="605100"/>
          </a:xfrm>
        </p:grpSpPr>
        <p:sp>
          <p:nvSpPr>
            <p:cNvPr id="1060" name="Google Shape;1060;p5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59"/>
          <p:cNvGrpSpPr/>
          <p:nvPr/>
        </p:nvGrpSpPr>
        <p:grpSpPr>
          <a:xfrm>
            <a:off x="463701" y="878847"/>
            <a:ext cx="502800" cy="502800"/>
            <a:chOff x="7014301" y="2017350"/>
            <a:chExt cx="502800" cy="502800"/>
          </a:xfrm>
        </p:grpSpPr>
        <p:sp>
          <p:nvSpPr>
            <p:cNvPr id="1063" name="Google Shape;1063;p5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9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76" name="Google Shape;476;p2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8" name="Google Shape;478;p2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9" name="Google Shape;479;p29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0" name="Google Shape;480;p2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2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29"/>
          <p:cNvGrpSpPr/>
          <p:nvPr/>
        </p:nvGrpSpPr>
        <p:grpSpPr>
          <a:xfrm>
            <a:off x="715100" y="1600250"/>
            <a:ext cx="3771900" cy="1412550"/>
            <a:chOff x="715100" y="1600313"/>
            <a:chExt cx="3771900" cy="1412550"/>
          </a:xfrm>
        </p:grpSpPr>
        <p:sp>
          <p:nvSpPr>
            <p:cNvPr id="484" name="Google Shape;484;p29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29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29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2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2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1" name="Google Shape;491;p29"/>
          <p:cNvSpPr txBox="1">
            <a:spLocks noGrp="1"/>
          </p:cNvSpPr>
          <p:nvPr>
            <p:ph type="subTitle" idx="2"/>
          </p:nvPr>
        </p:nvSpPr>
        <p:spPr>
          <a:xfrm>
            <a:off x="5918600" y="4438825"/>
            <a:ext cx="2377500" cy="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3"/>
          </p:nvPr>
        </p:nvSpPr>
        <p:spPr>
          <a:xfrm>
            <a:off x="1878800" y="2824137"/>
            <a:ext cx="2377500" cy="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subTitle" idx="4"/>
          </p:nvPr>
        </p:nvSpPr>
        <p:spPr>
          <a:xfrm>
            <a:off x="1878800" y="4438683"/>
            <a:ext cx="2377500" cy="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5"/>
          </p:nvPr>
        </p:nvSpPr>
        <p:spPr>
          <a:xfrm>
            <a:off x="5918600" y="2843150"/>
            <a:ext cx="2377500" cy="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Problematiche di ML</a:t>
            </a:r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subTitle" idx="1"/>
          </p:nvPr>
        </p:nvSpPr>
        <p:spPr>
          <a:xfrm>
            <a:off x="4754850" y="3396625"/>
            <a:ext cx="3660900" cy="11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Generalizzazione: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 modelli meno adatti a contesti distribuiti e diversificati</a:t>
            </a:r>
            <a:endParaRPr sz="14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subTitle" idx="6"/>
          </p:nvPr>
        </p:nvSpPr>
        <p:spPr>
          <a:xfrm>
            <a:off x="715150" y="3396625"/>
            <a:ext cx="3660900" cy="11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Scalabilità:</a:t>
            </a:r>
            <a:r>
              <a:rPr lang="en" sz="1400">
                <a:latin typeface="Karla ExtraBold"/>
                <a:ea typeface="Karla ExtraBold"/>
                <a:cs typeface="Karla ExtraBold"/>
                <a:sym typeface="Karla ExtraBold"/>
              </a:rPr>
              <a:t> 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elevati costi di trasferimento e archiviazione</a:t>
            </a:r>
            <a:endParaRPr sz="14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subTitle" idx="7"/>
          </p:nvPr>
        </p:nvSpPr>
        <p:spPr>
          <a:xfrm>
            <a:off x="715150" y="1801550"/>
            <a:ext cx="3660900" cy="11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Privacy:</a:t>
            </a:r>
            <a:r>
              <a:rPr lang="en" sz="1400">
                <a:latin typeface="Karla ExtraBold"/>
                <a:ea typeface="Karla ExtraBold"/>
                <a:cs typeface="Karla ExtraBold"/>
                <a:sym typeface="Karla ExtraBold"/>
              </a:rPr>
              <a:t> 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i dati devono essere inviati a un server centrale</a:t>
            </a:r>
            <a:endParaRPr sz="14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99" name="Google Shape;499;p29"/>
          <p:cNvSpPr txBox="1">
            <a:spLocks noGrp="1"/>
          </p:cNvSpPr>
          <p:nvPr>
            <p:ph type="subTitle" idx="8"/>
          </p:nvPr>
        </p:nvSpPr>
        <p:spPr>
          <a:xfrm>
            <a:off x="4754850" y="1804550"/>
            <a:ext cx="3660900" cy="11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Sicurezza: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 rischio di attacchi informatici e single point of failure</a:t>
            </a:r>
            <a:endParaRPr sz="14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>
            <a:spLocks noGrp="1"/>
          </p:cNvSpPr>
          <p:nvPr>
            <p:ph type="title"/>
          </p:nvPr>
        </p:nvSpPr>
        <p:spPr>
          <a:xfrm>
            <a:off x="2057450" y="133913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1"/>
          </p:nvPr>
        </p:nvSpPr>
        <p:spPr>
          <a:xfrm>
            <a:off x="2057400" y="2045999"/>
            <a:ext cx="50292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Federated Learning è un approccio di Machine Learning in cui </a:t>
            </a:r>
            <a:r>
              <a:rPr lang="en" b="1"/>
              <a:t>l'addestramento del modello avviene direttamente sui dispositivi degli utenti</a:t>
            </a:r>
            <a:r>
              <a:rPr lang="en"/>
              <a:t>, mantenendo </a:t>
            </a:r>
            <a:r>
              <a:rPr lang="en" b="1"/>
              <a:t>i dati in locale</a:t>
            </a:r>
            <a:r>
              <a:rPr lang="en"/>
              <a:t>. Invece di centralizzare i dati, </a:t>
            </a:r>
            <a:r>
              <a:rPr lang="en" b="1"/>
              <a:t>solo gli aggiornamenti</a:t>
            </a:r>
            <a:r>
              <a:rPr lang="en"/>
              <a:t> (ad esempio, i gradienti) vengono </a:t>
            </a:r>
            <a:r>
              <a:rPr lang="en" b="1"/>
              <a:t>inviati a un server centrale</a:t>
            </a:r>
            <a:r>
              <a:rPr lang="en"/>
              <a:t> che li aggrega per formare un modello globale. Questo metodo </a:t>
            </a:r>
            <a:r>
              <a:rPr lang="en" b="1"/>
              <a:t>migliora la privacy</a:t>
            </a:r>
            <a:r>
              <a:rPr lang="en"/>
              <a:t> e </a:t>
            </a:r>
            <a:r>
              <a:rPr lang="en" b="1"/>
              <a:t>riduce il traffico dati</a:t>
            </a:r>
            <a:r>
              <a:rPr lang="en"/>
              <a:t>, permettendo di addestrare modelli efficaci </a:t>
            </a:r>
            <a:r>
              <a:rPr lang="en" b="1"/>
              <a:t>senza compromettere le informazioni sensibili.</a:t>
            </a:r>
            <a:endParaRPr sz="1700" b="1"/>
          </a:p>
        </p:txBody>
      </p:sp>
      <p:grpSp>
        <p:nvGrpSpPr>
          <p:cNvPr id="506" name="Google Shape;506;p30"/>
          <p:cNvGrpSpPr/>
          <p:nvPr/>
        </p:nvGrpSpPr>
        <p:grpSpPr>
          <a:xfrm>
            <a:off x="463601" y="283553"/>
            <a:ext cx="502899" cy="502899"/>
            <a:chOff x="858700" y="1967475"/>
            <a:chExt cx="605100" cy="605100"/>
          </a:xfrm>
        </p:grpSpPr>
        <p:sp>
          <p:nvSpPr>
            <p:cNvPr id="507" name="Google Shape;507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0"/>
          <p:cNvGrpSpPr/>
          <p:nvPr/>
        </p:nvGrpSpPr>
        <p:grpSpPr>
          <a:xfrm>
            <a:off x="463701" y="878847"/>
            <a:ext cx="502800" cy="502800"/>
            <a:chOff x="7014301" y="2017350"/>
            <a:chExt cx="502800" cy="502800"/>
          </a:xfrm>
        </p:grpSpPr>
        <p:sp>
          <p:nvSpPr>
            <p:cNvPr id="510" name="Google Shape;510;p3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>
            <a:spLocks noGrp="1"/>
          </p:cNvSpPr>
          <p:nvPr>
            <p:ph type="title"/>
          </p:nvPr>
        </p:nvSpPr>
        <p:spPr>
          <a:xfrm>
            <a:off x="715100" y="6527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di vita di FL</a:t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3817725" y="1417325"/>
            <a:ext cx="18276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Offerta e selezione dei partecipanti 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6011250" y="2114600"/>
            <a:ext cx="18276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Trasmissione del modello globale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6011250" y="3411700"/>
            <a:ext cx="18276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Addestramento locale 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3908625" y="41513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Aggregazione e aggiornamento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521" name="Google Shape;521;p31"/>
          <p:cNvCxnSpPr>
            <a:stCxn id="517" idx="1"/>
          </p:cNvCxnSpPr>
          <p:nvPr/>
        </p:nvCxnSpPr>
        <p:spPr>
          <a:xfrm rot="10800000">
            <a:off x="3498825" y="1645925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22" name="Google Shape;522;p31"/>
          <p:cNvGrpSpPr/>
          <p:nvPr/>
        </p:nvGrpSpPr>
        <p:grpSpPr>
          <a:xfrm>
            <a:off x="7243055" y="882700"/>
            <a:ext cx="1827475" cy="1051350"/>
            <a:chOff x="136938" y="3645137"/>
            <a:chExt cx="1827475" cy="1051350"/>
          </a:xfrm>
        </p:grpSpPr>
        <p:grpSp>
          <p:nvGrpSpPr>
            <p:cNvPr id="523" name="Google Shape;523;p31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524" name="Google Shape;524;p31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31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26" name="Google Shape;526;p31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27" name="Google Shape;527;p31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8" name="Google Shape;528;p31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34" name="Google Shape;534;p31"/>
          <p:cNvCxnSpPr>
            <a:stCxn id="517" idx="3"/>
            <a:endCxn id="518" idx="0"/>
          </p:cNvCxnSpPr>
          <p:nvPr/>
        </p:nvCxnSpPr>
        <p:spPr>
          <a:xfrm>
            <a:off x="5645325" y="1645925"/>
            <a:ext cx="1279800" cy="4686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31"/>
          <p:cNvSpPr/>
          <p:nvPr/>
        </p:nvSpPr>
        <p:spPr>
          <a:xfrm>
            <a:off x="1762550" y="3411700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Distribuzione incentivi 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536" name="Google Shape;536;p31"/>
          <p:cNvCxnSpPr>
            <a:stCxn id="518" idx="2"/>
            <a:endCxn id="519" idx="0"/>
          </p:cNvCxnSpPr>
          <p:nvPr/>
        </p:nvCxnSpPr>
        <p:spPr>
          <a:xfrm rot="-5400000" flipH="1">
            <a:off x="6505350" y="2991500"/>
            <a:ext cx="840000" cy="600"/>
          </a:xfrm>
          <a:prstGeom prst="curvedConnector3">
            <a:avLst>
              <a:gd name="adj1" fmla="val 4999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31"/>
          <p:cNvCxnSpPr>
            <a:stCxn id="520" idx="3"/>
            <a:endCxn id="519" idx="2"/>
          </p:cNvCxnSpPr>
          <p:nvPr/>
        </p:nvCxnSpPr>
        <p:spPr>
          <a:xfrm rot="10800000" flipH="1">
            <a:off x="5554425" y="3869006"/>
            <a:ext cx="1370700" cy="5109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31"/>
          <p:cNvCxnSpPr>
            <a:stCxn id="535" idx="2"/>
            <a:endCxn id="520" idx="1"/>
          </p:cNvCxnSpPr>
          <p:nvPr/>
        </p:nvCxnSpPr>
        <p:spPr>
          <a:xfrm rot="-5400000" flipH="1">
            <a:off x="2991650" y="3462700"/>
            <a:ext cx="510900" cy="13233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31"/>
          <p:cNvSpPr/>
          <p:nvPr/>
        </p:nvSpPr>
        <p:spPr>
          <a:xfrm>
            <a:off x="1762550" y="21146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Pubblicazione del modello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540" name="Google Shape;540;p31"/>
          <p:cNvCxnSpPr>
            <a:stCxn id="539" idx="2"/>
            <a:endCxn id="535" idx="0"/>
          </p:cNvCxnSpPr>
          <p:nvPr/>
        </p:nvCxnSpPr>
        <p:spPr>
          <a:xfrm rot="-5400000" flipH="1">
            <a:off x="2165750" y="2991506"/>
            <a:ext cx="840000" cy="600"/>
          </a:xfrm>
          <a:prstGeom prst="curvedConnector3">
            <a:avLst>
              <a:gd name="adj1" fmla="val 4999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31"/>
          <p:cNvCxnSpPr>
            <a:stCxn id="539" idx="0"/>
          </p:cNvCxnSpPr>
          <p:nvPr/>
        </p:nvCxnSpPr>
        <p:spPr>
          <a:xfrm rot="10800000" flipH="1">
            <a:off x="2585450" y="1795706"/>
            <a:ext cx="300" cy="31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75" y="656325"/>
            <a:ext cx="7977549" cy="417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33"/>
          <p:cNvGrpSpPr/>
          <p:nvPr/>
        </p:nvGrpSpPr>
        <p:grpSpPr>
          <a:xfrm>
            <a:off x="4289820" y="1214850"/>
            <a:ext cx="4454805" cy="2713800"/>
            <a:chOff x="4279120" y="1356250"/>
            <a:chExt cx="4454805" cy="2713800"/>
          </a:xfrm>
        </p:grpSpPr>
        <p:sp>
          <p:nvSpPr>
            <p:cNvPr id="552" name="Google Shape;552;p33"/>
            <p:cNvSpPr/>
            <p:nvPr/>
          </p:nvSpPr>
          <p:spPr>
            <a:xfrm>
              <a:off x="4379425" y="1447750"/>
              <a:ext cx="4354500" cy="26223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279125" y="1356250"/>
              <a:ext cx="4365300" cy="26223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4" name="Google Shape;554;p33"/>
            <p:cNvCxnSpPr/>
            <p:nvPr/>
          </p:nvCxnSpPr>
          <p:spPr>
            <a:xfrm rot="10800000" flipH="1">
              <a:off x="4293600" y="1721975"/>
              <a:ext cx="4351200" cy="12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5" name="Google Shape;555;p33"/>
            <p:cNvGrpSpPr/>
            <p:nvPr/>
          </p:nvGrpSpPr>
          <p:grpSpPr>
            <a:xfrm>
              <a:off x="7707874" y="1447752"/>
              <a:ext cx="845101" cy="183000"/>
              <a:chOff x="1605849" y="363963"/>
              <a:chExt cx="845101" cy="183000"/>
            </a:xfrm>
          </p:grpSpPr>
          <p:sp>
            <p:nvSpPr>
              <p:cNvPr id="556" name="Google Shape;556;p33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3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58" name="Google Shape;558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60" name="Google Shape;560;p33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561" name="Google Shape;56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9120" y="1732808"/>
              <a:ext cx="4354373" cy="224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Google Shape;562;p33"/>
          <p:cNvGrpSpPr/>
          <p:nvPr/>
        </p:nvGrpSpPr>
        <p:grpSpPr>
          <a:xfrm>
            <a:off x="382850" y="2633227"/>
            <a:ext cx="3771900" cy="1319250"/>
            <a:chOff x="528300" y="873427"/>
            <a:chExt cx="3771900" cy="1319250"/>
          </a:xfrm>
        </p:grpSpPr>
        <p:grpSp>
          <p:nvGrpSpPr>
            <p:cNvPr id="563" name="Google Shape;563;p33"/>
            <p:cNvGrpSpPr/>
            <p:nvPr/>
          </p:nvGrpSpPr>
          <p:grpSpPr>
            <a:xfrm>
              <a:off x="528300" y="873427"/>
              <a:ext cx="3771900" cy="1319250"/>
              <a:chOff x="528300" y="873427"/>
              <a:chExt cx="3771900" cy="1319250"/>
            </a:xfrm>
          </p:grpSpPr>
          <p:sp>
            <p:nvSpPr>
              <p:cNvPr id="564" name="Google Shape;564;p33"/>
              <p:cNvSpPr/>
              <p:nvPr/>
            </p:nvSpPr>
            <p:spPr>
              <a:xfrm>
                <a:off x="626100" y="964777"/>
                <a:ext cx="3674100" cy="12279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528300" y="873427"/>
                <a:ext cx="3674100" cy="1227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66" name="Google Shape;566;p33"/>
            <p:cNvCxnSpPr/>
            <p:nvPr/>
          </p:nvCxnSpPr>
          <p:spPr>
            <a:xfrm>
              <a:off x="528300" y="10564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7" name="Google Shape;567;p33"/>
          <p:cNvSpPr txBox="1"/>
          <p:nvPr/>
        </p:nvSpPr>
        <p:spPr>
          <a:xfrm>
            <a:off x="382850" y="2838475"/>
            <a:ext cx="3655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HFL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- </a:t>
            </a: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Horizontal Federated Learning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VFL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- </a:t>
            </a: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Vertical Federated Learning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FTL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- </a:t>
            </a: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Federated Transfer Learning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8" name="Google Shape;568;p33"/>
          <p:cNvSpPr txBox="1"/>
          <p:nvPr/>
        </p:nvSpPr>
        <p:spPr>
          <a:xfrm>
            <a:off x="382850" y="1284875"/>
            <a:ext cx="3771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Classificazione dei FL</a:t>
            </a:r>
            <a:endParaRPr sz="3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34"/>
          <p:cNvGrpSpPr/>
          <p:nvPr/>
        </p:nvGrpSpPr>
        <p:grpSpPr>
          <a:xfrm>
            <a:off x="391225" y="2062426"/>
            <a:ext cx="3771900" cy="1018649"/>
            <a:chOff x="455475" y="2952301"/>
            <a:chExt cx="3771900" cy="1018649"/>
          </a:xfrm>
        </p:grpSpPr>
        <p:sp>
          <p:nvSpPr>
            <p:cNvPr id="574" name="Google Shape;574;p34"/>
            <p:cNvSpPr/>
            <p:nvPr/>
          </p:nvSpPr>
          <p:spPr>
            <a:xfrm>
              <a:off x="553275" y="3043650"/>
              <a:ext cx="3674100" cy="9273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55475" y="2952301"/>
              <a:ext cx="3674100" cy="9273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6" name="Google Shape;576;p34"/>
            <p:cNvCxnSpPr/>
            <p:nvPr/>
          </p:nvCxnSpPr>
          <p:spPr>
            <a:xfrm>
              <a:off x="455475" y="3135288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7" name="Google Shape;577;p34"/>
          <p:cNvSpPr txBox="1"/>
          <p:nvPr/>
        </p:nvSpPr>
        <p:spPr>
          <a:xfrm>
            <a:off x="409475" y="2250900"/>
            <a:ext cx="3647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DFL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- </a:t>
            </a: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Decentralized Federated Learning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CFL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- </a:t>
            </a: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Centralized Transfer Learning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78" name="Google Shape;578;p34"/>
          <p:cNvGrpSpPr/>
          <p:nvPr/>
        </p:nvGrpSpPr>
        <p:grpSpPr>
          <a:xfrm>
            <a:off x="4272200" y="1326300"/>
            <a:ext cx="4427300" cy="2490900"/>
            <a:chOff x="4272200" y="984075"/>
            <a:chExt cx="4427300" cy="2490900"/>
          </a:xfrm>
        </p:grpSpPr>
        <p:sp>
          <p:nvSpPr>
            <p:cNvPr id="579" name="Google Shape;579;p34"/>
            <p:cNvSpPr/>
            <p:nvPr/>
          </p:nvSpPr>
          <p:spPr>
            <a:xfrm>
              <a:off x="4361800" y="1075575"/>
              <a:ext cx="4337700" cy="2399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4272200" y="984075"/>
              <a:ext cx="4337700" cy="2399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1" name="Google Shape;581;p34"/>
            <p:cNvCxnSpPr/>
            <p:nvPr/>
          </p:nvCxnSpPr>
          <p:spPr>
            <a:xfrm>
              <a:off x="4272200" y="1338400"/>
              <a:ext cx="4338300" cy="1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2" name="Google Shape;582;p34"/>
            <p:cNvGrpSpPr/>
            <p:nvPr/>
          </p:nvGrpSpPr>
          <p:grpSpPr>
            <a:xfrm>
              <a:off x="7673574" y="1075577"/>
              <a:ext cx="845101" cy="183000"/>
              <a:chOff x="1605849" y="363963"/>
              <a:chExt cx="845101" cy="183000"/>
            </a:xfrm>
          </p:grpSpPr>
          <p:sp>
            <p:nvSpPr>
              <p:cNvPr id="583" name="Google Shape;583;p34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4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85" name="Google Shape;585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87" name="Google Shape;587;p34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588" name="Google Shape;58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2675" y="1388851"/>
              <a:ext cx="4261802" cy="194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1035</Words>
  <Application>Microsoft Office PowerPoint</Application>
  <PresentationFormat>Presentazione su schermo (16:9)</PresentationFormat>
  <Paragraphs>144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Karla</vt:lpstr>
      <vt:lpstr>Rubik Black</vt:lpstr>
      <vt:lpstr>Karla ExtraBold</vt:lpstr>
      <vt:lpstr>Rubik</vt:lpstr>
      <vt:lpstr>Arial</vt:lpstr>
      <vt:lpstr>Bebas Neue</vt:lpstr>
      <vt:lpstr>Soft Colors UI Design for Agencies by Slidesgo</vt:lpstr>
      <vt:lpstr>PYOD: Pwn Your Own Device</vt:lpstr>
      <vt:lpstr>01</vt:lpstr>
      <vt:lpstr>Machine Learning</vt:lpstr>
      <vt:lpstr>Problematiche di ML</vt:lpstr>
      <vt:lpstr>Federated Learning</vt:lpstr>
      <vt:lpstr>Ciclo di vita di FL</vt:lpstr>
      <vt:lpstr>Presentazione standard di PowerPoint</vt:lpstr>
      <vt:lpstr>Presentazione standard di PowerPoint</vt:lpstr>
      <vt:lpstr>Presentazione standard di PowerPoint</vt:lpstr>
      <vt:lpstr>Minacce e Vulnerabilità</vt:lpstr>
      <vt:lpstr>Vulnerabiltà dei FL</vt:lpstr>
      <vt:lpstr>Dipendenza da server centrali </vt:lpstr>
      <vt:lpstr>Presentazione standard di PowerPoint</vt:lpstr>
      <vt:lpstr>Possibili attacchi</vt:lpstr>
      <vt:lpstr>Tipi di attacco</vt:lpstr>
      <vt:lpstr>Attacchi alla Privacy</vt:lpstr>
      <vt:lpstr>Attacchi alla sicurezza del modello</vt:lpstr>
      <vt:lpstr>Attacchi alla robustezza e disponibilità</vt:lpstr>
      <vt:lpstr>Tipo = Attacco </vt:lpstr>
      <vt:lpstr>Presentazione standard di PowerPoint</vt:lpstr>
      <vt:lpstr>04</vt:lpstr>
      <vt:lpstr>Nella mente di un attaccante: le motivazioni</vt:lpstr>
      <vt:lpstr>Presentazione standard di PowerPoint</vt:lpstr>
      <vt:lpstr>Gli attacchi implementati</vt:lpstr>
      <vt:lpstr>Noise Attack</vt:lpstr>
      <vt:lpstr>I nostri risultati</vt:lpstr>
      <vt:lpstr>Come difendersi</vt:lpstr>
      <vt:lpstr>Label Poisoning </vt:lpstr>
      <vt:lpstr>I nostri risultati</vt:lpstr>
      <vt:lpstr>Come difendersi</vt:lpstr>
      <vt:lpstr>Sponge Attack</vt:lpstr>
      <vt:lpstr>I nostri risultati</vt:lpstr>
      <vt:lpstr>Come difendersi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Nicolò Spezia - nicolo.spezia@studio.unibo.it</cp:lastModifiedBy>
  <cp:revision>1</cp:revision>
  <dcterms:modified xsi:type="dcterms:W3CDTF">2025-02-09T21:28:52Z</dcterms:modified>
</cp:coreProperties>
</file>