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4"/>
  </p:notesMasterIdLst>
  <p:sldIdLst>
    <p:sldId id="256" r:id="rId2"/>
    <p:sldId id="293" r:id="rId3"/>
    <p:sldId id="276" r:id="rId4"/>
    <p:sldId id="290" r:id="rId5"/>
    <p:sldId id="291" r:id="rId6"/>
    <p:sldId id="292" r:id="rId7"/>
    <p:sldId id="279" r:id="rId8"/>
    <p:sldId id="295" r:id="rId9"/>
    <p:sldId id="289" r:id="rId10"/>
    <p:sldId id="296" r:id="rId11"/>
    <p:sldId id="297" r:id="rId12"/>
    <p:sldId id="332" r:id="rId13"/>
    <p:sldId id="333" r:id="rId14"/>
    <p:sldId id="301" r:id="rId15"/>
    <p:sldId id="288" r:id="rId16"/>
    <p:sldId id="261" r:id="rId17"/>
    <p:sldId id="303" r:id="rId18"/>
    <p:sldId id="304" r:id="rId19"/>
    <p:sldId id="305" r:id="rId20"/>
    <p:sldId id="306" r:id="rId21"/>
    <p:sldId id="266" r:id="rId22"/>
    <p:sldId id="322" r:id="rId23"/>
    <p:sldId id="323" r:id="rId24"/>
    <p:sldId id="307" r:id="rId25"/>
    <p:sldId id="316" r:id="rId26"/>
    <p:sldId id="318" r:id="rId27"/>
    <p:sldId id="319" r:id="rId28"/>
    <p:sldId id="308" r:id="rId29"/>
    <p:sldId id="310" r:id="rId30"/>
    <p:sldId id="327" r:id="rId31"/>
    <p:sldId id="311" r:id="rId32"/>
    <p:sldId id="313" r:id="rId33"/>
    <p:sldId id="328" r:id="rId34"/>
    <p:sldId id="309" r:id="rId35"/>
    <p:sldId id="314" r:id="rId36"/>
    <p:sldId id="321" r:id="rId37"/>
    <p:sldId id="329" r:id="rId38"/>
    <p:sldId id="326" r:id="rId39"/>
    <p:sldId id="324" r:id="rId40"/>
    <p:sldId id="325" r:id="rId41"/>
    <p:sldId id="320" r:id="rId42"/>
    <p:sldId id="33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9554"/>
    <a:srgbClr val="D4D4D4"/>
    <a:srgbClr val="FFD579"/>
    <a:srgbClr val="FFD445"/>
    <a:srgbClr val="3770A0"/>
    <a:srgbClr val="569CD6"/>
    <a:srgbClr val="1E1E1E"/>
    <a:srgbClr val="C43E1B"/>
    <a:srgbClr val="AB4500"/>
    <a:srgbClr val="CE91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6"/>
    <p:restoredTop sz="79487"/>
  </p:normalViewPr>
  <p:slideViewPr>
    <p:cSldViewPr snapToGrid="0">
      <p:cViewPr varScale="1">
        <p:scale>
          <a:sx n="90" d="100"/>
          <a:sy n="90" d="100"/>
        </p:scale>
        <p:origin x="1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24AF7-836C-524F-9BDA-CA550A399CB7}" type="datetimeFigureOut">
              <a:rPr lang="en-DE" smtClean="0"/>
              <a:t>31.10.23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B032C-93FE-644C-A0C5-F4AF08E6C3D7}" type="slidenum">
              <a:rPr lang="en-DE" smtClean="0"/>
              <a:t>‹#›</a:t>
            </a:fld>
            <a:endParaRPr lang="en-DE"/>
          </a:p>
        </p:txBody>
      </p:sp>
    </p:spTree>
    <p:extLst>
      <p:ext uri="{BB962C8B-B14F-4D97-AF65-F5344CB8AC3E}">
        <p14:creationId xmlns:p14="http://schemas.microsoft.com/office/powerpoint/2010/main" val="19264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1</a:t>
            </a:fld>
            <a:endParaRPr lang="en-DE"/>
          </a:p>
        </p:txBody>
      </p:sp>
    </p:spTree>
    <p:extLst>
      <p:ext uri="{BB962C8B-B14F-4D97-AF65-F5344CB8AC3E}">
        <p14:creationId xmlns:p14="http://schemas.microsoft.com/office/powerpoint/2010/main" val="1688755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t>If </a:t>
            </a:r>
            <a:r>
              <a:rPr lang="en-DE" sz="1100" dirty="0">
                <a:solidFill>
                  <a:srgbClr val="569CD6"/>
                </a:solidFill>
                <a:latin typeface="Menlo" panose="020B0609030804020204" pitchFamily="49" charset="0"/>
                <a:ea typeface="Menlo" panose="020B0609030804020204" pitchFamily="49" charset="0"/>
                <a:cs typeface="Menlo" panose="020B0609030804020204" pitchFamily="49" charset="0"/>
              </a:rPr>
              <a:t>return</a:t>
            </a:r>
            <a:r>
              <a:rPr lang="en-DE" sz="1200" dirty="0"/>
              <a:t> is not explicitly called, like in the previous example, a function will </a:t>
            </a:r>
            <a:r>
              <a:rPr lang="en-DE" sz="1200" b="1" dirty="0"/>
              <a:t>implicitly return</a:t>
            </a:r>
            <a:r>
              <a:rPr lang="en-DE" sz="1200" dirty="0"/>
              <a:t> </a:t>
            </a:r>
            <a:r>
              <a:rPr lang="en-DE" sz="1100" b="1" dirty="0">
                <a:solidFill>
                  <a:srgbClr val="569CD6"/>
                </a:solidFill>
                <a:latin typeface="Menlo" panose="020B0609030804020204" pitchFamily="49" charset="0"/>
                <a:ea typeface="Menlo" panose="020B0609030804020204" pitchFamily="49" charset="0"/>
                <a:cs typeface="Menlo" panose="020B0609030804020204" pitchFamily="49" charset="0"/>
              </a:rPr>
              <a:t>None.</a:t>
            </a:r>
          </a:p>
          <a:p>
            <a:pPr marL="0" indent="0">
              <a:buNone/>
            </a:pPr>
            <a:endParaRPr lang="en-DE" sz="1200" dirty="0"/>
          </a:p>
        </p:txBody>
      </p:sp>
      <p:sp>
        <p:nvSpPr>
          <p:cNvPr id="4" name="Slide Number Placeholder 3"/>
          <p:cNvSpPr>
            <a:spLocks noGrp="1"/>
          </p:cNvSpPr>
          <p:nvPr>
            <p:ph type="sldNum" sz="quarter" idx="5"/>
          </p:nvPr>
        </p:nvSpPr>
        <p:spPr/>
        <p:txBody>
          <a:bodyPr/>
          <a:lstStyle/>
          <a:p>
            <a:fld id="{571B032C-93FE-644C-A0C5-F4AF08E6C3D7}" type="slidenum">
              <a:rPr lang="en-DE" smtClean="0"/>
              <a:t>10</a:t>
            </a:fld>
            <a:endParaRPr lang="en-DE"/>
          </a:p>
        </p:txBody>
      </p:sp>
    </p:spTree>
    <p:extLst>
      <p:ext uri="{BB962C8B-B14F-4D97-AF65-F5344CB8AC3E}">
        <p14:creationId xmlns:p14="http://schemas.microsoft.com/office/powerpoint/2010/main" val="1563263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t>If return is explicitly called, it’ll return the expression to the caller, in this case the sum of a and b. </a:t>
            </a:r>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11</a:t>
            </a:fld>
            <a:endParaRPr lang="en-DE"/>
          </a:p>
        </p:txBody>
      </p:sp>
    </p:spTree>
    <p:extLst>
      <p:ext uri="{BB962C8B-B14F-4D97-AF65-F5344CB8AC3E}">
        <p14:creationId xmlns:p14="http://schemas.microsoft.com/office/powerpoint/2010/main" val="151421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DE" sz="1200" dirty="0"/>
              <a:t>A function can also return multiple values by </a:t>
            </a:r>
            <a:r>
              <a:rPr lang="en-DE" sz="1200" b="1" dirty="0"/>
              <a:t>returning a tuple</a:t>
            </a:r>
            <a:r>
              <a:rPr lang="en-DE" sz="1200" dirty="0"/>
              <a:t>.</a:t>
            </a:r>
          </a:p>
          <a:p>
            <a:pPr marL="0" indent="0">
              <a:buNone/>
            </a:pPr>
            <a:r>
              <a:rPr lang="en-DE" sz="1200" dirty="0"/>
              <a:t>For example, this function returns a tuple of the quotient and remainder of a division. </a:t>
            </a:r>
          </a:p>
          <a:p>
            <a:pPr marL="0" indent="0">
              <a:buNone/>
            </a:pPr>
            <a:r>
              <a:rPr lang="en-DE" sz="1200" dirty="0"/>
              <a:t>You can also assign the values in the tuple to separate variable.</a:t>
            </a:r>
          </a:p>
        </p:txBody>
      </p:sp>
      <p:sp>
        <p:nvSpPr>
          <p:cNvPr id="4" name="Slide Number Placeholder 3"/>
          <p:cNvSpPr>
            <a:spLocks noGrp="1"/>
          </p:cNvSpPr>
          <p:nvPr>
            <p:ph type="sldNum" sz="quarter" idx="5"/>
          </p:nvPr>
        </p:nvSpPr>
        <p:spPr/>
        <p:txBody>
          <a:bodyPr/>
          <a:lstStyle/>
          <a:p>
            <a:fld id="{571B032C-93FE-644C-A0C5-F4AF08E6C3D7}" type="slidenum">
              <a:rPr lang="en-DE" smtClean="0"/>
              <a:t>12</a:t>
            </a:fld>
            <a:endParaRPr lang="en-DE"/>
          </a:p>
        </p:txBody>
      </p:sp>
    </p:spTree>
    <p:extLst>
      <p:ext uri="{BB962C8B-B14F-4D97-AF65-F5344CB8AC3E}">
        <p14:creationId xmlns:p14="http://schemas.microsoft.com/office/powerpoint/2010/main" val="2935638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DE" sz="1200" dirty="0"/>
              <a:t>You can also have multiple return statements, for example to return different things dependent on different conditions.</a:t>
            </a:r>
          </a:p>
          <a:p>
            <a:pPr marL="0" indent="0">
              <a:buNone/>
            </a:pPr>
            <a:r>
              <a:rPr lang="en-DE" sz="1200" dirty="0"/>
              <a:t>So if we wanted to ensure that our programme doesn’t raise a </a:t>
            </a:r>
            <a:r>
              <a:rPr lang="en-DE" sz="1200" b="1" dirty="0"/>
              <a:t>ZeroDivisionError, </a:t>
            </a:r>
            <a:r>
              <a:rPr lang="en-DE" sz="1200" b="0" dirty="0"/>
              <a:t>we can check for it and simply return the function without any calculation taking place in case the divisor is zero. This also demonstrates that a return statement without a specific expression will return </a:t>
            </a:r>
            <a:r>
              <a:rPr lang="en-DE" sz="1200" b="1" dirty="0"/>
              <a:t>None</a:t>
            </a:r>
            <a:r>
              <a:rPr lang="en-DE" sz="1200" b="0" dirty="0"/>
              <a:t>, like when no return statement is used at all.</a:t>
            </a:r>
            <a:endParaRPr lang="en-DE" sz="1200" b="1" dirty="0"/>
          </a:p>
        </p:txBody>
      </p:sp>
      <p:sp>
        <p:nvSpPr>
          <p:cNvPr id="4" name="Slide Number Placeholder 3"/>
          <p:cNvSpPr>
            <a:spLocks noGrp="1"/>
          </p:cNvSpPr>
          <p:nvPr>
            <p:ph type="sldNum" sz="quarter" idx="5"/>
          </p:nvPr>
        </p:nvSpPr>
        <p:spPr/>
        <p:txBody>
          <a:bodyPr/>
          <a:lstStyle/>
          <a:p>
            <a:fld id="{571B032C-93FE-644C-A0C5-F4AF08E6C3D7}" type="slidenum">
              <a:rPr lang="en-DE" smtClean="0"/>
              <a:t>13</a:t>
            </a:fld>
            <a:endParaRPr lang="en-DE"/>
          </a:p>
        </p:txBody>
      </p:sp>
    </p:spTree>
    <p:extLst>
      <p:ext uri="{BB962C8B-B14F-4D97-AF65-F5344CB8AC3E}">
        <p14:creationId xmlns:p14="http://schemas.microsoft.com/office/powerpoint/2010/main" val="134025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What is None? </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None is Python’s equivalent of a null value, meaning that it doesn’t have a particular value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It’s a data type of it’s own, the NoneType, and only None can be None. </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It’s not the same as 0, the boolean False, or an empty string, but it’s a </a:t>
            </a:r>
            <a:r>
              <a:rPr lang="en-DE" b="1" dirty="0"/>
              <a:t>falsy value:</a:t>
            </a:r>
            <a:endParaRPr lang="en-DE" dirty="0"/>
          </a:p>
          <a:p>
            <a:pPr marL="0" indent="0">
              <a:buNone/>
            </a:pPr>
            <a:r>
              <a:rPr lang="en-DE" sz="1200" dirty="0">
                <a:solidFill>
                  <a:srgbClr val="569CD6"/>
                </a:solidFill>
                <a:latin typeface="Menlo" panose="020B0609030804020204" pitchFamily="49" charset="0"/>
                <a:ea typeface="Menlo" panose="020B0609030804020204" pitchFamily="49" charset="0"/>
                <a:cs typeface="Menlo" panose="020B0609030804020204" pitchFamily="49" charset="0"/>
              </a:rPr>
              <a:t>When evaluated as a boolean, it will evaluate to </a:t>
            </a:r>
            <a:r>
              <a:rPr lang="en-DE" sz="1200" b="1" dirty="0">
                <a:solidFill>
                  <a:srgbClr val="569CD6"/>
                </a:solidFill>
                <a:latin typeface="Menlo" panose="020B0609030804020204" pitchFamily="49" charset="0"/>
                <a:ea typeface="Menlo" panose="020B0609030804020204" pitchFamily="49" charset="0"/>
                <a:cs typeface="Menlo" panose="020B0609030804020204" pitchFamily="49" charset="0"/>
              </a:rPr>
              <a:t>false.</a:t>
            </a:r>
          </a:p>
          <a:p>
            <a:pPr marL="0" indent="0">
              <a:buNone/>
            </a:pPr>
            <a:endParaRPr lang="en-DE" sz="1200" b="1" dirty="0">
              <a:solidFill>
                <a:srgbClr val="569CD6"/>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DE" sz="1200" b="0" dirty="0">
                <a:solidFill>
                  <a:srgbClr val="569CD6"/>
                </a:solidFill>
                <a:latin typeface="Menlo" panose="020B0609030804020204" pitchFamily="49" charset="0"/>
                <a:ea typeface="Menlo" panose="020B0609030804020204" pitchFamily="49" charset="0"/>
                <a:cs typeface="Menlo" panose="020B0609030804020204" pitchFamily="49" charset="0"/>
              </a:rPr>
              <a:t>However, this only tells you that ‘thing’ is a falsy value.</a:t>
            </a:r>
          </a:p>
          <a:p>
            <a:pPr marL="0" indent="0">
              <a:buNone/>
            </a:pPr>
            <a:endParaRPr lang="en-DE" sz="1200" b="0" dirty="0">
              <a:solidFill>
                <a:srgbClr val="569CD6"/>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DE" sz="1200" dirty="0">
                <a:solidFill>
                  <a:srgbClr val="569CD6"/>
                </a:solidFill>
                <a:latin typeface="Menlo" panose="020B0609030804020204" pitchFamily="49" charset="0"/>
                <a:ea typeface="Menlo" panose="020B0609030804020204" pitchFamily="49" charset="0"/>
                <a:cs typeface="Menlo" panose="020B0609030804020204" pitchFamily="49" charset="0"/>
              </a:rPr>
              <a:t>To distinguish ‘None’ from other falsy values, use the </a:t>
            </a:r>
            <a:r>
              <a:rPr lang="en-DE" sz="1200" b="1" dirty="0">
                <a:solidFill>
                  <a:srgbClr val="569CD6"/>
                </a:solidFill>
                <a:latin typeface="Menlo" panose="020B0609030804020204" pitchFamily="49" charset="0"/>
                <a:ea typeface="Menlo" panose="020B0609030804020204" pitchFamily="49" charset="0"/>
                <a:cs typeface="Menlo" panose="020B0609030804020204" pitchFamily="49" charset="0"/>
              </a:rPr>
              <a:t>‘is’ operator</a:t>
            </a:r>
            <a:r>
              <a:rPr lang="en-DE" sz="1200" dirty="0">
                <a:solidFill>
                  <a:srgbClr val="569CD6"/>
                </a:solidFill>
                <a:latin typeface="Menlo" panose="020B0609030804020204" pitchFamily="49" charset="0"/>
                <a:ea typeface="Menlo" panose="020B0609030804020204" pitchFamily="49" charset="0"/>
                <a:cs typeface="Menlo" panose="020B0609030804020204" pitchFamily="49" charset="0"/>
              </a:rPr>
              <a:t>.</a:t>
            </a:r>
          </a:p>
          <a:p>
            <a:pPr marL="0" indent="0">
              <a:buNone/>
            </a:pPr>
            <a:endParaRPr lang="en-DE" sz="1200" dirty="0">
              <a:solidFill>
                <a:srgbClr val="569CD6"/>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DE" sz="1200" dirty="0">
                <a:solidFill>
                  <a:srgbClr val="569CD6"/>
                </a:solidFill>
                <a:latin typeface="Menlo" panose="020B0609030804020204" pitchFamily="49" charset="0"/>
                <a:ea typeface="Menlo" panose="020B0609030804020204" pitchFamily="49" charset="0"/>
                <a:cs typeface="Menlo" panose="020B0609030804020204" pitchFamily="49" charset="0"/>
              </a:rPr>
              <a:t>It’s a subtle distinction, but it necessary to distinguish </a:t>
            </a:r>
            <a:r>
              <a:rPr lang="en-DE" sz="1200" b="1" dirty="0">
                <a:solidFill>
                  <a:srgbClr val="569CD6"/>
                </a:solidFill>
                <a:latin typeface="Menlo" panose="020B0609030804020204" pitchFamily="49" charset="0"/>
                <a:ea typeface="Menlo" panose="020B0609030804020204" pitchFamily="49" charset="0"/>
                <a:cs typeface="Menlo" panose="020B0609030804020204" pitchFamily="49" charset="0"/>
              </a:rPr>
              <a:t>missing values </a:t>
            </a:r>
            <a:r>
              <a:rPr lang="en-DE" sz="1200" b="0" dirty="0">
                <a:solidFill>
                  <a:srgbClr val="569CD6"/>
                </a:solidFill>
                <a:latin typeface="Menlo" panose="020B0609030804020204" pitchFamily="49" charset="0"/>
                <a:ea typeface="Menlo" panose="020B0609030804020204" pitchFamily="49" charset="0"/>
                <a:cs typeface="Menlo" panose="020B0609030804020204" pitchFamily="49" charset="0"/>
              </a:rPr>
              <a:t>– indicated by None – from </a:t>
            </a:r>
            <a:r>
              <a:rPr lang="en-DE" sz="1200" b="1" dirty="0">
                <a:solidFill>
                  <a:srgbClr val="569CD6"/>
                </a:solidFill>
                <a:latin typeface="Menlo" panose="020B0609030804020204" pitchFamily="49" charset="0"/>
                <a:ea typeface="Menlo" panose="020B0609030804020204" pitchFamily="49" charset="0"/>
                <a:cs typeface="Menlo" panose="020B0609030804020204" pitchFamily="49" charset="0"/>
              </a:rPr>
              <a:t>empty values</a:t>
            </a:r>
            <a:r>
              <a:rPr lang="en-DE" sz="1200" b="0" dirty="0">
                <a:solidFill>
                  <a:srgbClr val="569CD6"/>
                </a:solidFill>
                <a:latin typeface="Menlo" panose="020B0609030804020204" pitchFamily="49" charset="0"/>
                <a:ea typeface="Menlo" panose="020B0609030804020204" pitchFamily="49" charset="0"/>
                <a:cs typeface="Menlo" panose="020B0609030804020204" pitchFamily="49" charset="0"/>
              </a:rPr>
              <a:t> (zero-valued integers or floats, empty strings, lists, dictionaries etc.).</a:t>
            </a:r>
            <a:endParaRPr lang="en-DE" sz="1200" dirty="0">
              <a:solidFill>
                <a:srgbClr val="569CD6"/>
              </a:solidFill>
              <a:latin typeface="Menlo" panose="020B0609030804020204" pitchFamily="49" charset="0"/>
              <a:ea typeface="Menlo" panose="020B0609030804020204" pitchFamily="49" charset="0"/>
              <a:cs typeface="Menlo" panose="020B0609030804020204" pitchFamily="49" charset="0"/>
            </a:endParaRPr>
          </a:p>
          <a:p>
            <a:endParaRPr lang="en-DE" dirty="0"/>
          </a:p>
          <a:p>
            <a:pPr marL="0" indent="0">
              <a:buNone/>
            </a:pPr>
            <a:endParaRPr lang="en-DE" sz="1200" dirty="0">
              <a:solidFill>
                <a:srgbClr val="569CD6"/>
              </a:solidFill>
              <a:latin typeface="Menlo" panose="020B0609030804020204" pitchFamily="49" charset="0"/>
              <a:ea typeface="Menlo" panose="020B0609030804020204" pitchFamily="49" charset="0"/>
              <a:cs typeface="Menlo" panose="020B0609030804020204" pitchFamily="49" charset="0"/>
            </a:endParaRPr>
          </a:p>
        </p:txBody>
      </p:sp>
      <p:sp>
        <p:nvSpPr>
          <p:cNvPr id="4" name="Slide Number Placeholder 3"/>
          <p:cNvSpPr>
            <a:spLocks noGrp="1"/>
          </p:cNvSpPr>
          <p:nvPr>
            <p:ph type="sldNum" sz="quarter" idx="5"/>
          </p:nvPr>
        </p:nvSpPr>
        <p:spPr/>
        <p:txBody>
          <a:bodyPr/>
          <a:lstStyle/>
          <a:p>
            <a:fld id="{571B032C-93FE-644C-A0C5-F4AF08E6C3D7}" type="slidenum">
              <a:rPr lang="en-DE" smtClean="0"/>
              <a:t>14</a:t>
            </a:fld>
            <a:endParaRPr lang="en-DE"/>
          </a:p>
        </p:txBody>
      </p:sp>
    </p:spTree>
    <p:extLst>
      <p:ext uri="{BB962C8B-B14F-4D97-AF65-F5344CB8AC3E}">
        <p14:creationId xmlns:p14="http://schemas.microsoft.com/office/powerpoint/2010/main" val="93711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Python is quite flexible in terms of how it handles function arguments and parameters and supports several types. </a:t>
            </a:r>
          </a:p>
          <a:p>
            <a:endParaRPr lang="en-DE" i="0" dirty="0"/>
          </a:p>
          <a:p>
            <a:r>
              <a:rPr lang="en-DE" i="0" dirty="0"/>
              <a:t>The most familiar type are </a:t>
            </a:r>
            <a:r>
              <a:rPr lang="en-DE" b="1" i="0" dirty="0"/>
              <a:t>positional arguments</a:t>
            </a:r>
            <a:r>
              <a:rPr lang="en-DE" i="0" dirty="0"/>
              <a:t>: their values are assigned to their corresponding parameters </a:t>
            </a:r>
            <a:r>
              <a:rPr lang="en-DE" b="1" i="0" dirty="0"/>
              <a:t>in order.</a:t>
            </a:r>
          </a:p>
          <a:p>
            <a:endParaRPr lang="en-DE" dirty="0"/>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15</a:t>
            </a:fld>
            <a:endParaRPr lang="en-DE"/>
          </a:p>
        </p:txBody>
      </p:sp>
    </p:spTree>
    <p:extLst>
      <p:ext uri="{BB962C8B-B14F-4D97-AF65-F5344CB8AC3E}">
        <p14:creationId xmlns:p14="http://schemas.microsoft.com/office/powerpoint/2010/main" val="4048751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For example, this function prints out a menu list from it’s positional arguments.</a:t>
            </a:r>
          </a:p>
          <a:p>
            <a:endParaRPr lang="en-DE" dirty="0"/>
          </a:p>
          <a:p>
            <a:r>
              <a:rPr lang="en-DE" i="1" dirty="0"/>
              <a:t>fish -&gt; entree</a:t>
            </a:r>
          </a:p>
          <a:p>
            <a:r>
              <a:rPr lang="en-DE" i="1" dirty="0"/>
              <a:t>cake -&gt; dessert</a:t>
            </a:r>
          </a:p>
          <a:p>
            <a:r>
              <a:rPr lang="en-DE" i="1" dirty="0"/>
              <a:t>chardonnay -&gt; wine</a:t>
            </a:r>
          </a:p>
          <a:p>
            <a:endParaRPr lang="en-DE" dirty="0"/>
          </a:p>
          <a:p>
            <a:r>
              <a:rPr lang="en-DE" dirty="0"/>
              <a:t>This is very common, but the downside is that you need to remember the meaning of each position.</a:t>
            </a:r>
          </a:p>
        </p:txBody>
      </p:sp>
      <p:sp>
        <p:nvSpPr>
          <p:cNvPr id="4" name="Slide Number Placeholder 3"/>
          <p:cNvSpPr>
            <a:spLocks noGrp="1"/>
          </p:cNvSpPr>
          <p:nvPr>
            <p:ph type="sldNum" sz="quarter" idx="5"/>
          </p:nvPr>
        </p:nvSpPr>
        <p:spPr/>
        <p:txBody>
          <a:bodyPr/>
          <a:lstStyle/>
          <a:p>
            <a:fld id="{571B032C-93FE-644C-A0C5-F4AF08E6C3D7}" type="slidenum">
              <a:rPr lang="en-DE" smtClean="0"/>
              <a:t>16</a:t>
            </a:fld>
            <a:endParaRPr lang="en-DE"/>
          </a:p>
        </p:txBody>
      </p:sp>
    </p:spTree>
    <p:extLst>
      <p:ext uri="{BB962C8B-B14F-4D97-AF65-F5344CB8AC3E}">
        <p14:creationId xmlns:p14="http://schemas.microsoft.com/office/powerpoint/2010/main" val="1768988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If we mixed up the order and called the menu function with the last argument as the first instead, the meal would be very different.</a:t>
            </a:r>
          </a:p>
        </p:txBody>
      </p:sp>
      <p:sp>
        <p:nvSpPr>
          <p:cNvPr id="4" name="Slide Number Placeholder 3"/>
          <p:cNvSpPr>
            <a:spLocks noGrp="1"/>
          </p:cNvSpPr>
          <p:nvPr>
            <p:ph type="sldNum" sz="quarter" idx="5"/>
          </p:nvPr>
        </p:nvSpPr>
        <p:spPr/>
        <p:txBody>
          <a:bodyPr/>
          <a:lstStyle/>
          <a:p>
            <a:fld id="{571B032C-93FE-644C-A0C5-F4AF08E6C3D7}" type="slidenum">
              <a:rPr lang="en-DE" smtClean="0"/>
              <a:t>17</a:t>
            </a:fld>
            <a:endParaRPr lang="en-DE"/>
          </a:p>
        </p:txBody>
      </p:sp>
    </p:spTree>
    <p:extLst>
      <p:ext uri="{BB962C8B-B14F-4D97-AF65-F5344CB8AC3E}">
        <p14:creationId xmlns:p14="http://schemas.microsoft.com/office/powerpoint/2010/main" val="3410433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Keyword arguments can help to avoid "positional confusion". </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Keyword arguments are </a:t>
            </a:r>
            <a:r>
              <a:rPr lang="en-DE" b="1" dirty="0"/>
              <a:t>specified by the names of their corresponding parameters</a:t>
            </a:r>
            <a:r>
              <a:rPr lang="en-DE" dirty="0"/>
              <a:t>, even if they are in a different order from their definition in the function.</a:t>
            </a:r>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18</a:t>
            </a:fld>
            <a:endParaRPr lang="en-DE"/>
          </a:p>
        </p:txBody>
      </p:sp>
    </p:spTree>
    <p:extLst>
      <p:ext uri="{BB962C8B-B14F-4D97-AF65-F5344CB8AC3E}">
        <p14:creationId xmlns:p14="http://schemas.microsoft.com/office/powerpoint/2010/main" val="1249713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This is achieved by writing </a:t>
            </a:r>
            <a:r>
              <a:rPr lang="en-DE" b="1" i="0" dirty="0"/>
              <a:t>the parameter name and an equals sign</a:t>
            </a:r>
            <a:r>
              <a:rPr lang="en-DE" i="0" dirty="0"/>
              <a:t>, and then typing the </a:t>
            </a:r>
            <a:r>
              <a:rPr lang="en-DE" b="1" i="0" dirty="0"/>
              <a:t>argument value </a:t>
            </a:r>
            <a:r>
              <a:rPr lang="en-DE" i="0" dirty="0"/>
              <a:t>you want that parameter to take. Even if it’s out of order, it will still be printed correctly.</a:t>
            </a:r>
          </a:p>
        </p:txBody>
      </p:sp>
      <p:sp>
        <p:nvSpPr>
          <p:cNvPr id="4" name="Slide Number Placeholder 3"/>
          <p:cNvSpPr>
            <a:spLocks noGrp="1"/>
          </p:cNvSpPr>
          <p:nvPr>
            <p:ph type="sldNum" sz="quarter" idx="5"/>
          </p:nvPr>
        </p:nvSpPr>
        <p:spPr/>
        <p:txBody>
          <a:bodyPr/>
          <a:lstStyle/>
          <a:p>
            <a:fld id="{571B032C-93FE-644C-A0C5-F4AF08E6C3D7}" type="slidenum">
              <a:rPr lang="en-DE" smtClean="0"/>
              <a:t>19</a:t>
            </a:fld>
            <a:endParaRPr lang="en-DE"/>
          </a:p>
        </p:txBody>
      </p:sp>
    </p:spTree>
    <p:extLst>
      <p:ext uri="{BB962C8B-B14F-4D97-AF65-F5344CB8AC3E}">
        <p14:creationId xmlns:p14="http://schemas.microsoft.com/office/powerpoint/2010/main" val="427007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First a quick overview about what functions are:</a:t>
            </a:r>
          </a:p>
          <a:p>
            <a:endParaRPr lang="en-GB" i="1" dirty="0"/>
          </a:p>
          <a:p>
            <a:r>
              <a:rPr lang="en-GB" dirty="0"/>
              <a:t>- Functions are named pieces of code that only run when they're called</a:t>
            </a:r>
          </a:p>
          <a:p>
            <a:r>
              <a:rPr lang="en-GB" dirty="0"/>
              <a:t>- A function usually accomplishes one specific task</a:t>
            </a:r>
          </a:p>
          <a:p>
            <a:r>
              <a:rPr lang="en-GB" dirty="0"/>
              <a:t>- Functions provide a way to organise larger programmes into manageable pieces of functionality, thereby increasing </a:t>
            </a:r>
            <a:r>
              <a:rPr lang="en-GB" b="1" dirty="0"/>
              <a:t>readability</a:t>
            </a:r>
            <a:endParaRPr lang="en-GB" dirty="0"/>
          </a:p>
          <a:p>
            <a:r>
              <a:rPr lang="en-GB" dirty="0"/>
              <a:t>- Also, they save you from having to retype code that you want to use repeatedly, thereby achieving code </a:t>
            </a:r>
            <a:r>
              <a:rPr lang="en-GB" b="1" dirty="0"/>
              <a:t>reusability</a:t>
            </a:r>
            <a:endParaRPr lang="en-GB" dirty="0"/>
          </a:p>
          <a:p>
            <a:endParaRPr lang="en-GB" dirty="0"/>
          </a:p>
          <a:p>
            <a:r>
              <a:rPr lang="en-GB" dirty="0"/>
              <a:t>- Functions can take any number and type of input, meaning you can pass all kinds of data into a function</a:t>
            </a:r>
          </a:p>
          <a:p>
            <a:r>
              <a:rPr lang="en-GB" dirty="0"/>
              <a:t>- Functions can return any number and type of data as their result</a:t>
            </a:r>
          </a:p>
          <a:p>
            <a:endParaRPr lang="en-GB" dirty="0"/>
          </a:p>
          <a:p>
            <a:r>
              <a:rPr lang="en-GB" i="0" dirty="0"/>
              <a:t>Broadly speaking </a:t>
            </a:r>
            <a:r>
              <a:rPr lang="en-GB" dirty="0"/>
              <a:t>there are two types of functions: </a:t>
            </a:r>
          </a:p>
          <a:p>
            <a:r>
              <a:rPr lang="en-GB" b="1" dirty="0"/>
              <a:t>- built-in functions</a:t>
            </a:r>
            <a:r>
              <a:rPr lang="en-GB" dirty="0"/>
              <a:t> that can be found in the Python standard library, </a:t>
            </a:r>
            <a:r>
              <a:rPr lang="en-GB" i="0" dirty="0"/>
              <a:t>ready for use</a:t>
            </a:r>
            <a:endParaRPr lang="en-GB" i="1" dirty="0"/>
          </a:p>
          <a:p>
            <a:r>
              <a:rPr lang="en-GB" b="1" i="1" dirty="0"/>
              <a:t>- </a:t>
            </a:r>
            <a:r>
              <a:rPr lang="en-GB" b="1" dirty="0"/>
              <a:t>user defined functions</a:t>
            </a:r>
            <a:r>
              <a:rPr lang="en-GB" dirty="0"/>
              <a:t> that we can create ourselves to suit our specific requirements for the programme that we’re writing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endParaRPr lang="en-DE" dirty="0"/>
          </a:p>
          <a:p>
            <a:endParaRPr lang="en-GB" dirty="0"/>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2</a:t>
            </a:fld>
            <a:endParaRPr lang="en-DE"/>
          </a:p>
        </p:txBody>
      </p:sp>
    </p:spTree>
    <p:extLst>
      <p:ext uri="{BB962C8B-B14F-4D97-AF65-F5344CB8AC3E}">
        <p14:creationId xmlns:p14="http://schemas.microsoft.com/office/powerpoint/2010/main" val="143927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You can call a function with both positional and keyword arguments.</a:t>
            </a:r>
          </a:p>
          <a:p>
            <a:r>
              <a:rPr lang="en-DE" dirty="0"/>
              <a:t>Positional arguments need to be listed first, otherwise Python will raise a </a:t>
            </a:r>
            <a:r>
              <a:rPr lang="en-DE" b="1" dirty="0"/>
              <a:t>SyntaxError.</a:t>
            </a:r>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20</a:t>
            </a:fld>
            <a:endParaRPr lang="en-DE"/>
          </a:p>
        </p:txBody>
      </p:sp>
    </p:spTree>
    <p:extLst>
      <p:ext uri="{BB962C8B-B14F-4D97-AF65-F5344CB8AC3E}">
        <p14:creationId xmlns:p14="http://schemas.microsoft.com/office/powerpoint/2010/main" val="2222626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We’ve now seen the benefit of keyword arguments to avoid positional confusion. So far it’s been up to the caller of the function to decide whether to use positional or keyword arguments. If you want to ensure that people are explicitly using keyword arguments to avoid any mis-ordering, Python lets you specify </a:t>
            </a:r>
            <a:r>
              <a:rPr lang="en-DE" b="1" dirty="0"/>
              <a:t>keyword-only arguments</a:t>
            </a:r>
            <a:r>
              <a:rPr lang="en-DE" b="0" dirty="0"/>
              <a:t>. </a:t>
            </a:r>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21</a:t>
            </a:fld>
            <a:endParaRPr lang="en-DE"/>
          </a:p>
        </p:txBody>
      </p:sp>
    </p:spTree>
    <p:extLst>
      <p:ext uri="{BB962C8B-B14F-4D97-AF65-F5344CB8AC3E}">
        <p14:creationId xmlns:p14="http://schemas.microsoft.com/office/powerpoint/2010/main" val="2713455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i="0" dirty="0"/>
              <a:t>To achieve this you can type </a:t>
            </a:r>
            <a:r>
              <a:rPr lang="en-DE" b="1" i="0" dirty="0"/>
              <a:t>a single asterisk </a:t>
            </a:r>
            <a:r>
              <a:rPr lang="en-DE" b="0" i="0" dirty="0"/>
              <a:t>in the function definition: it means that the following parameters (here entr</a:t>
            </a:r>
            <a:r>
              <a:rPr lang="en-GB" b="0" i="0" dirty="0" err="1"/>
              <a:t>é</a:t>
            </a:r>
            <a:r>
              <a:rPr lang="en-DE" b="0" i="0" dirty="0"/>
              <a:t>e, dessert, wine) </a:t>
            </a:r>
            <a:r>
              <a:rPr lang="en-DE" b="1" i="0" dirty="0"/>
              <a:t>must be provided as named keyword arguments</a:t>
            </a:r>
            <a:r>
              <a:rPr lang="en-DE" b="0" i="0" dirty="0"/>
              <a:t>. </a:t>
            </a:r>
          </a:p>
          <a:p>
            <a:endParaRPr lang="en-DE" b="0" i="0" dirty="0"/>
          </a:p>
          <a:p>
            <a:r>
              <a:rPr lang="en-DE" b="0" i="0" dirty="0"/>
              <a:t>So, this example shows how it would be done correctly, passing in all the arguments as a </a:t>
            </a:r>
            <a:r>
              <a:rPr lang="en-DE" b="1" i="0" dirty="0"/>
              <a:t>name=value </a:t>
            </a:r>
            <a:r>
              <a:rPr lang="en-DE" b="0" i="0" dirty="0"/>
              <a:t>pair. It still doesn’t matter in which order you pass them in.</a:t>
            </a:r>
          </a:p>
        </p:txBody>
      </p:sp>
      <p:sp>
        <p:nvSpPr>
          <p:cNvPr id="4" name="Slide Number Placeholder 3"/>
          <p:cNvSpPr>
            <a:spLocks noGrp="1"/>
          </p:cNvSpPr>
          <p:nvPr>
            <p:ph type="sldNum" sz="quarter" idx="5"/>
          </p:nvPr>
        </p:nvSpPr>
        <p:spPr/>
        <p:txBody>
          <a:bodyPr/>
          <a:lstStyle/>
          <a:p>
            <a:fld id="{571B032C-93FE-644C-A0C5-F4AF08E6C3D7}" type="slidenum">
              <a:rPr lang="en-DE" smtClean="0"/>
              <a:t>22</a:t>
            </a:fld>
            <a:endParaRPr lang="en-DE"/>
          </a:p>
        </p:txBody>
      </p:sp>
    </p:spTree>
    <p:extLst>
      <p:ext uri="{BB962C8B-B14F-4D97-AF65-F5344CB8AC3E}">
        <p14:creationId xmlns:p14="http://schemas.microsoft.com/office/powerpoint/2010/main" val="4221908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i="0" dirty="0"/>
              <a:t>Whereas in this example we try to pass in the arguments in a positional manner, and now we will get a </a:t>
            </a:r>
            <a:r>
              <a:rPr lang="en-DE" b="1" i="0" dirty="0"/>
              <a:t>TypeError.</a:t>
            </a:r>
          </a:p>
          <a:p>
            <a:endParaRPr lang="en-DE" b="1" i="0" dirty="0"/>
          </a:p>
          <a:p>
            <a:r>
              <a:rPr lang="en-DE" b="0" i="0" dirty="0"/>
              <a:t>The asterisk here is at the very beginning of the parameter list, but if you want to allow for certain positional arguments, you could have some parameters to the left of that asterisk as well.</a:t>
            </a:r>
          </a:p>
        </p:txBody>
      </p:sp>
      <p:sp>
        <p:nvSpPr>
          <p:cNvPr id="4" name="Slide Number Placeholder 3"/>
          <p:cNvSpPr>
            <a:spLocks noGrp="1"/>
          </p:cNvSpPr>
          <p:nvPr>
            <p:ph type="sldNum" sz="quarter" idx="5"/>
          </p:nvPr>
        </p:nvSpPr>
        <p:spPr/>
        <p:txBody>
          <a:bodyPr/>
          <a:lstStyle/>
          <a:p>
            <a:fld id="{571B032C-93FE-644C-A0C5-F4AF08E6C3D7}" type="slidenum">
              <a:rPr lang="en-DE" smtClean="0"/>
              <a:t>23</a:t>
            </a:fld>
            <a:endParaRPr lang="en-DE"/>
          </a:p>
        </p:txBody>
      </p:sp>
    </p:spTree>
    <p:extLst>
      <p:ext uri="{BB962C8B-B14F-4D97-AF65-F5344CB8AC3E}">
        <p14:creationId xmlns:p14="http://schemas.microsoft.com/office/powerpoint/2010/main" val="983262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Python allows you to specify </a:t>
            </a:r>
            <a:r>
              <a:rPr lang="en-DE" b="1" dirty="0"/>
              <a:t>default parameter values</a:t>
            </a:r>
            <a:r>
              <a:rPr lang="en-DE" b="0" dirty="0"/>
              <a:t>, which can provide some added flexibility. </a:t>
            </a:r>
          </a:p>
          <a:p>
            <a:endParaRPr lang="en-DE" b="0" dirty="0"/>
          </a:p>
          <a:p>
            <a:r>
              <a:rPr lang="en-DE" b="0" dirty="0"/>
              <a:t>Normally you need to pass in exactly as many arguments as parameters were defined. This way you make an argument optional rather than required.</a:t>
            </a:r>
          </a:p>
          <a:p>
            <a:endParaRPr lang="en-DE" b="0" dirty="0"/>
          </a:p>
          <a:p>
            <a:r>
              <a:rPr lang="en-DE" b="0" dirty="0"/>
              <a:t>Now, if the caller doesn’t provide a corresponding argument, the function will use the defined default value.</a:t>
            </a:r>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24</a:t>
            </a:fld>
            <a:endParaRPr lang="en-DE"/>
          </a:p>
        </p:txBody>
      </p:sp>
    </p:spTree>
    <p:extLst>
      <p:ext uri="{BB962C8B-B14F-4D97-AF65-F5344CB8AC3E}">
        <p14:creationId xmlns:p14="http://schemas.microsoft.com/office/powerpoint/2010/main" val="269913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Continuing with the previous example of the menu function:</a:t>
            </a:r>
          </a:p>
          <a:p>
            <a:r>
              <a:rPr lang="en-DE" i="0" dirty="0"/>
              <a:t>You can </a:t>
            </a:r>
            <a:r>
              <a:rPr lang="en-DE" b="1" i="0" dirty="0"/>
              <a:t>specify a default value by adding an equals sign after the parameter </a:t>
            </a:r>
            <a:r>
              <a:rPr lang="en-DE" i="0" dirty="0"/>
              <a:t>in question, followed by the </a:t>
            </a:r>
            <a:r>
              <a:rPr lang="en-DE" b="1" i="0" dirty="0"/>
              <a:t>default value </a:t>
            </a:r>
            <a:r>
              <a:rPr lang="en-DE" i="0" dirty="0"/>
              <a:t>you want it to take. </a:t>
            </a:r>
          </a:p>
          <a:p>
            <a:endParaRPr lang="en-DE" i="0" dirty="0"/>
          </a:p>
          <a:p>
            <a:r>
              <a:rPr lang="en-DE" i="0" dirty="0"/>
              <a:t>Here, we have specified a default value for the wine parameter.</a:t>
            </a:r>
          </a:p>
          <a:p>
            <a:r>
              <a:rPr lang="en-DE" i="0" dirty="0"/>
              <a:t>If we call the function now without the wine argument, the code still runs – we’re defaulting to</a:t>
            </a:r>
            <a:r>
              <a:rPr lang="en-GB" i="0" dirty="0"/>
              <a:t> t</a:t>
            </a:r>
            <a:r>
              <a:rPr lang="en-DE" i="0" dirty="0"/>
              <a:t>he house wine.</a:t>
            </a:r>
          </a:p>
          <a:p>
            <a:endParaRPr lang="en-DE" i="0" dirty="0"/>
          </a:p>
          <a:p>
            <a:r>
              <a:rPr lang="en-DE" i="0" dirty="0"/>
              <a:t>You can still specify a wine argument if you want a different value to the default, and the code will work fine.</a:t>
            </a:r>
          </a:p>
          <a:p>
            <a:endParaRPr lang="en-DE" i="0" dirty="0"/>
          </a:p>
        </p:txBody>
      </p:sp>
      <p:sp>
        <p:nvSpPr>
          <p:cNvPr id="4" name="Slide Number Placeholder 3"/>
          <p:cNvSpPr>
            <a:spLocks noGrp="1"/>
          </p:cNvSpPr>
          <p:nvPr>
            <p:ph type="sldNum" sz="quarter" idx="5"/>
          </p:nvPr>
        </p:nvSpPr>
        <p:spPr/>
        <p:txBody>
          <a:bodyPr/>
          <a:lstStyle/>
          <a:p>
            <a:fld id="{571B032C-93FE-644C-A0C5-F4AF08E6C3D7}" type="slidenum">
              <a:rPr lang="en-DE" smtClean="0"/>
              <a:t>25</a:t>
            </a:fld>
            <a:endParaRPr lang="en-DE"/>
          </a:p>
        </p:txBody>
      </p:sp>
    </p:spTree>
    <p:extLst>
      <p:ext uri="{BB962C8B-B14F-4D97-AF65-F5344CB8AC3E}">
        <p14:creationId xmlns:p14="http://schemas.microsoft.com/office/powerpoint/2010/main" val="323238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Here’s an interesting </a:t>
            </a:r>
            <a:r>
              <a:rPr lang="en-DE" b="1" i="0" dirty="0"/>
              <a:t>gotcha moment</a:t>
            </a:r>
            <a:r>
              <a:rPr lang="en-DE" b="0" i="0" dirty="0"/>
              <a:t> to remember:</a:t>
            </a:r>
          </a:p>
          <a:p>
            <a:endParaRPr lang="en-DE" b="0" i="1" dirty="0"/>
          </a:p>
          <a:p>
            <a:r>
              <a:rPr lang="en-DE" b="0" i="1" dirty="0"/>
              <a:t>-- Explain the function -- </a:t>
            </a:r>
          </a:p>
          <a:p>
            <a:endParaRPr lang="en-DE" b="0" i="1" dirty="0"/>
          </a:p>
          <a:p>
            <a:r>
              <a:rPr lang="en-DE" b="0" i="0" dirty="0"/>
              <a:t>Looking at this example, with what we know from Ruby, we would expect that each time the function is called a new default parameter ’list’ is created when a second argument isn’t provided. </a:t>
            </a:r>
          </a:p>
          <a:p>
            <a:r>
              <a:rPr lang="en-DE" b="0" i="0" dirty="0"/>
              <a:t>That would produce this expected output.</a:t>
            </a:r>
          </a:p>
          <a:p>
            <a:endParaRPr lang="en-DE" b="1" i="1" dirty="0"/>
          </a:p>
          <a:p>
            <a:r>
              <a:rPr lang="en-DE" b="0" i="0" dirty="0"/>
              <a:t>In Python, default parameters are calculated </a:t>
            </a:r>
            <a:r>
              <a:rPr lang="en-DE" b="1" i="0" dirty="0"/>
              <a:t>when the function is defined</a:t>
            </a:r>
            <a:r>
              <a:rPr lang="en-DE" b="0" i="0" dirty="0"/>
              <a:t>, not when it is run (as it is done in Ruby). That means, ‘list’ is created </a:t>
            </a:r>
            <a:r>
              <a:rPr lang="en-DE" b="1" i="0" dirty="0"/>
              <a:t>once </a:t>
            </a:r>
            <a:r>
              <a:rPr lang="en-DE" b="0" i="0" dirty="0"/>
              <a:t>when the function is defined and the same list is used in each successive function call</a:t>
            </a:r>
          </a:p>
          <a:p>
            <a:endParaRPr lang="en-DE" b="0" i="0" dirty="0"/>
          </a:p>
          <a:p>
            <a:r>
              <a:rPr lang="en-GB" b="0" i="0" dirty="0"/>
              <a:t>This results in this – to me – surprising output.</a:t>
            </a:r>
          </a:p>
          <a:p>
            <a:r>
              <a:rPr lang="en-DE" b="0" i="0" dirty="0"/>
              <a:t>It means if you have mutable object as a default value, once you mutate it, you will have that mutated object for all future function calls as well.</a:t>
            </a:r>
            <a:endParaRPr lang="en-DE" b="1" i="0" dirty="0"/>
          </a:p>
          <a:p>
            <a:endParaRPr lang="en-DE" b="1" i="1" dirty="0"/>
          </a:p>
        </p:txBody>
      </p:sp>
      <p:sp>
        <p:nvSpPr>
          <p:cNvPr id="4" name="Slide Number Placeholder 3"/>
          <p:cNvSpPr>
            <a:spLocks noGrp="1"/>
          </p:cNvSpPr>
          <p:nvPr>
            <p:ph type="sldNum" sz="quarter" idx="5"/>
          </p:nvPr>
        </p:nvSpPr>
        <p:spPr/>
        <p:txBody>
          <a:bodyPr/>
          <a:lstStyle/>
          <a:p>
            <a:fld id="{571B032C-93FE-644C-A0C5-F4AF08E6C3D7}" type="slidenum">
              <a:rPr lang="en-DE" smtClean="0"/>
              <a:t>26</a:t>
            </a:fld>
            <a:endParaRPr lang="en-DE"/>
          </a:p>
        </p:txBody>
      </p:sp>
    </p:spTree>
    <p:extLst>
      <p:ext uri="{BB962C8B-B14F-4D97-AF65-F5344CB8AC3E}">
        <p14:creationId xmlns:p14="http://schemas.microsoft.com/office/powerpoint/2010/main" val="3854400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i="0" dirty="0" err="1"/>
              <a:t>It‘s</a:t>
            </a:r>
            <a:r>
              <a:rPr lang="de-DE" i="0" dirty="0"/>
              <a:t> </a:t>
            </a:r>
            <a:r>
              <a:rPr lang="de-DE" i="0" dirty="0" err="1"/>
              <a:t>advised</a:t>
            </a:r>
            <a:r>
              <a:rPr lang="de-DE" i="0" dirty="0"/>
              <a:t> </a:t>
            </a:r>
            <a:r>
              <a:rPr lang="de-DE" i="0" dirty="0" err="1"/>
              <a:t>to</a:t>
            </a:r>
            <a:r>
              <a:rPr lang="de-DE" i="0" dirty="0"/>
              <a:t> </a:t>
            </a:r>
            <a:r>
              <a:rPr lang="de-DE" i="0" dirty="0" err="1"/>
              <a:t>never</a:t>
            </a:r>
            <a:r>
              <a:rPr lang="de-DE" i="0" dirty="0"/>
              <a:t> </a:t>
            </a:r>
            <a:r>
              <a:rPr lang="de-DE" i="0" dirty="0" err="1"/>
              <a:t>use</a:t>
            </a:r>
            <a:r>
              <a:rPr lang="de-DE" i="0" dirty="0"/>
              <a:t> mutable </a:t>
            </a:r>
            <a:r>
              <a:rPr lang="de-DE" i="0" dirty="0" err="1"/>
              <a:t>objects</a:t>
            </a:r>
            <a:r>
              <a:rPr lang="de-DE" i="0" dirty="0"/>
              <a:t> </a:t>
            </a:r>
            <a:r>
              <a:rPr lang="de-DE" i="0" dirty="0" err="1"/>
              <a:t>as</a:t>
            </a:r>
            <a:r>
              <a:rPr lang="de-DE" i="0" dirty="0"/>
              <a:t> </a:t>
            </a:r>
            <a:r>
              <a:rPr lang="de-DE" i="0" dirty="0" err="1"/>
              <a:t>default</a:t>
            </a:r>
            <a:r>
              <a:rPr lang="de-DE" i="0" dirty="0"/>
              <a:t> </a:t>
            </a:r>
            <a:r>
              <a:rPr lang="de-DE" i="0" dirty="0" err="1"/>
              <a:t>parameter</a:t>
            </a:r>
            <a:r>
              <a:rPr lang="de-DE" i="0" dirty="0"/>
              <a:t> </a:t>
            </a:r>
            <a:r>
              <a:rPr lang="de-DE" i="0" dirty="0" err="1"/>
              <a:t>values</a:t>
            </a:r>
            <a:r>
              <a:rPr lang="de-DE" i="0" dirty="0"/>
              <a:t>. </a:t>
            </a:r>
          </a:p>
          <a:p>
            <a:endParaRPr lang="de-DE" b="1" i="0" dirty="0"/>
          </a:p>
          <a:p>
            <a:r>
              <a:rPr lang="de-DE" b="0" i="0" dirty="0" err="1"/>
              <a:t>Instead</a:t>
            </a:r>
            <a:r>
              <a:rPr lang="de-DE" b="0" i="0" dirty="0"/>
              <a:t>, </a:t>
            </a:r>
            <a:r>
              <a:rPr lang="de-DE" b="0" i="0" dirty="0" err="1"/>
              <a:t>you</a:t>
            </a:r>
            <a:r>
              <a:rPr lang="de-DE" b="0" i="0" dirty="0"/>
              <a:t> </a:t>
            </a:r>
            <a:r>
              <a:rPr lang="de-DE" b="0" i="0" dirty="0" err="1"/>
              <a:t>should</a:t>
            </a:r>
            <a:r>
              <a:rPr lang="de-DE" b="0" i="0" dirty="0"/>
              <a:t> </a:t>
            </a:r>
            <a:r>
              <a:rPr lang="de-DE" b="0" i="0" dirty="0" err="1"/>
              <a:t>create</a:t>
            </a:r>
            <a:r>
              <a:rPr lang="de-DE" b="0" i="0" dirty="0"/>
              <a:t> a </a:t>
            </a:r>
            <a:r>
              <a:rPr lang="de-DE" b="0" i="0" dirty="0" err="1"/>
              <a:t>new</a:t>
            </a:r>
            <a:r>
              <a:rPr lang="de-DE" b="0" i="0" dirty="0"/>
              <a:t> </a:t>
            </a:r>
            <a:r>
              <a:rPr lang="de-DE" b="0" i="0" dirty="0" err="1"/>
              <a:t>object</a:t>
            </a:r>
            <a:r>
              <a:rPr lang="de-DE" b="0" i="0" dirty="0"/>
              <a:t> </a:t>
            </a:r>
            <a:r>
              <a:rPr lang="de-DE" b="0" i="0" dirty="0" err="1"/>
              <a:t>every</a:t>
            </a:r>
            <a:r>
              <a:rPr lang="de-DE" b="0" i="0" dirty="0"/>
              <a:t> time </a:t>
            </a:r>
            <a:r>
              <a:rPr lang="de-DE" b="0" i="0" dirty="0" err="1"/>
              <a:t>the</a:t>
            </a:r>
            <a:r>
              <a:rPr lang="de-DE" b="0" i="0" dirty="0"/>
              <a:t> </a:t>
            </a:r>
            <a:r>
              <a:rPr lang="de-DE" b="0" i="0" dirty="0" err="1"/>
              <a:t>function</a:t>
            </a:r>
            <a:r>
              <a:rPr lang="de-DE" b="0" i="0" dirty="0"/>
              <a:t> </a:t>
            </a:r>
            <a:r>
              <a:rPr lang="de-DE" b="0" i="0" dirty="0" err="1"/>
              <a:t>is</a:t>
            </a:r>
            <a:r>
              <a:rPr lang="de-DE" b="0" i="0" dirty="0"/>
              <a:t> </a:t>
            </a:r>
            <a:r>
              <a:rPr lang="de-DE" b="0" i="0" dirty="0" err="1"/>
              <a:t>called</a:t>
            </a:r>
            <a:r>
              <a:rPr lang="de-DE" b="0" i="0" dirty="0"/>
              <a:t>, </a:t>
            </a:r>
            <a:r>
              <a:rPr lang="de-DE" b="0" i="0" dirty="0" err="1"/>
              <a:t>using</a:t>
            </a:r>
            <a:r>
              <a:rPr lang="de-DE" b="0" i="0" dirty="0"/>
              <a:t> </a:t>
            </a:r>
            <a:r>
              <a:rPr lang="de-DE" b="0" i="0" dirty="0" err="1"/>
              <a:t>the</a:t>
            </a:r>
            <a:r>
              <a:rPr lang="de-DE" b="0" i="0" dirty="0"/>
              <a:t> </a:t>
            </a:r>
            <a:r>
              <a:rPr lang="de-DE" b="0" i="0" dirty="0" err="1"/>
              <a:t>default</a:t>
            </a:r>
            <a:r>
              <a:rPr lang="de-DE" b="0" i="0" dirty="0"/>
              <a:t> </a:t>
            </a:r>
            <a:r>
              <a:rPr lang="de-DE" b="0" i="0" dirty="0" err="1"/>
              <a:t>value</a:t>
            </a:r>
            <a:r>
              <a:rPr lang="de-DE" b="0" i="0" dirty="0"/>
              <a:t> </a:t>
            </a:r>
            <a:r>
              <a:rPr lang="de-DE" b="0" i="0" dirty="0" err="1"/>
              <a:t>to</a:t>
            </a:r>
            <a:r>
              <a:rPr lang="de-DE" b="0" i="0" dirty="0"/>
              <a:t> </a:t>
            </a:r>
            <a:r>
              <a:rPr lang="de-DE" b="0" i="0" dirty="0" err="1"/>
              <a:t>signal</a:t>
            </a:r>
            <a:r>
              <a:rPr lang="de-DE" b="0" i="0" dirty="0"/>
              <a:t> </a:t>
            </a:r>
            <a:r>
              <a:rPr lang="de-DE" b="0" i="0" dirty="0" err="1"/>
              <a:t>that</a:t>
            </a:r>
            <a:r>
              <a:rPr lang="de-DE" b="0" i="0" dirty="0"/>
              <a:t> </a:t>
            </a:r>
            <a:r>
              <a:rPr lang="de-DE" b="0" i="0" dirty="0" err="1"/>
              <a:t>no</a:t>
            </a:r>
            <a:r>
              <a:rPr lang="de-DE" b="0" i="0" dirty="0"/>
              <a:t> </a:t>
            </a:r>
            <a:r>
              <a:rPr lang="de-DE" b="0" i="0" dirty="0" err="1"/>
              <a:t>argument</a:t>
            </a:r>
            <a:r>
              <a:rPr lang="de-DE" b="0" i="0" dirty="0"/>
              <a:t> was </a:t>
            </a:r>
            <a:r>
              <a:rPr lang="de-DE" b="0" i="0" dirty="0" err="1"/>
              <a:t>passed</a:t>
            </a:r>
            <a:r>
              <a:rPr lang="de-DE" b="0" i="0" dirty="0"/>
              <a:t> in. </a:t>
            </a:r>
            <a:r>
              <a:rPr lang="de-DE" b="1" i="0" dirty="0"/>
              <a:t>None</a:t>
            </a:r>
            <a:r>
              <a:rPr lang="de-DE" b="0" i="0" dirty="0"/>
              <a:t> </a:t>
            </a:r>
            <a:r>
              <a:rPr lang="de-DE" b="0" i="0" dirty="0" err="1"/>
              <a:t>is</a:t>
            </a:r>
            <a:r>
              <a:rPr lang="de-DE" b="0" i="0" dirty="0"/>
              <a:t> </a:t>
            </a:r>
            <a:r>
              <a:rPr lang="de-DE" b="0" i="0" dirty="0" err="1"/>
              <a:t>often</a:t>
            </a:r>
            <a:r>
              <a:rPr lang="de-DE" b="0" i="0" dirty="0"/>
              <a:t> a </a:t>
            </a:r>
            <a:r>
              <a:rPr lang="de-DE" b="0" i="0" dirty="0" err="1"/>
              <a:t>good</a:t>
            </a:r>
            <a:r>
              <a:rPr lang="de-DE" b="0" i="0" dirty="0"/>
              <a:t> </a:t>
            </a:r>
            <a:r>
              <a:rPr lang="de-DE" b="0" i="0" dirty="0" err="1"/>
              <a:t>choice</a:t>
            </a:r>
            <a:r>
              <a:rPr lang="de-DE" b="0" i="0" dirty="0"/>
              <a:t>.</a:t>
            </a:r>
            <a:endParaRPr lang="en-DE" b="0" i="0" dirty="0"/>
          </a:p>
          <a:p>
            <a:endParaRPr lang="en-DE" b="1" i="1" dirty="0"/>
          </a:p>
        </p:txBody>
      </p:sp>
      <p:sp>
        <p:nvSpPr>
          <p:cNvPr id="4" name="Slide Number Placeholder 3"/>
          <p:cNvSpPr>
            <a:spLocks noGrp="1"/>
          </p:cNvSpPr>
          <p:nvPr>
            <p:ph type="sldNum" sz="quarter" idx="5"/>
          </p:nvPr>
        </p:nvSpPr>
        <p:spPr/>
        <p:txBody>
          <a:bodyPr/>
          <a:lstStyle/>
          <a:p>
            <a:fld id="{571B032C-93FE-644C-A0C5-F4AF08E6C3D7}" type="slidenum">
              <a:rPr lang="en-DE" smtClean="0"/>
              <a:t>27</a:t>
            </a:fld>
            <a:endParaRPr lang="en-DE"/>
          </a:p>
        </p:txBody>
      </p:sp>
    </p:spTree>
    <p:extLst>
      <p:ext uri="{BB962C8B-B14F-4D97-AF65-F5344CB8AC3E}">
        <p14:creationId xmlns:p14="http://schemas.microsoft.com/office/powerpoint/2010/main" val="2236800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If you don’t know how many arguments will be passed into your function, you can add an asterisk in front of your parameter to denote an arbitrary amount of arguments.</a:t>
            </a:r>
          </a:p>
          <a:p>
            <a:endParaRPr lang="en-DE" i="1" dirty="0"/>
          </a:p>
          <a:p>
            <a:r>
              <a:rPr lang="en-DE" i="0" dirty="0"/>
              <a:t>An asterisk, when used inside a function with a parameter, </a:t>
            </a:r>
            <a:r>
              <a:rPr lang="en-DE" b="1" i="0" dirty="0"/>
              <a:t>groups a variable number of positional arguments into a single tuple of parameter values.</a:t>
            </a:r>
          </a:p>
        </p:txBody>
      </p:sp>
      <p:sp>
        <p:nvSpPr>
          <p:cNvPr id="4" name="Slide Number Placeholder 3"/>
          <p:cNvSpPr>
            <a:spLocks noGrp="1"/>
          </p:cNvSpPr>
          <p:nvPr>
            <p:ph type="sldNum" sz="quarter" idx="5"/>
          </p:nvPr>
        </p:nvSpPr>
        <p:spPr/>
        <p:txBody>
          <a:bodyPr/>
          <a:lstStyle/>
          <a:p>
            <a:fld id="{571B032C-93FE-644C-A0C5-F4AF08E6C3D7}" type="slidenum">
              <a:rPr lang="en-DE" smtClean="0"/>
              <a:t>28</a:t>
            </a:fld>
            <a:endParaRPr lang="en-DE"/>
          </a:p>
        </p:txBody>
      </p:sp>
    </p:spTree>
    <p:extLst>
      <p:ext uri="{BB962C8B-B14F-4D97-AF65-F5344CB8AC3E}">
        <p14:creationId xmlns:p14="http://schemas.microsoft.com/office/powerpoint/2010/main" val="3246845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For example:</a:t>
            </a:r>
          </a:p>
          <a:p>
            <a:endParaRPr lang="en-DE" dirty="0"/>
          </a:p>
          <a:p>
            <a:r>
              <a:rPr lang="en-DE" dirty="0"/>
              <a:t>This function has a parameter args, and because of the astersisk, that parameter will </a:t>
            </a:r>
            <a:r>
              <a:rPr lang="en-DE" b="1" dirty="0"/>
              <a:t>gather</a:t>
            </a:r>
            <a:r>
              <a:rPr lang="en-DE" b="0" dirty="0"/>
              <a:t> </a:t>
            </a:r>
            <a:r>
              <a:rPr lang="en-DE" b="1" dirty="0"/>
              <a:t>any number of arguments </a:t>
            </a:r>
            <a:r>
              <a:rPr lang="en-DE" b="0" dirty="0"/>
              <a:t>passed into the function, whether that’s 0 or 100, and it will resolve into a tuple ‘args’. </a:t>
            </a:r>
          </a:p>
          <a:p>
            <a:endParaRPr lang="en-DE" b="0" dirty="0"/>
          </a:p>
          <a:p>
            <a:r>
              <a:rPr lang="en-DE" b="0" dirty="0"/>
              <a:t>When you ‘display’ with no arguments, you will get an empty tuple.</a:t>
            </a:r>
          </a:p>
        </p:txBody>
      </p:sp>
      <p:sp>
        <p:nvSpPr>
          <p:cNvPr id="4" name="Slide Number Placeholder 3"/>
          <p:cNvSpPr>
            <a:spLocks noGrp="1"/>
          </p:cNvSpPr>
          <p:nvPr>
            <p:ph type="sldNum" sz="quarter" idx="5"/>
          </p:nvPr>
        </p:nvSpPr>
        <p:spPr/>
        <p:txBody>
          <a:bodyPr/>
          <a:lstStyle/>
          <a:p>
            <a:fld id="{571B032C-93FE-644C-A0C5-F4AF08E6C3D7}" type="slidenum">
              <a:rPr lang="en-DE" smtClean="0"/>
              <a:t>29</a:t>
            </a:fld>
            <a:endParaRPr lang="en-DE"/>
          </a:p>
        </p:txBody>
      </p:sp>
    </p:spTree>
    <p:extLst>
      <p:ext uri="{BB962C8B-B14F-4D97-AF65-F5344CB8AC3E}">
        <p14:creationId xmlns:p14="http://schemas.microsoft.com/office/powerpoint/2010/main" val="167102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i="0" dirty="0"/>
          </a:p>
        </p:txBody>
      </p:sp>
      <p:sp>
        <p:nvSpPr>
          <p:cNvPr id="4" name="Slide Number Placeholder 3"/>
          <p:cNvSpPr>
            <a:spLocks noGrp="1"/>
          </p:cNvSpPr>
          <p:nvPr>
            <p:ph type="sldNum" sz="quarter" idx="5"/>
          </p:nvPr>
        </p:nvSpPr>
        <p:spPr/>
        <p:txBody>
          <a:bodyPr/>
          <a:lstStyle/>
          <a:p>
            <a:fld id="{571B032C-93FE-644C-A0C5-F4AF08E6C3D7}" type="slidenum">
              <a:rPr lang="en-DE" smtClean="0"/>
              <a:t>3</a:t>
            </a:fld>
            <a:endParaRPr lang="en-DE"/>
          </a:p>
        </p:txBody>
      </p:sp>
    </p:spTree>
    <p:extLst>
      <p:ext uri="{BB962C8B-B14F-4D97-AF65-F5344CB8AC3E}">
        <p14:creationId xmlns:p14="http://schemas.microsoft.com/office/powerpoint/2010/main" val="78962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dirty="0"/>
              <a:t>When you call it with some arguments, you can see that all arguments are collected in the tuple.</a:t>
            </a:r>
          </a:p>
          <a:p>
            <a:endParaRPr lang="en-DE" b="0" dirty="0"/>
          </a:p>
          <a:p>
            <a:r>
              <a:rPr lang="en-DE" b="0" i="0" dirty="0"/>
              <a:t>It’s not necessary to call this ‘args’. But it’s common to do that, even though technically it’s a parameter and could be called *params – using *args seems to be the Pythonic way.</a:t>
            </a:r>
            <a:endParaRPr lang="en-DE" i="0" dirty="0"/>
          </a:p>
        </p:txBody>
      </p:sp>
      <p:sp>
        <p:nvSpPr>
          <p:cNvPr id="4" name="Slide Number Placeholder 3"/>
          <p:cNvSpPr>
            <a:spLocks noGrp="1"/>
          </p:cNvSpPr>
          <p:nvPr>
            <p:ph type="sldNum" sz="quarter" idx="5"/>
          </p:nvPr>
        </p:nvSpPr>
        <p:spPr/>
        <p:txBody>
          <a:bodyPr/>
          <a:lstStyle/>
          <a:p>
            <a:fld id="{571B032C-93FE-644C-A0C5-F4AF08E6C3D7}" type="slidenum">
              <a:rPr lang="en-DE" smtClean="0"/>
              <a:t>30</a:t>
            </a:fld>
            <a:endParaRPr lang="en-DE"/>
          </a:p>
        </p:txBody>
      </p:sp>
    </p:spTree>
    <p:extLst>
      <p:ext uri="{BB962C8B-B14F-4D97-AF65-F5344CB8AC3E}">
        <p14:creationId xmlns:p14="http://schemas.microsoft.com/office/powerpoint/2010/main" val="3783172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You can also define a function in a way that it has </a:t>
            </a:r>
            <a:r>
              <a:rPr lang="en-DE" b="1" i="0" dirty="0"/>
              <a:t>some required positional arguments</a:t>
            </a:r>
            <a:r>
              <a:rPr lang="en-DE" i="0" dirty="0"/>
              <a:t>, </a:t>
            </a:r>
            <a:r>
              <a:rPr lang="en-DE" b="1" i="0" dirty="0"/>
              <a:t>and then a variable remaining number</a:t>
            </a:r>
            <a:r>
              <a:rPr lang="en-DE" i="0" dirty="0"/>
              <a:t>: </a:t>
            </a:r>
          </a:p>
          <a:p>
            <a:r>
              <a:rPr lang="en-DE" i="0" dirty="0"/>
              <a:t>The required positional arguments need to go first, both in the definition and the call. </a:t>
            </a:r>
          </a:p>
          <a:p>
            <a:endParaRPr lang="en-DE" i="0" dirty="0"/>
          </a:p>
          <a:p>
            <a:r>
              <a:rPr lang="en-DE" i="0" dirty="0"/>
              <a:t>Here the first two arguments are assigned to the required parameters, and *args goes at the end and grabs whatever is left.</a:t>
            </a:r>
          </a:p>
        </p:txBody>
      </p:sp>
      <p:sp>
        <p:nvSpPr>
          <p:cNvPr id="4" name="Slide Number Placeholder 3"/>
          <p:cNvSpPr>
            <a:spLocks noGrp="1"/>
          </p:cNvSpPr>
          <p:nvPr>
            <p:ph type="sldNum" sz="quarter" idx="5"/>
          </p:nvPr>
        </p:nvSpPr>
        <p:spPr/>
        <p:txBody>
          <a:bodyPr/>
          <a:lstStyle/>
          <a:p>
            <a:fld id="{571B032C-93FE-644C-A0C5-F4AF08E6C3D7}" type="slidenum">
              <a:rPr lang="en-DE" smtClean="0"/>
              <a:t>31</a:t>
            </a:fld>
            <a:endParaRPr lang="en-DE"/>
          </a:p>
        </p:txBody>
      </p:sp>
    </p:spTree>
    <p:extLst>
      <p:ext uri="{BB962C8B-B14F-4D97-AF65-F5344CB8AC3E}">
        <p14:creationId xmlns:p14="http://schemas.microsoft.com/office/powerpoint/2010/main" val="333594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In addition to gathering a number of arguments in a tuple, the asterisk can also </a:t>
            </a:r>
            <a:r>
              <a:rPr lang="en-DE" b="1" i="0" dirty="0"/>
              <a:t>explode a tuple into some positional arguments.</a:t>
            </a:r>
          </a:p>
          <a:p>
            <a:endParaRPr lang="en-DE" b="0" i="1" dirty="0"/>
          </a:p>
          <a:p>
            <a:r>
              <a:rPr lang="en-DE" b="0" i="0" dirty="0"/>
              <a:t>Let’s say we define this function so that it receives 3 arguments, and we have this tuple of size 3. Instead of accessing each element by hand and passing it into the function, we can use the asterisk and the variable name, and that will unpack this tuple into 3 positional arguments.</a:t>
            </a:r>
            <a:endParaRPr lang="en-DE" b="0" i="1" dirty="0"/>
          </a:p>
          <a:p>
            <a:endParaRPr lang="en-DE" i="1" dirty="0"/>
          </a:p>
        </p:txBody>
      </p:sp>
      <p:sp>
        <p:nvSpPr>
          <p:cNvPr id="4" name="Slide Number Placeholder 3"/>
          <p:cNvSpPr>
            <a:spLocks noGrp="1"/>
          </p:cNvSpPr>
          <p:nvPr>
            <p:ph type="sldNum" sz="quarter" idx="5"/>
          </p:nvPr>
        </p:nvSpPr>
        <p:spPr/>
        <p:txBody>
          <a:bodyPr/>
          <a:lstStyle/>
          <a:p>
            <a:fld id="{571B032C-93FE-644C-A0C5-F4AF08E6C3D7}" type="slidenum">
              <a:rPr lang="en-DE" smtClean="0"/>
              <a:t>32</a:t>
            </a:fld>
            <a:endParaRPr lang="en-DE"/>
          </a:p>
        </p:txBody>
      </p:sp>
    </p:spTree>
    <p:extLst>
      <p:ext uri="{BB962C8B-B14F-4D97-AF65-F5344CB8AC3E}">
        <p14:creationId xmlns:p14="http://schemas.microsoft.com/office/powerpoint/2010/main" val="3943150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i="0" dirty="0"/>
              <a:t>You can also combine these two uses of the asterisk:</a:t>
            </a:r>
          </a:p>
          <a:p>
            <a:endParaRPr lang="en-DE" b="0" i="0" dirty="0"/>
          </a:p>
          <a:p>
            <a:r>
              <a:rPr lang="en-DE" b="0" i="0" dirty="0"/>
              <a:t>- Here, the function remains flexible in terms of how many arguments it can receive and gathers all arguments into the tuple args that is then printed to the screen</a:t>
            </a:r>
          </a:p>
          <a:p>
            <a:r>
              <a:rPr lang="en-DE" b="0" i="0" dirty="0"/>
              <a:t>- In the function calls, the asterisk will unpack these tuples of different lengths into a number of positional arguments</a:t>
            </a:r>
          </a:p>
          <a:p>
            <a:endParaRPr lang="en-DE" b="0" i="0" dirty="0"/>
          </a:p>
        </p:txBody>
      </p:sp>
      <p:sp>
        <p:nvSpPr>
          <p:cNvPr id="4" name="Slide Number Placeholder 3"/>
          <p:cNvSpPr>
            <a:spLocks noGrp="1"/>
          </p:cNvSpPr>
          <p:nvPr>
            <p:ph type="sldNum" sz="quarter" idx="5"/>
          </p:nvPr>
        </p:nvSpPr>
        <p:spPr/>
        <p:txBody>
          <a:bodyPr/>
          <a:lstStyle/>
          <a:p>
            <a:fld id="{571B032C-93FE-644C-A0C5-F4AF08E6C3D7}" type="slidenum">
              <a:rPr lang="en-DE" smtClean="0"/>
              <a:t>33</a:t>
            </a:fld>
            <a:endParaRPr lang="en-DE"/>
          </a:p>
        </p:txBody>
      </p:sp>
    </p:spTree>
    <p:extLst>
      <p:ext uri="{BB962C8B-B14F-4D97-AF65-F5344CB8AC3E}">
        <p14:creationId xmlns:p14="http://schemas.microsoft.com/office/powerpoint/2010/main" val="331002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i="0" dirty="0"/>
              <a:t>To achieve this functionality with keyword arguments, use a </a:t>
            </a:r>
            <a:r>
              <a:rPr lang="en-DE" b="1" i="0" dirty="0"/>
              <a:t>double asterisk.</a:t>
            </a:r>
            <a:endParaRPr lang="en-DE" i="0" dirty="0"/>
          </a:p>
          <a:p>
            <a:endParaRPr lang="en-DE" i="1" dirty="0"/>
          </a:p>
          <a:p>
            <a:r>
              <a:rPr lang="en-DE" i="0" dirty="0"/>
              <a:t>When used with a parameter, the </a:t>
            </a:r>
            <a:r>
              <a:rPr lang="en-DE" b="1" i="0" dirty="0"/>
              <a:t>double asterisk will gather a variable number of keyword arguments and resolve them into a dictionary</a:t>
            </a:r>
            <a:r>
              <a:rPr lang="en-DE" b="0" i="0" dirty="0"/>
              <a:t>, where the parameter names are the keys, and the argument values are the corresponding dictionary values. </a:t>
            </a:r>
            <a:endParaRPr lang="en-DE" i="0" dirty="0"/>
          </a:p>
          <a:p>
            <a:endParaRPr lang="en-DE" i="1" dirty="0"/>
          </a:p>
          <a:p>
            <a:endParaRPr lang="en-DE" i="1" dirty="0"/>
          </a:p>
        </p:txBody>
      </p:sp>
      <p:sp>
        <p:nvSpPr>
          <p:cNvPr id="4" name="Slide Number Placeholder 3"/>
          <p:cNvSpPr>
            <a:spLocks noGrp="1"/>
          </p:cNvSpPr>
          <p:nvPr>
            <p:ph type="sldNum" sz="quarter" idx="5"/>
          </p:nvPr>
        </p:nvSpPr>
        <p:spPr/>
        <p:txBody>
          <a:bodyPr/>
          <a:lstStyle/>
          <a:p>
            <a:fld id="{571B032C-93FE-644C-A0C5-F4AF08E6C3D7}" type="slidenum">
              <a:rPr lang="en-DE" smtClean="0"/>
              <a:t>34</a:t>
            </a:fld>
            <a:endParaRPr lang="en-DE"/>
          </a:p>
        </p:txBody>
      </p:sp>
    </p:spTree>
    <p:extLst>
      <p:ext uri="{BB962C8B-B14F-4D97-AF65-F5344CB8AC3E}">
        <p14:creationId xmlns:p14="http://schemas.microsoft.com/office/powerpoint/2010/main" val="2507279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i="0" dirty="0"/>
              <a:t>This example is similar to the previous, in that it will simply print the dictionary </a:t>
            </a:r>
            <a:r>
              <a:rPr lang="en-DE" b="1" i="0" dirty="0"/>
              <a:t>kwargs.</a:t>
            </a:r>
          </a:p>
          <a:p>
            <a:endParaRPr lang="en-DE" b="0" i="0" dirty="0"/>
          </a:p>
          <a:p>
            <a:r>
              <a:rPr lang="en-DE" b="0" i="0" dirty="0"/>
              <a:t>When calling the function with some keyword arguments, you can see that they are </a:t>
            </a:r>
            <a:r>
              <a:rPr lang="en-DE" b="1" i="0" dirty="0"/>
              <a:t>gathered in a dictionary:</a:t>
            </a:r>
          </a:p>
          <a:p>
            <a:r>
              <a:rPr lang="en-DE" b="0" i="0" dirty="0"/>
              <a:t>- The name becomes the dictionary key</a:t>
            </a:r>
          </a:p>
          <a:p>
            <a:r>
              <a:rPr lang="en-DE" b="0" i="0" dirty="0"/>
              <a:t>- The value the corresponding dictionary value</a:t>
            </a:r>
          </a:p>
          <a:p>
            <a:endParaRPr lang="en-DE" b="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b="0" i="0" dirty="0"/>
              <a:t>Again, the Pythonic way is to refer to this dictionary parameter as ‘kwargs’ – keyword arguments – even thought it’s technically a parameter.</a:t>
            </a:r>
          </a:p>
          <a:p>
            <a:endParaRPr lang="en-DE" b="0" i="1" dirty="0"/>
          </a:p>
          <a:p>
            <a:endParaRPr lang="en-DE" b="0" i="1" dirty="0"/>
          </a:p>
          <a:p>
            <a:endParaRPr lang="en-DE" i="1" dirty="0"/>
          </a:p>
        </p:txBody>
      </p:sp>
      <p:sp>
        <p:nvSpPr>
          <p:cNvPr id="4" name="Slide Number Placeholder 3"/>
          <p:cNvSpPr>
            <a:spLocks noGrp="1"/>
          </p:cNvSpPr>
          <p:nvPr>
            <p:ph type="sldNum" sz="quarter" idx="5"/>
          </p:nvPr>
        </p:nvSpPr>
        <p:spPr/>
        <p:txBody>
          <a:bodyPr/>
          <a:lstStyle/>
          <a:p>
            <a:fld id="{571B032C-93FE-644C-A0C5-F4AF08E6C3D7}" type="slidenum">
              <a:rPr lang="en-DE" smtClean="0"/>
              <a:t>35</a:t>
            </a:fld>
            <a:endParaRPr lang="en-DE"/>
          </a:p>
        </p:txBody>
      </p:sp>
    </p:spTree>
    <p:extLst>
      <p:ext uri="{BB962C8B-B14F-4D97-AF65-F5344CB8AC3E}">
        <p14:creationId xmlns:p14="http://schemas.microsoft.com/office/powerpoint/2010/main" val="262752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i="0" dirty="0"/>
              <a:t>You can also </a:t>
            </a:r>
            <a:r>
              <a:rPr lang="en-DE" b="1" i="0" dirty="0"/>
              <a:t>explode </a:t>
            </a:r>
            <a:r>
              <a:rPr lang="en-DE" b="0" i="0" dirty="0"/>
              <a:t>a dictionary’s key-value pairs into </a:t>
            </a:r>
            <a:r>
              <a:rPr lang="en-DE" b="1" i="0" dirty="0"/>
              <a:t>name=value arguments </a:t>
            </a:r>
            <a:r>
              <a:rPr lang="en-DE" b="0" i="0" dirty="0"/>
              <a:t>using the double asterisk.</a:t>
            </a:r>
          </a:p>
        </p:txBody>
      </p:sp>
      <p:sp>
        <p:nvSpPr>
          <p:cNvPr id="4" name="Slide Number Placeholder 3"/>
          <p:cNvSpPr>
            <a:spLocks noGrp="1"/>
          </p:cNvSpPr>
          <p:nvPr>
            <p:ph type="sldNum" sz="quarter" idx="5"/>
          </p:nvPr>
        </p:nvSpPr>
        <p:spPr/>
        <p:txBody>
          <a:bodyPr/>
          <a:lstStyle/>
          <a:p>
            <a:fld id="{571B032C-93FE-644C-A0C5-F4AF08E6C3D7}" type="slidenum">
              <a:rPr lang="en-DE" smtClean="0"/>
              <a:t>36</a:t>
            </a:fld>
            <a:endParaRPr lang="en-DE"/>
          </a:p>
        </p:txBody>
      </p:sp>
    </p:spTree>
    <p:extLst>
      <p:ext uri="{BB962C8B-B14F-4D97-AF65-F5344CB8AC3E}">
        <p14:creationId xmlns:p14="http://schemas.microsoft.com/office/powerpoint/2010/main" val="4262127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b="0" i="0" dirty="0"/>
              <a:t>And as with the positional arguments, you can combine the two use cases of the double asterisk and be super flexible.</a:t>
            </a:r>
          </a:p>
          <a:p>
            <a:endParaRPr lang="en-DE" b="0" i="0" dirty="0"/>
          </a:p>
          <a:p>
            <a:endParaRPr lang="en-DE" b="0" i="0" dirty="0"/>
          </a:p>
          <a:p>
            <a:r>
              <a:rPr lang="en-DE" b="0" i="0" dirty="0"/>
              <a:t>The general argument order to remember: </a:t>
            </a:r>
          </a:p>
          <a:p>
            <a:r>
              <a:rPr lang="en-DE" b="0" i="0" dirty="0"/>
              <a:t>- positional: first required, then optional</a:t>
            </a:r>
          </a:p>
          <a:p>
            <a:r>
              <a:rPr lang="en-DE" b="0" i="0" dirty="0"/>
              <a:t>- then keyword: first required, then optional</a:t>
            </a:r>
          </a:p>
          <a:p>
            <a:endParaRPr lang="en-DE" b="0" i="0" dirty="0"/>
          </a:p>
        </p:txBody>
      </p:sp>
      <p:sp>
        <p:nvSpPr>
          <p:cNvPr id="4" name="Slide Number Placeholder 3"/>
          <p:cNvSpPr>
            <a:spLocks noGrp="1"/>
          </p:cNvSpPr>
          <p:nvPr>
            <p:ph type="sldNum" sz="quarter" idx="5"/>
          </p:nvPr>
        </p:nvSpPr>
        <p:spPr/>
        <p:txBody>
          <a:bodyPr/>
          <a:lstStyle/>
          <a:p>
            <a:fld id="{571B032C-93FE-644C-A0C5-F4AF08E6C3D7}" type="slidenum">
              <a:rPr lang="en-DE" smtClean="0"/>
              <a:t>37</a:t>
            </a:fld>
            <a:endParaRPr lang="en-DE"/>
          </a:p>
        </p:txBody>
      </p:sp>
    </p:spTree>
    <p:extLst>
      <p:ext uri="{BB962C8B-B14F-4D97-AF65-F5344CB8AC3E}">
        <p14:creationId xmlns:p14="http://schemas.microsoft.com/office/powerpoint/2010/main" val="650265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Lastly, I want to touch quickly on mutable vs immutable arguments.</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Remember: when two variables are assigned to the same mutable object, you can can change that object using either variable. The same doesn’t hold true for immutable objects like Strings or Integers.</a:t>
            </a:r>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38</a:t>
            </a:fld>
            <a:endParaRPr lang="en-DE"/>
          </a:p>
        </p:txBody>
      </p:sp>
    </p:spTree>
    <p:extLst>
      <p:ext uri="{BB962C8B-B14F-4D97-AF65-F5344CB8AC3E}">
        <p14:creationId xmlns:p14="http://schemas.microsoft.com/office/powerpoint/2010/main" val="198557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You need to watch for the same behaviour when passing arguments into a function:</a:t>
            </a:r>
          </a:p>
          <a:p>
            <a:r>
              <a:rPr lang="en-DE" dirty="0"/>
              <a:t>- If the argument is mutable – like this list here – it’s value can be changed from inside the function via it’s corresponding parameter</a:t>
            </a:r>
          </a:p>
          <a:p>
            <a:endParaRPr lang="en-DE" dirty="0"/>
          </a:p>
          <a:p>
            <a:r>
              <a:rPr lang="en-DE" dirty="0"/>
              <a:t>It’s good practice to not do this and rather </a:t>
            </a:r>
            <a:r>
              <a:rPr lang="en-DE" b="1" dirty="0"/>
              <a:t>return a new value.</a:t>
            </a:r>
          </a:p>
        </p:txBody>
      </p:sp>
      <p:sp>
        <p:nvSpPr>
          <p:cNvPr id="4" name="Slide Number Placeholder 3"/>
          <p:cNvSpPr>
            <a:spLocks noGrp="1"/>
          </p:cNvSpPr>
          <p:nvPr>
            <p:ph type="sldNum" sz="quarter" idx="5"/>
          </p:nvPr>
        </p:nvSpPr>
        <p:spPr/>
        <p:txBody>
          <a:bodyPr/>
          <a:lstStyle/>
          <a:p>
            <a:fld id="{571B032C-93FE-644C-A0C5-F4AF08E6C3D7}" type="slidenum">
              <a:rPr lang="en-DE" smtClean="0"/>
              <a:t>39</a:t>
            </a:fld>
            <a:endParaRPr lang="en-DE"/>
          </a:p>
        </p:txBody>
      </p:sp>
    </p:spTree>
    <p:extLst>
      <p:ext uri="{BB962C8B-B14F-4D97-AF65-F5344CB8AC3E}">
        <p14:creationId xmlns:p14="http://schemas.microsoft.com/office/powerpoint/2010/main" val="364537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general syntax for defining a function is to:</a:t>
            </a:r>
          </a:p>
          <a:p>
            <a:r>
              <a:rPr lang="en-GB" dirty="0"/>
              <a:t>- type the </a:t>
            </a:r>
            <a:r>
              <a:rPr lang="en-GB" b="1" dirty="0"/>
              <a:t>keyword “def”</a:t>
            </a:r>
          </a:p>
          <a:p>
            <a:r>
              <a:rPr lang="en-GB" b="0" dirty="0"/>
              <a:t>- </a:t>
            </a:r>
            <a:r>
              <a:rPr lang="en-GB" dirty="0"/>
              <a:t>followed by the name of the function</a:t>
            </a:r>
          </a:p>
          <a:p>
            <a:r>
              <a:rPr lang="en-GB" dirty="0"/>
              <a:t>- parentheses enclosing any comma-separated </a:t>
            </a:r>
            <a:r>
              <a:rPr lang="en-GB" b="1" dirty="0"/>
              <a:t>input parameters</a:t>
            </a:r>
            <a:r>
              <a:rPr lang="en-GB" dirty="0"/>
              <a:t> </a:t>
            </a:r>
          </a:p>
          <a:p>
            <a:r>
              <a:rPr lang="en-GB" dirty="0"/>
              <a:t>- finally, a colon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functions name must begin with </a:t>
            </a:r>
            <a:r>
              <a:rPr lang="en-GB" b="1" dirty="0"/>
              <a:t>a letter</a:t>
            </a:r>
            <a:r>
              <a:rPr lang="en-GB" dirty="0"/>
              <a:t> or </a:t>
            </a:r>
            <a:r>
              <a:rPr lang="en-GB" b="1" dirty="0"/>
              <a:t>an underscore</a:t>
            </a:r>
            <a:r>
              <a:rPr lang="en-GB" dirty="0"/>
              <a:t>, and the whole name can only contain </a:t>
            </a:r>
            <a:r>
              <a:rPr lang="en-GB" b="1" dirty="0"/>
              <a:t>letters, numbers,</a:t>
            </a:r>
            <a:r>
              <a:rPr lang="en-GB" dirty="0"/>
              <a:t> or </a:t>
            </a:r>
            <a:r>
              <a:rPr lang="en-GB" b="1" dirty="0"/>
              <a:t>underscores. Use lowercase.</a:t>
            </a:r>
          </a:p>
          <a:p>
            <a:endParaRPr lang="en-GB" dirty="0"/>
          </a:p>
          <a:p>
            <a:r>
              <a:rPr lang="en-GB" dirty="0"/>
              <a:t>The next line needs to be indented (4 spaces).</a:t>
            </a:r>
          </a:p>
          <a:p>
            <a:endParaRPr lang="en-GB" dirty="0"/>
          </a:p>
          <a:p>
            <a:r>
              <a:rPr lang="en-GB" dirty="0"/>
              <a:t>The return statement is used to return a value and exit from the function - optional.</a:t>
            </a:r>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4</a:t>
            </a:fld>
            <a:endParaRPr lang="en-DE"/>
          </a:p>
        </p:txBody>
      </p:sp>
    </p:spTree>
    <p:extLst>
      <p:ext uri="{BB962C8B-B14F-4D97-AF65-F5344CB8AC3E}">
        <p14:creationId xmlns:p14="http://schemas.microsoft.com/office/powerpoint/2010/main" val="1067013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40</a:t>
            </a:fld>
            <a:endParaRPr lang="en-DE"/>
          </a:p>
        </p:txBody>
      </p:sp>
    </p:spTree>
    <p:extLst>
      <p:ext uri="{BB962C8B-B14F-4D97-AF65-F5344CB8AC3E}">
        <p14:creationId xmlns:p14="http://schemas.microsoft.com/office/powerpoint/2010/main" val="1338938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41</a:t>
            </a:fld>
            <a:endParaRPr lang="en-DE"/>
          </a:p>
        </p:txBody>
      </p:sp>
    </p:spTree>
    <p:extLst>
      <p:ext uri="{BB962C8B-B14F-4D97-AF65-F5344CB8AC3E}">
        <p14:creationId xmlns:p14="http://schemas.microsoft.com/office/powerpoint/2010/main" val="2933659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42</a:t>
            </a:fld>
            <a:endParaRPr lang="en-DE"/>
          </a:p>
        </p:txBody>
      </p:sp>
    </p:spTree>
    <p:extLst>
      <p:ext uri="{BB962C8B-B14F-4D97-AF65-F5344CB8AC3E}">
        <p14:creationId xmlns:p14="http://schemas.microsoft.com/office/powerpoint/2010/main" val="2650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Here’s an example of a function with no parameters:</a:t>
            </a:r>
          </a:p>
          <a:p>
            <a:endParaRPr lang="en-GB" i="1" dirty="0"/>
          </a:p>
          <a:p>
            <a:r>
              <a:rPr lang="en-GB" dirty="0"/>
              <a:t>- It’s important to note that the parentheses and colon are </a:t>
            </a:r>
            <a:r>
              <a:rPr lang="en-GB" b="1" dirty="0"/>
              <a:t>always necessary,</a:t>
            </a:r>
            <a:r>
              <a:rPr lang="en-GB" dirty="0"/>
              <a:t> even with zero parameters, otherwise a </a:t>
            </a:r>
            <a:r>
              <a:rPr lang="en-GB" b="1" dirty="0" err="1"/>
              <a:t>SyntaxError</a:t>
            </a:r>
            <a:r>
              <a:rPr lang="en-GB" dirty="0"/>
              <a:t> will be raised.</a:t>
            </a:r>
          </a:p>
          <a:p>
            <a:endParaRPr lang="en-GB" dirty="0"/>
          </a:p>
          <a:p>
            <a:r>
              <a:rPr lang="en-GB" dirty="0"/>
              <a:t>The </a:t>
            </a:r>
            <a:r>
              <a:rPr lang="en-GB" b="1" dirty="0"/>
              <a:t>pass keyword:</a:t>
            </a:r>
            <a:r>
              <a:rPr lang="en-GB" dirty="0"/>
              <a:t> </a:t>
            </a:r>
          </a:p>
          <a:p>
            <a:r>
              <a:rPr lang="en-GB" b="0" i="0" dirty="0">
                <a:solidFill>
                  <a:srgbClr val="001C39"/>
                </a:solidFill>
                <a:effectLst/>
                <a:latin typeface="Roboto" panose="020F0502020204030204" pitchFamily="34" charset="0"/>
              </a:rPr>
              <a:t>- It’s a placeholder for code that will be written later</a:t>
            </a:r>
          </a:p>
          <a:p>
            <a:r>
              <a:rPr lang="en-GB" b="0" i="0" dirty="0">
                <a:solidFill>
                  <a:srgbClr val="001C39"/>
                </a:solidFill>
                <a:effectLst/>
                <a:latin typeface="Roboto" panose="020F0502020204030204" pitchFamily="34" charset="0"/>
              </a:rPr>
              <a:t>- Python requires this statement to</a:t>
            </a:r>
            <a:r>
              <a:rPr lang="en-GB" dirty="0"/>
              <a:t> indicate that this function does nothing - </a:t>
            </a:r>
            <a:r>
              <a:rPr lang="en-GB" i="1" dirty="0"/>
              <a:t>it’s sort of the equivalent of a “This page intentionally left blank”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If you leave the function empty, Python will raise an </a:t>
            </a:r>
            <a:r>
              <a:rPr lang="en-GB" b="1" dirty="0" err="1"/>
              <a:t>IndentationError</a:t>
            </a:r>
            <a:endParaRPr lang="en-GB" b="0" i="0" dirty="0">
              <a:solidFill>
                <a:srgbClr val="001C39"/>
              </a:solidFill>
              <a:effectLst/>
              <a:latin typeface="Roboto" panose="020F0502020204030204" pitchFamily="34" charset="0"/>
            </a:endParaRPr>
          </a:p>
          <a:p>
            <a:r>
              <a:rPr lang="en-GB" b="0" i="0" dirty="0">
                <a:solidFill>
                  <a:srgbClr val="001C39"/>
                </a:solidFill>
                <a:effectLst/>
                <a:latin typeface="Roboto" panose="020F0502020204030204" pitchFamily="34" charset="0"/>
              </a:rPr>
              <a:t>- </a:t>
            </a:r>
            <a:r>
              <a:rPr lang="en-GB" b="0" i="1" dirty="0">
                <a:solidFill>
                  <a:srgbClr val="001C39"/>
                </a:solidFill>
                <a:effectLst/>
                <a:latin typeface="Roboto" panose="020F0502020204030204" pitchFamily="34" charset="0"/>
              </a:rPr>
              <a:t>You would use it if you don’t have the code for your function available yet, but you need this syntactically</a:t>
            </a:r>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5</a:t>
            </a:fld>
            <a:endParaRPr lang="en-DE"/>
          </a:p>
        </p:txBody>
      </p:sp>
    </p:spTree>
    <p:extLst>
      <p:ext uri="{BB962C8B-B14F-4D97-AF65-F5344CB8AC3E}">
        <p14:creationId xmlns:p14="http://schemas.microsoft.com/office/powerpoint/2010/main" val="57772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Once a function is defined and you want to execute it, you can </a:t>
            </a:r>
            <a:r>
              <a:rPr lang="en-GB" dirty="0"/>
              <a:t>call the function by typing its </a:t>
            </a:r>
            <a:r>
              <a:rPr lang="en-GB" b="1" dirty="0"/>
              <a:t>name and parentheses. </a:t>
            </a:r>
          </a:p>
        </p:txBody>
      </p:sp>
      <p:sp>
        <p:nvSpPr>
          <p:cNvPr id="4" name="Slide Number Placeholder 3"/>
          <p:cNvSpPr>
            <a:spLocks noGrp="1"/>
          </p:cNvSpPr>
          <p:nvPr>
            <p:ph type="sldNum" sz="quarter" idx="5"/>
          </p:nvPr>
        </p:nvSpPr>
        <p:spPr/>
        <p:txBody>
          <a:bodyPr/>
          <a:lstStyle/>
          <a:p>
            <a:fld id="{571B032C-93FE-644C-A0C5-F4AF08E6C3D7}" type="slidenum">
              <a:rPr lang="en-DE" smtClean="0"/>
              <a:t>6</a:t>
            </a:fld>
            <a:endParaRPr lang="en-DE"/>
          </a:p>
        </p:txBody>
      </p:sp>
    </p:spTree>
    <p:extLst>
      <p:ext uri="{BB962C8B-B14F-4D97-AF65-F5344CB8AC3E}">
        <p14:creationId xmlns:p14="http://schemas.microsoft.com/office/powerpoint/2010/main" val="308013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err="1"/>
              <a:t>Now</a:t>
            </a:r>
            <a:r>
              <a:rPr lang="de-DE" i="0" dirty="0"/>
              <a:t>, </a:t>
            </a:r>
            <a:r>
              <a:rPr lang="de-DE" i="0" dirty="0" err="1"/>
              <a:t>let's</a:t>
            </a:r>
            <a:r>
              <a:rPr lang="de-DE" i="0" dirty="0"/>
              <a:t> pass </a:t>
            </a:r>
            <a:r>
              <a:rPr lang="de-DE" i="0" dirty="0" err="1"/>
              <a:t>some</a:t>
            </a:r>
            <a:r>
              <a:rPr lang="de-DE" i="0" dirty="0"/>
              <a:t> </a:t>
            </a:r>
            <a:r>
              <a:rPr lang="de-DE" i="0" dirty="0" err="1"/>
              <a:t>data</a:t>
            </a:r>
            <a:r>
              <a:rPr lang="de-DE" i="0" dirty="0"/>
              <a:t> </a:t>
            </a:r>
            <a:r>
              <a:rPr lang="de-DE" i="0" dirty="0" err="1"/>
              <a:t>into</a:t>
            </a:r>
            <a:r>
              <a:rPr lang="de-DE" i="0" dirty="0"/>
              <a:t> </a:t>
            </a:r>
            <a:r>
              <a:rPr lang="de-DE" i="0" dirty="0" err="1"/>
              <a:t>the</a:t>
            </a:r>
            <a:r>
              <a:rPr lang="de-DE" i="0" dirty="0"/>
              <a:t> </a:t>
            </a:r>
            <a:r>
              <a:rPr lang="de-DE" i="0" dirty="0" err="1"/>
              <a:t>function</a:t>
            </a:r>
            <a:r>
              <a:rPr lang="de-DE" i="0" dirty="0"/>
              <a:t> </a:t>
            </a:r>
            <a:r>
              <a:rPr lang="de-DE" i="0" dirty="0" err="1"/>
              <a:t>as</a:t>
            </a:r>
            <a:r>
              <a:rPr lang="de-DE" i="0" dirty="0"/>
              <a:t> </a:t>
            </a:r>
            <a:r>
              <a:rPr lang="de-DE" i="0" dirty="0" err="1"/>
              <a:t>well</a:t>
            </a:r>
            <a:r>
              <a:rPr lang="de-DE" i="0" dirty="0"/>
              <a:t>.</a:t>
            </a:r>
            <a:endParaRPr lang="en-DE" i="0" dirty="0"/>
          </a:p>
          <a:p>
            <a:endParaRPr lang="en-GB" dirty="0"/>
          </a:p>
          <a:p>
            <a:r>
              <a:rPr lang="en-GB" dirty="0"/>
              <a:t>The method </a:t>
            </a:r>
            <a:r>
              <a:rPr lang="en-GB" b="1" dirty="0" err="1"/>
              <a:t>say_hello</a:t>
            </a:r>
            <a:r>
              <a:rPr lang="en-GB" b="1" dirty="0"/>
              <a:t> </a:t>
            </a:r>
            <a:r>
              <a:rPr lang="en-GB" dirty="0"/>
              <a:t>is defined with </a:t>
            </a:r>
            <a:r>
              <a:rPr lang="en-GB" b="1" dirty="0"/>
              <a:t>one parameter </a:t>
            </a:r>
            <a:r>
              <a:rPr lang="en-GB" b="0" dirty="0"/>
              <a:t>called</a:t>
            </a:r>
            <a:r>
              <a:rPr lang="en-GB" b="1" dirty="0"/>
              <a:t> someone</a:t>
            </a:r>
            <a:r>
              <a:rPr lang="en-GB" dirty="0"/>
              <a:t>. </a:t>
            </a:r>
          </a:p>
          <a:p>
            <a:r>
              <a:rPr lang="en-GB" dirty="0"/>
              <a:t>This time it will output the string 'hello’ and the value of ‘someone’.</a:t>
            </a:r>
          </a:p>
          <a:p>
            <a:endParaRPr lang="en-DE" dirty="0"/>
          </a:p>
          <a:p>
            <a:r>
              <a:rPr lang="en-DE" i="0" dirty="0"/>
              <a:t>When we call the function with</a:t>
            </a:r>
            <a:r>
              <a:rPr lang="en-GB" i="0" dirty="0"/>
              <a:t> t</a:t>
            </a:r>
            <a:r>
              <a:rPr lang="en-DE" i="0" dirty="0"/>
              <a:t>he string ‘brandi’ as it's argument, it will output ‘hello brandi’.</a:t>
            </a:r>
          </a:p>
          <a:p>
            <a:endParaRPr lang="en-DE" i="0" dirty="0"/>
          </a:p>
          <a:p>
            <a:r>
              <a:rPr lang="en-DE" i="0" dirty="0"/>
              <a:t>So, in Python parameters also refer to these variables (point to them)</a:t>
            </a:r>
          </a:p>
          <a:p>
            <a:r>
              <a:rPr lang="en-DE" i="0" dirty="0"/>
              <a:t>And arguments refer to the values passed in at function call (point)</a:t>
            </a:r>
          </a:p>
          <a:p>
            <a:endParaRPr lang="en-GB" dirty="0"/>
          </a:p>
          <a:p>
            <a:r>
              <a:rPr lang="en-GB" dirty="0"/>
              <a:t>When you call the function with an argument, the argument value is </a:t>
            </a:r>
            <a:r>
              <a:rPr lang="en-GB" b="1" dirty="0"/>
              <a:t>assigned</a:t>
            </a:r>
            <a:r>
              <a:rPr lang="en-GB" dirty="0"/>
              <a:t> to its </a:t>
            </a:r>
            <a:r>
              <a:rPr lang="en-GB" b="1" dirty="0"/>
              <a:t>corresponding parameter.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In the book they use the wording “</a:t>
            </a:r>
            <a:r>
              <a:rPr lang="en-GB" b="1" i="1" dirty="0">
                <a:effectLst/>
              </a:rPr>
              <a:t>copied to its corresponding parameter</a:t>
            </a:r>
            <a:r>
              <a:rPr lang="en-GB" i="1" dirty="0">
                <a:effectLst/>
              </a:rPr>
              <a:t>”</a:t>
            </a:r>
            <a:r>
              <a:rPr lang="en-GB" i="1" dirty="0"/>
              <a:t> which I thought sounded a bit confusing - it wasn’t clear to me whether argument and parameter would point to the same value or not. But it seems that they do! So, I’m just going to use the word assign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1" dirty="0"/>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7</a:t>
            </a:fld>
            <a:endParaRPr lang="en-DE"/>
          </a:p>
        </p:txBody>
      </p:sp>
    </p:spTree>
    <p:extLst>
      <p:ext uri="{BB962C8B-B14F-4D97-AF65-F5344CB8AC3E}">
        <p14:creationId xmlns:p14="http://schemas.microsoft.com/office/powerpoint/2010/main" val="366021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The </a:t>
            </a:r>
            <a:r>
              <a:rPr lang="en-GB" dirty="0"/>
              <a:t>number of arguments passed in must match the number of parameters in the definition, otherwise Python will raise a </a:t>
            </a:r>
            <a:r>
              <a:rPr lang="en-GB" b="1" dirty="0" err="1"/>
              <a:t>TypeError</a:t>
            </a:r>
            <a:r>
              <a:rPr lang="en-GB" b="1" dirty="0"/>
              <a:t>.</a:t>
            </a:r>
          </a:p>
          <a:p>
            <a:endParaRPr lang="en-DE" dirty="0"/>
          </a:p>
        </p:txBody>
      </p:sp>
      <p:sp>
        <p:nvSpPr>
          <p:cNvPr id="4" name="Slide Number Placeholder 3"/>
          <p:cNvSpPr>
            <a:spLocks noGrp="1"/>
          </p:cNvSpPr>
          <p:nvPr>
            <p:ph type="sldNum" sz="quarter" idx="5"/>
          </p:nvPr>
        </p:nvSpPr>
        <p:spPr/>
        <p:txBody>
          <a:bodyPr/>
          <a:lstStyle/>
          <a:p>
            <a:fld id="{571B032C-93FE-644C-A0C5-F4AF08E6C3D7}" type="slidenum">
              <a:rPr lang="en-DE" smtClean="0"/>
              <a:t>8</a:t>
            </a:fld>
            <a:endParaRPr lang="en-DE"/>
          </a:p>
        </p:txBody>
      </p:sp>
    </p:spTree>
    <p:extLst>
      <p:ext uri="{BB962C8B-B14F-4D97-AF65-F5344CB8AC3E}">
        <p14:creationId xmlns:p14="http://schemas.microsoft.com/office/powerpoint/2010/main" val="16247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Now to the question: what do we get back after a function call? </a:t>
            </a:r>
          </a:p>
          <a:p>
            <a:endParaRPr lang="en-DE" dirty="0"/>
          </a:p>
          <a:p>
            <a:r>
              <a:rPr lang="en-DE" dirty="0"/>
              <a:t>Generally, functions in Python always return something, either explicitly or implicitly. </a:t>
            </a:r>
          </a:p>
          <a:p>
            <a:r>
              <a:rPr lang="en-DE" dirty="0"/>
              <a:t>You can use the </a:t>
            </a:r>
            <a:r>
              <a:rPr lang="en-DE" b="1" dirty="0"/>
              <a:t>return statement to explicitly return a specific value or expression and exit</a:t>
            </a:r>
            <a:r>
              <a:rPr lang="en-DE" dirty="0"/>
              <a:t> </a:t>
            </a:r>
            <a:r>
              <a:rPr lang="en-DE" b="1" dirty="0"/>
              <a:t>the function</a:t>
            </a:r>
            <a:r>
              <a:rPr lang="en-DE" dirty="0"/>
              <a:t>. </a:t>
            </a:r>
          </a:p>
          <a:p>
            <a:r>
              <a:rPr lang="en-GB" dirty="0"/>
              <a:t>That value can be any data type or object. </a:t>
            </a:r>
          </a:p>
          <a:p>
            <a:r>
              <a:rPr lang="en-GB" dirty="0"/>
              <a:t>Statements coming after the return statement will not be executed.</a:t>
            </a:r>
          </a:p>
          <a:p>
            <a:endParaRPr lang="en-GB" dirty="0"/>
          </a:p>
          <a:p>
            <a:r>
              <a:rPr lang="en-GB" dirty="0"/>
              <a:t>A return statement is not necessary though.</a:t>
            </a:r>
          </a:p>
        </p:txBody>
      </p:sp>
      <p:sp>
        <p:nvSpPr>
          <p:cNvPr id="4" name="Slide Number Placeholder 3"/>
          <p:cNvSpPr>
            <a:spLocks noGrp="1"/>
          </p:cNvSpPr>
          <p:nvPr>
            <p:ph type="sldNum" sz="quarter" idx="5"/>
          </p:nvPr>
        </p:nvSpPr>
        <p:spPr/>
        <p:txBody>
          <a:bodyPr/>
          <a:lstStyle/>
          <a:p>
            <a:fld id="{571B032C-93FE-644C-A0C5-F4AF08E6C3D7}" type="slidenum">
              <a:rPr lang="en-DE" smtClean="0"/>
              <a:t>9</a:t>
            </a:fld>
            <a:endParaRPr lang="en-DE"/>
          </a:p>
        </p:txBody>
      </p:sp>
    </p:spTree>
    <p:extLst>
      <p:ext uri="{BB962C8B-B14F-4D97-AF65-F5344CB8AC3E}">
        <p14:creationId xmlns:p14="http://schemas.microsoft.com/office/powerpoint/2010/main" val="231075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B7B3E41-6BB5-3549-8E62-7CB84F71E8AC}" type="datetimeFigureOut">
              <a:rPr lang="en-DE" smtClean="0"/>
              <a:t>31.10.23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377615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7B3E41-6BB5-3549-8E62-7CB84F71E8AC}" type="datetimeFigureOut">
              <a:rPr lang="en-DE" smtClean="0"/>
              <a:t>31.10.23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171825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7B3E41-6BB5-3549-8E62-7CB84F71E8AC}" type="datetimeFigureOut">
              <a:rPr lang="en-DE" smtClean="0"/>
              <a:t>31.10.23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290329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7B3E41-6BB5-3549-8E62-7CB84F71E8AC}" type="datetimeFigureOut">
              <a:rPr lang="en-DE" smtClean="0"/>
              <a:t>31.10.23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35976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B7B3E41-6BB5-3549-8E62-7CB84F71E8AC}" type="datetimeFigureOut">
              <a:rPr lang="en-DE" smtClean="0"/>
              <a:t>31.10.23</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217338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B7B3E41-6BB5-3549-8E62-7CB84F71E8AC}" type="datetimeFigureOut">
              <a:rPr lang="en-DE" smtClean="0"/>
              <a:t>31.10.23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12478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B7B3E41-6BB5-3549-8E62-7CB84F71E8AC}" type="datetimeFigureOut">
              <a:rPr lang="en-DE" smtClean="0"/>
              <a:t>31.10.23</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166957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B7B3E41-6BB5-3549-8E62-7CB84F71E8AC}" type="datetimeFigureOut">
              <a:rPr lang="en-DE" smtClean="0"/>
              <a:t>31.10.23</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221512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B3E41-6BB5-3549-8E62-7CB84F71E8AC}" type="datetimeFigureOut">
              <a:rPr lang="en-DE" smtClean="0"/>
              <a:t>31.10.23</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410044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B7B3E41-6BB5-3549-8E62-7CB84F71E8AC}" type="datetimeFigureOut">
              <a:rPr lang="en-DE" smtClean="0"/>
              <a:t>31.10.23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84053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B7B3E41-6BB5-3549-8E62-7CB84F71E8AC}" type="datetimeFigureOut">
              <a:rPr lang="en-DE" smtClean="0"/>
              <a:t>31.10.23</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05FF6962-8668-B041-A01D-EFD09B1DAAA5}" type="slidenum">
              <a:rPr lang="en-DE" smtClean="0"/>
              <a:t>‹#›</a:t>
            </a:fld>
            <a:endParaRPr lang="en-DE"/>
          </a:p>
        </p:txBody>
      </p:sp>
    </p:spTree>
    <p:extLst>
      <p:ext uri="{BB962C8B-B14F-4D97-AF65-F5344CB8AC3E}">
        <p14:creationId xmlns:p14="http://schemas.microsoft.com/office/powerpoint/2010/main" val="209032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B3E41-6BB5-3549-8E62-7CB84F71E8AC}" type="datetimeFigureOut">
              <a:rPr lang="en-DE" smtClean="0"/>
              <a:t>31.10.23</a:t>
            </a:fld>
            <a:endParaRPr lang="en-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F6962-8668-B041-A01D-EFD09B1DAAA5}" type="slidenum">
              <a:rPr lang="en-DE" smtClean="0"/>
              <a:t>‹#›</a:t>
            </a:fld>
            <a:endParaRPr lang="en-DE"/>
          </a:p>
        </p:txBody>
      </p:sp>
    </p:spTree>
    <p:extLst>
      <p:ext uri="{BB962C8B-B14F-4D97-AF65-F5344CB8AC3E}">
        <p14:creationId xmlns:p14="http://schemas.microsoft.com/office/powerpoint/2010/main" val="12187930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yellow snake logo&#10;&#10;Description automatically generated">
            <a:extLst>
              <a:ext uri="{FF2B5EF4-FFF2-40B4-BE49-F238E27FC236}">
                <a16:creationId xmlns:a16="http://schemas.microsoft.com/office/drawing/2014/main" id="{DA4B277C-B98B-ADCE-35F7-92D177B92182}"/>
              </a:ext>
            </a:extLst>
          </p:cNvPr>
          <p:cNvPicPr>
            <a:picLocks noChangeAspect="1"/>
          </p:cNvPicPr>
          <p:nvPr/>
        </p:nvPicPr>
        <p:blipFill>
          <a:blip r:embed="rId3"/>
          <a:stretch>
            <a:fillRect/>
          </a:stretch>
        </p:blipFill>
        <p:spPr>
          <a:xfrm>
            <a:off x="5841050" y="643466"/>
            <a:ext cx="5571067" cy="5571067"/>
          </a:xfrm>
          <a:prstGeom prst="rect">
            <a:avLst/>
          </a:prstGeom>
        </p:spPr>
      </p:pic>
      <p:sp>
        <p:nvSpPr>
          <p:cNvPr id="2" name="Title 1">
            <a:extLst>
              <a:ext uri="{FF2B5EF4-FFF2-40B4-BE49-F238E27FC236}">
                <a16:creationId xmlns:a16="http://schemas.microsoft.com/office/drawing/2014/main" id="{097BC81E-3ADF-6D40-817B-EC91F3EBEA61}"/>
              </a:ext>
            </a:extLst>
          </p:cNvPr>
          <p:cNvSpPr>
            <a:spLocks noGrp="1"/>
          </p:cNvSpPr>
          <p:nvPr>
            <p:ph type="ctrTitle"/>
          </p:nvPr>
        </p:nvSpPr>
        <p:spPr>
          <a:xfrm>
            <a:off x="779884" y="2267041"/>
            <a:ext cx="5061165" cy="2323917"/>
          </a:xfrm>
        </p:spPr>
        <p:txBody>
          <a:bodyPr anchor="ctr">
            <a:normAutofit/>
          </a:bodyPr>
          <a:lstStyle/>
          <a:p>
            <a:pPr algn="l" defTabSz="886968"/>
            <a:r>
              <a:rPr lang="en-DE" sz="9312" kern="1200" dirty="0">
                <a:solidFill>
                  <a:srgbClr val="D4D4D4"/>
                </a:solidFill>
                <a:latin typeface="+mj-lt"/>
                <a:ea typeface="+mj-ea"/>
                <a:cs typeface="+mj-cs"/>
              </a:rPr>
              <a:t>Functions</a:t>
            </a:r>
            <a:endParaRPr lang="en-DE" dirty="0">
              <a:solidFill>
                <a:srgbClr val="D4D4D4"/>
              </a:solidFill>
            </a:endParaRPr>
          </a:p>
        </p:txBody>
      </p:sp>
      <p:sp>
        <p:nvSpPr>
          <p:cNvPr id="6" name="TextBox 5">
            <a:extLst>
              <a:ext uri="{FF2B5EF4-FFF2-40B4-BE49-F238E27FC236}">
                <a16:creationId xmlns:a16="http://schemas.microsoft.com/office/drawing/2014/main" id="{3D5F120F-6485-1F0B-10BF-B18C59908BFE}"/>
              </a:ext>
            </a:extLst>
          </p:cNvPr>
          <p:cNvSpPr txBox="1"/>
          <p:nvPr/>
        </p:nvSpPr>
        <p:spPr>
          <a:xfrm>
            <a:off x="779883" y="1817690"/>
            <a:ext cx="3003288" cy="898703"/>
          </a:xfrm>
          <a:prstGeom prst="rect">
            <a:avLst/>
          </a:prstGeom>
          <a:noFill/>
        </p:spPr>
        <p:txBody>
          <a:bodyPr wrap="none" rtlCol="0">
            <a:spAutoFit/>
          </a:bodyPr>
          <a:lstStyle/>
          <a:p>
            <a:pPr defTabSz="443484">
              <a:spcAft>
                <a:spcPts val="600"/>
              </a:spcAft>
            </a:pPr>
            <a:r>
              <a:rPr lang="en-DE" sz="5238" kern="1200" dirty="0">
                <a:solidFill>
                  <a:srgbClr val="D4D4D4"/>
                </a:solidFill>
                <a:latin typeface="+mj-lt"/>
                <a:ea typeface="+mn-ea"/>
                <a:cs typeface="+mn-cs"/>
              </a:rPr>
              <a:t>Chapter 9:</a:t>
            </a:r>
            <a:endParaRPr lang="en-DE" sz="5400" dirty="0">
              <a:solidFill>
                <a:srgbClr val="D4D4D4"/>
              </a:solidFill>
              <a:latin typeface="+mj-lt"/>
            </a:endParaRPr>
          </a:p>
        </p:txBody>
      </p:sp>
    </p:spTree>
    <p:extLst>
      <p:ext uri="{BB962C8B-B14F-4D97-AF65-F5344CB8AC3E}">
        <p14:creationId xmlns:p14="http://schemas.microsoft.com/office/powerpoint/2010/main" val="195808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679554"/>
                </a:solidFill>
                <a:latin typeface="Menlo" panose="020B0609030804020204" pitchFamily="49" charset="0"/>
              </a:rPr>
              <a:t># Function with no return value</a:t>
            </a:r>
          </a:p>
          <a:p>
            <a:pPr marL="0" indent="0">
              <a:buNone/>
            </a:pPr>
            <a:r>
              <a:rPr lang="en-GB" sz="2000" dirty="0">
                <a:solidFill>
                  <a:srgbClr val="569CD6"/>
                </a:solidFill>
                <a:latin typeface="Menlo" panose="020B0609030804020204" pitchFamily="49" charset="0"/>
              </a:rPr>
              <a:t>d</a:t>
            </a:r>
            <a:r>
              <a:rPr lang="en-GB" sz="2000" b="0" dirty="0">
                <a:solidFill>
                  <a:srgbClr val="569CD6"/>
                </a:solidFill>
                <a:effectLst/>
                <a:latin typeface="Menlo" panose="020B0609030804020204" pitchFamily="49" charset="0"/>
              </a:rPr>
              <a:t>ef</a:t>
            </a: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say_hello</a:t>
            </a:r>
            <a:r>
              <a:rPr lang="en-GB" sz="2000" b="0" dirty="0">
                <a:solidFill>
                  <a:srgbClr val="D4D4D4"/>
                </a:solidFill>
                <a:effectLst/>
                <a:latin typeface="Menlo" panose="020B0609030804020204" pitchFamily="49" charset="0"/>
              </a:rPr>
              <a:t>(someone):</a:t>
            </a:r>
          </a:p>
          <a:p>
            <a:pPr marL="0" indent="0">
              <a:buNone/>
            </a:pPr>
            <a:r>
              <a:rPr lang="en-GB" sz="2000" b="0" dirty="0">
                <a:solidFill>
                  <a:srgbClr val="D4D4D4"/>
                </a:solidFill>
                <a:effectLst/>
                <a:latin typeface="Menlo" panose="020B0609030804020204" pitchFamily="49" charset="0"/>
              </a:rPr>
              <a:t>    print(</a:t>
            </a:r>
            <a:r>
              <a:rPr lang="en-GB" sz="2000" b="0" dirty="0">
                <a:solidFill>
                  <a:srgbClr val="CE9178"/>
                </a:solidFill>
                <a:effectLst/>
                <a:latin typeface="Menlo" panose="020B0609030804020204" pitchFamily="49" charset="0"/>
              </a:rPr>
              <a:t>'hello '</a:t>
            </a:r>
            <a:r>
              <a:rPr lang="en-GB" sz="2000" b="0" dirty="0">
                <a:solidFill>
                  <a:srgbClr val="D4D4D4"/>
                </a:solidFill>
                <a:effectLst/>
                <a:latin typeface="Menlo" panose="020B0609030804020204" pitchFamily="49" charset="0"/>
              </a:rPr>
              <a:t> + someone)</a:t>
            </a:r>
          </a:p>
          <a:p>
            <a:pPr marL="0" indent="0">
              <a:buNone/>
            </a:pPr>
            <a:r>
              <a:rPr lang="en-GB" sz="2000" b="0" dirty="0">
                <a:solidFill>
                  <a:srgbClr val="569CD6"/>
                </a:solidFill>
                <a:effectLst/>
                <a:latin typeface="Menlo" panose="020B0609030804020204" pitchFamily="49" charset="0"/>
              </a:rPr>
              <a:t>    </a:t>
            </a:r>
            <a:endParaRPr lang="en-GB" sz="2000" b="0" dirty="0">
              <a:solidFill>
                <a:srgbClr val="D4D4D4"/>
              </a:solidFill>
              <a:effectLst/>
              <a:latin typeface="Menlo" panose="020B0609030804020204" pitchFamily="49" charset="0"/>
            </a:endParaRPr>
          </a:p>
          <a:p>
            <a:pPr marL="0" indent="0">
              <a:buNone/>
            </a:pPr>
            <a:r>
              <a:rPr lang="en-GB" sz="2000" b="0" dirty="0" err="1">
                <a:solidFill>
                  <a:srgbClr val="D4D4D4"/>
                </a:solidFill>
                <a:effectLst/>
                <a:latin typeface="Menlo" panose="020B0609030804020204" pitchFamily="49" charset="0"/>
              </a:rPr>
              <a:t>say_hello</a:t>
            </a:r>
            <a:r>
              <a:rPr lang="en-GB" sz="2000" b="0" dirty="0">
                <a:solidFill>
                  <a:srgbClr val="D4D4D4"/>
                </a:solidFill>
                <a:effectLst/>
                <a:latin typeface="Menlo" panose="020B0609030804020204" pitchFamily="49" charset="0"/>
              </a:rPr>
              <a:t>(</a:t>
            </a:r>
            <a:r>
              <a:rPr lang="en-GB" sz="2000" b="0" dirty="0">
                <a:solidFill>
                  <a:srgbClr val="CE9178"/>
                </a:solidFill>
                <a:effectLst/>
                <a:latin typeface="Menlo" panose="020B0609030804020204" pitchFamily="49" charset="0"/>
              </a:rPr>
              <a:t>'</a:t>
            </a:r>
            <a:r>
              <a:rPr lang="en-GB" sz="2000" b="0" dirty="0" err="1">
                <a:solidFill>
                  <a:srgbClr val="CE9178"/>
                </a:solidFill>
                <a:effectLst/>
                <a:latin typeface="Menlo" panose="020B0609030804020204" pitchFamily="49" charset="0"/>
              </a:rPr>
              <a:t>clare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 </a:t>
            </a:r>
            <a:r>
              <a:rPr lang="en-GB" sz="2000" b="0" dirty="0">
                <a:solidFill>
                  <a:srgbClr val="679554"/>
                </a:solidFill>
                <a:effectLst/>
                <a:latin typeface="Menlo" panose="020B0609030804020204" pitchFamily="49" charset="0"/>
              </a:rPr>
              <a:t># =&gt; None</a:t>
            </a:r>
          </a:p>
          <a:p>
            <a:pPr marL="0" indent="0">
              <a:buNone/>
            </a:pPr>
            <a:r>
              <a:rPr lang="en-GB" sz="2000" b="0" dirty="0">
                <a:solidFill>
                  <a:srgbClr val="679554"/>
                </a:solidFill>
                <a:effectLst/>
                <a:latin typeface="Menlo" panose="020B0609030804020204" pitchFamily="49" charset="0"/>
              </a:rPr>
              <a:t># hello </a:t>
            </a:r>
            <a:r>
              <a:rPr lang="en-GB" sz="2000" b="0" dirty="0" err="1">
                <a:solidFill>
                  <a:srgbClr val="679554"/>
                </a:solidFill>
                <a:effectLst/>
                <a:latin typeface="Menlo" panose="020B0609030804020204" pitchFamily="49" charset="0"/>
              </a:rPr>
              <a:t>clare</a:t>
            </a:r>
            <a:endParaRPr lang="en-GB" sz="2000" b="0" dirty="0">
              <a:solidFill>
                <a:srgbClr val="679554"/>
              </a:solidFill>
              <a:effectLst/>
              <a:latin typeface="Menlo" panose="020B0609030804020204" pitchFamily="49" charset="0"/>
            </a:endParaRPr>
          </a:p>
          <a:p>
            <a:pPr marL="0" indent="0">
              <a:buNone/>
            </a:pPr>
            <a:endParaRPr lang="en-GB" sz="2000" b="0" dirty="0">
              <a:solidFill>
                <a:srgbClr val="D4D4D4"/>
              </a:solidFill>
              <a:effectLst/>
              <a:latin typeface="Menlo" panose="020B0609030804020204" pitchFamily="49" charset="0"/>
            </a:endParaRPr>
          </a:p>
        </p:txBody>
      </p:sp>
      <p:sp>
        <p:nvSpPr>
          <p:cNvPr id="2" name="Title 6">
            <a:extLst>
              <a:ext uri="{FF2B5EF4-FFF2-40B4-BE49-F238E27FC236}">
                <a16:creationId xmlns:a16="http://schemas.microsoft.com/office/drawing/2014/main" id="{A95DFAE9-DE56-1C35-6118-37D2151B026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return</a:t>
            </a:r>
          </a:p>
        </p:txBody>
      </p:sp>
    </p:spTree>
    <p:extLst>
      <p:ext uri="{BB962C8B-B14F-4D97-AF65-F5344CB8AC3E}">
        <p14:creationId xmlns:p14="http://schemas.microsoft.com/office/powerpoint/2010/main" val="360270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714319"/>
          </a:xfrm>
        </p:spPr>
        <p:txBody>
          <a:bodyPr anchor="t">
            <a:noAutofit/>
          </a:bodyPr>
          <a:lstStyle/>
          <a:p>
            <a:pPr marL="0" indent="0">
              <a:buNone/>
            </a:pPr>
            <a:endParaRPr lang="en-GB" sz="2000" b="0" dirty="0">
              <a:solidFill>
                <a:srgbClr val="6A9955"/>
              </a:solidFill>
              <a:effectLst/>
              <a:latin typeface="Menlo" panose="020B0609030804020204" pitchFamily="49" charset="0"/>
            </a:endParaRPr>
          </a:p>
          <a:p>
            <a:pPr marL="0" indent="0">
              <a:buNone/>
            </a:pPr>
            <a:endParaRPr lang="en-GB" sz="2000" dirty="0">
              <a:solidFill>
                <a:srgbClr val="6A9955"/>
              </a:solidFill>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Function with return value</a:t>
            </a:r>
            <a:endParaRPr lang="en-GB" sz="2000" b="0" dirty="0">
              <a:solidFill>
                <a:srgbClr val="D4D4D4"/>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add(a, b):</a:t>
            </a:r>
          </a:p>
          <a:p>
            <a:pPr marL="0" indent="0">
              <a:buNone/>
            </a:pPr>
            <a:r>
              <a:rPr lang="en-GB" sz="2000" b="0" dirty="0">
                <a:solidFill>
                  <a:srgbClr val="569CD6"/>
                </a:solidFill>
                <a:effectLst/>
                <a:latin typeface="Menlo" panose="020B0609030804020204" pitchFamily="49" charset="0"/>
              </a:rPr>
              <a:t>    return</a:t>
            </a:r>
            <a:r>
              <a:rPr lang="en-GB" sz="2000" b="0" dirty="0">
                <a:solidFill>
                  <a:srgbClr val="D4D4D4"/>
                </a:solidFill>
                <a:effectLst/>
                <a:latin typeface="Menlo" panose="020B0609030804020204" pitchFamily="49" charset="0"/>
              </a:rPr>
              <a:t> a + b</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add(</a:t>
            </a:r>
            <a:r>
              <a:rPr lang="en-GB" sz="2000" b="0" dirty="0">
                <a:solidFill>
                  <a:srgbClr val="B5CEA8"/>
                </a:solidFill>
                <a:effectLst/>
                <a:latin typeface="Menlo" panose="020B0609030804020204" pitchFamily="49" charset="0"/>
              </a:rPr>
              <a:t>12</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17</a:t>
            </a:r>
            <a:r>
              <a:rPr lang="en-GB" sz="2000" b="0" dirty="0">
                <a:solidFill>
                  <a:srgbClr val="D4D4D4"/>
                </a:solidFill>
                <a:effectLst/>
                <a:latin typeface="Menlo" panose="020B0609030804020204" pitchFamily="49" charset="0"/>
              </a:rPr>
              <a:t>) </a:t>
            </a:r>
            <a:r>
              <a:rPr lang="en-GB" sz="2000" b="0" dirty="0">
                <a:solidFill>
                  <a:srgbClr val="6A9955"/>
                </a:solidFill>
                <a:effectLst/>
                <a:latin typeface="Menlo" panose="020B0609030804020204" pitchFamily="49" charset="0"/>
              </a:rPr>
              <a:t># =&gt; 29</a:t>
            </a:r>
            <a:endParaRPr lang="en-GB" sz="2000" b="0" dirty="0">
              <a:solidFill>
                <a:srgbClr val="D4D4D4"/>
              </a:solidFill>
              <a:effectLst/>
              <a:latin typeface="Menlo" panose="020B0609030804020204" pitchFamily="49" charset="0"/>
            </a:endParaRPr>
          </a:p>
        </p:txBody>
      </p:sp>
      <p:sp>
        <p:nvSpPr>
          <p:cNvPr id="2" name="Title 6">
            <a:extLst>
              <a:ext uri="{FF2B5EF4-FFF2-40B4-BE49-F238E27FC236}">
                <a16:creationId xmlns:a16="http://schemas.microsoft.com/office/drawing/2014/main" id="{1F12B295-38CD-FEDF-CCF8-24016719D1E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return</a:t>
            </a:r>
          </a:p>
        </p:txBody>
      </p:sp>
      <p:sp>
        <p:nvSpPr>
          <p:cNvPr id="3" name="Content Placeholder 4">
            <a:extLst>
              <a:ext uri="{FF2B5EF4-FFF2-40B4-BE49-F238E27FC236}">
                <a16:creationId xmlns:a16="http://schemas.microsoft.com/office/drawing/2014/main" id="{7B309497-407B-622C-FD2A-3E6A69110092}"/>
              </a:ext>
            </a:extLst>
          </p:cNvPr>
          <p:cNvSpPr txBox="1">
            <a:spLocks/>
          </p:cNvSpPr>
          <p:nvPr/>
        </p:nvSpPr>
        <p:spPr>
          <a:xfrm>
            <a:off x="6491512" y="650197"/>
            <a:ext cx="5257800" cy="55340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D4D4D4"/>
              </a:solidFill>
              <a:latin typeface="Menlo" panose="020B0609030804020204" pitchFamily="49" charset="0"/>
            </a:endParaRPr>
          </a:p>
        </p:txBody>
      </p:sp>
    </p:spTree>
    <p:extLst>
      <p:ext uri="{BB962C8B-B14F-4D97-AF65-F5344CB8AC3E}">
        <p14:creationId xmlns:p14="http://schemas.microsoft.com/office/powerpoint/2010/main" val="55336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714319"/>
          </a:xfrm>
        </p:spPr>
        <p:txBody>
          <a:bodyPr anchor="t">
            <a:noAutofit/>
          </a:bodyPr>
          <a:lstStyle/>
          <a:p>
            <a:pPr marL="0" indent="0">
              <a:buNone/>
            </a:pPr>
            <a:endParaRPr lang="en-GB" sz="2000" b="0" dirty="0">
              <a:solidFill>
                <a:srgbClr val="6A9955"/>
              </a:solidFill>
              <a:effectLst/>
              <a:latin typeface="Menlo" panose="020B0609030804020204" pitchFamily="49" charset="0"/>
            </a:endParaRPr>
          </a:p>
          <a:p>
            <a:pPr marL="0" indent="0">
              <a:buNone/>
            </a:pPr>
            <a:endParaRPr lang="en-GB" sz="2000" dirty="0">
              <a:solidFill>
                <a:srgbClr val="6A9955"/>
              </a:solidFill>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Function with multiple return values</a:t>
            </a:r>
            <a:endParaRPr lang="en-GB" sz="2000" b="0" dirty="0">
              <a:solidFill>
                <a:srgbClr val="D4D4D4"/>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divide(a, b):</a:t>
            </a:r>
          </a:p>
          <a:p>
            <a:pPr marL="0" indent="0">
              <a:buNone/>
            </a:pPr>
            <a:r>
              <a:rPr lang="en-GB" sz="2000" b="0" dirty="0">
                <a:solidFill>
                  <a:srgbClr val="D4D4D4"/>
                </a:solidFill>
                <a:effectLst/>
                <a:latin typeface="Menlo" panose="020B0609030804020204" pitchFamily="49" charset="0"/>
              </a:rPr>
              <a:t>    quotient = a // b</a:t>
            </a:r>
          </a:p>
          <a:p>
            <a:pPr marL="0" indent="0">
              <a:buNone/>
            </a:pPr>
            <a:r>
              <a:rPr lang="en-GB" sz="2000" b="0" dirty="0">
                <a:solidFill>
                  <a:srgbClr val="D4D4D4"/>
                </a:solidFill>
                <a:effectLst/>
                <a:latin typeface="Menlo" panose="020B0609030804020204" pitchFamily="49" charset="0"/>
              </a:rPr>
              <a:t>    remainder = a % b</a:t>
            </a:r>
          </a:p>
          <a:p>
            <a:pPr marL="0" indent="0">
              <a:buNone/>
            </a:pPr>
            <a:r>
              <a:rPr lang="en-GB" sz="2000" b="0" dirty="0">
                <a:solidFill>
                  <a:srgbClr val="569CD6"/>
                </a:solidFill>
                <a:effectLst/>
                <a:latin typeface="Menlo" panose="020B0609030804020204" pitchFamily="49" charset="0"/>
              </a:rPr>
              <a:t>    return</a:t>
            </a:r>
            <a:r>
              <a:rPr lang="en-GB" sz="2000" b="0" dirty="0">
                <a:solidFill>
                  <a:srgbClr val="D4D4D4"/>
                </a:solidFill>
                <a:effectLst/>
                <a:latin typeface="Menlo" panose="020B0609030804020204" pitchFamily="49" charset="0"/>
              </a:rPr>
              <a:t> quotient, remainder</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divide(</a:t>
            </a:r>
            <a:r>
              <a:rPr lang="en-GB" sz="2000" b="0" dirty="0">
                <a:solidFill>
                  <a:srgbClr val="B5CEA8"/>
                </a:solidFill>
                <a:effectLst/>
                <a:latin typeface="Menlo" panose="020B0609030804020204" pitchFamily="49" charset="0"/>
              </a:rPr>
              <a:t>15</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4</a:t>
            </a:r>
            <a:r>
              <a:rPr lang="en-GB" sz="2000" b="0" dirty="0">
                <a:solidFill>
                  <a:srgbClr val="D4D4D4"/>
                </a:solidFill>
                <a:effectLst/>
                <a:latin typeface="Menlo" panose="020B0609030804020204" pitchFamily="49" charset="0"/>
              </a:rPr>
              <a:t>) </a:t>
            </a:r>
            <a:r>
              <a:rPr lang="en-GB" sz="2000" b="0" dirty="0">
                <a:solidFill>
                  <a:srgbClr val="6A9955"/>
                </a:solidFill>
                <a:effectLst/>
                <a:latin typeface="Menlo" panose="020B0609030804020204" pitchFamily="49" charset="0"/>
              </a:rPr>
              <a:t># =&gt; (3, 3)</a:t>
            </a:r>
            <a:endParaRPr lang="en-GB" sz="2000" b="0" dirty="0">
              <a:solidFill>
                <a:srgbClr val="D4D4D4"/>
              </a:solidFill>
              <a:effectLst/>
              <a:latin typeface="Menlo" panose="020B0609030804020204" pitchFamily="49" charset="0"/>
            </a:endParaRP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quotient, remainder = divide(</a:t>
            </a:r>
            <a:r>
              <a:rPr lang="en-GB" sz="2000" b="0" dirty="0">
                <a:solidFill>
                  <a:srgbClr val="B5CEA8"/>
                </a:solidFill>
                <a:effectLst/>
                <a:latin typeface="Menlo" panose="020B0609030804020204" pitchFamily="49" charset="0"/>
              </a:rPr>
              <a:t>15</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4</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print(quotient) </a:t>
            </a:r>
            <a:r>
              <a:rPr lang="en-GB" sz="2000" b="0" dirty="0">
                <a:solidFill>
                  <a:srgbClr val="6A9955"/>
                </a:solidFill>
                <a:effectLst/>
                <a:latin typeface="Menlo" panose="020B0609030804020204" pitchFamily="49" charset="0"/>
              </a:rPr>
              <a:t># 3</a:t>
            </a:r>
            <a:endParaRPr lang="en-GB" sz="2000" b="0" dirty="0">
              <a:solidFill>
                <a:srgbClr val="D4D4D4"/>
              </a:solidFill>
              <a:effectLst/>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print(remainder) </a:t>
            </a:r>
            <a:r>
              <a:rPr lang="en-GB" sz="2000" b="0" dirty="0">
                <a:solidFill>
                  <a:srgbClr val="6A9955"/>
                </a:solidFill>
                <a:effectLst/>
                <a:latin typeface="Menlo" panose="020B0609030804020204" pitchFamily="49" charset="0"/>
              </a:rPr>
              <a:t># 3</a:t>
            </a:r>
            <a:endParaRPr lang="en-GB" sz="2000" b="0" dirty="0">
              <a:solidFill>
                <a:srgbClr val="D4D4D4"/>
              </a:solidFill>
              <a:effectLst/>
              <a:latin typeface="Menlo" panose="020B0609030804020204" pitchFamily="49" charset="0"/>
            </a:endParaRPr>
          </a:p>
        </p:txBody>
      </p:sp>
      <p:sp>
        <p:nvSpPr>
          <p:cNvPr id="2" name="Title 6">
            <a:extLst>
              <a:ext uri="{FF2B5EF4-FFF2-40B4-BE49-F238E27FC236}">
                <a16:creationId xmlns:a16="http://schemas.microsoft.com/office/drawing/2014/main" id="{1F12B295-38CD-FEDF-CCF8-24016719D1E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return</a:t>
            </a:r>
          </a:p>
        </p:txBody>
      </p:sp>
      <p:sp>
        <p:nvSpPr>
          <p:cNvPr id="3" name="Content Placeholder 4">
            <a:extLst>
              <a:ext uri="{FF2B5EF4-FFF2-40B4-BE49-F238E27FC236}">
                <a16:creationId xmlns:a16="http://schemas.microsoft.com/office/drawing/2014/main" id="{7B309497-407B-622C-FD2A-3E6A69110092}"/>
              </a:ext>
            </a:extLst>
          </p:cNvPr>
          <p:cNvSpPr txBox="1">
            <a:spLocks/>
          </p:cNvSpPr>
          <p:nvPr/>
        </p:nvSpPr>
        <p:spPr>
          <a:xfrm>
            <a:off x="6491512" y="650197"/>
            <a:ext cx="5257800" cy="55340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D4D4D4"/>
              </a:solidFill>
              <a:latin typeface="Menlo" panose="020B0609030804020204" pitchFamily="49" charset="0"/>
            </a:endParaRPr>
          </a:p>
        </p:txBody>
      </p:sp>
    </p:spTree>
    <p:extLst>
      <p:ext uri="{BB962C8B-B14F-4D97-AF65-F5344CB8AC3E}">
        <p14:creationId xmlns:p14="http://schemas.microsoft.com/office/powerpoint/2010/main" val="82678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714319"/>
          </a:xfrm>
        </p:spPr>
        <p:txBody>
          <a:bodyPr anchor="t">
            <a:noAutofit/>
          </a:bodyPr>
          <a:lstStyle/>
          <a:p>
            <a:pPr marL="0" indent="0">
              <a:buNone/>
            </a:pPr>
            <a:endParaRPr lang="en-GB" sz="2000" b="0" dirty="0">
              <a:solidFill>
                <a:srgbClr val="6A9955"/>
              </a:solidFill>
              <a:effectLst/>
              <a:latin typeface="Menlo" panose="020B0609030804020204" pitchFamily="49" charset="0"/>
            </a:endParaRPr>
          </a:p>
          <a:p>
            <a:pPr marL="0" indent="0">
              <a:buNone/>
            </a:pPr>
            <a:endParaRPr lang="en-GB" sz="2000" dirty="0">
              <a:solidFill>
                <a:srgbClr val="6A9955"/>
              </a:solidFill>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Function with multiple return statements</a:t>
            </a:r>
            <a:endParaRPr lang="en-GB" sz="2000" b="0" dirty="0">
              <a:solidFill>
                <a:srgbClr val="D4D4D4"/>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divide(a, b):</a:t>
            </a:r>
          </a:p>
          <a:p>
            <a:pPr marL="0" indent="0">
              <a:buNone/>
            </a:pPr>
            <a:r>
              <a:rPr lang="en-GB" sz="2000" b="0" dirty="0">
                <a:solidFill>
                  <a:srgbClr val="569CD6"/>
                </a:solidFill>
                <a:effectLst/>
                <a:latin typeface="Menlo" panose="020B0609030804020204" pitchFamily="49" charset="0"/>
              </a:rPr>
              <a:t>    if</a:t>
            </a:r>
            <a:r>
              <a:rPr lang="en-GB" sz="2000" b="0" dirty="0">
                <a:solidFill>
                  <a:srgbClr val="D4D4D4"/>
                </a:solidFill>
                <a:effectLst/>
                <a:latin typeface="Menlo" panose="020B0609030804020204" pitchFamily="49" charset="0"/>
              </a:rPr>
              <a:t> b == </a:t>
            </a:r>
            <a:r>
              <a:rPr lang="en-GB" sz="2000" b="0" dirty="0">
                <a:solidFill>
                  <a:srgbClr val="B5CEA8"/>
                </a:solidFill>
                <a:effectLst/>
                <a:latin typeface="Menlo" panose="020B0609030804020204" pitchFamily="49" charset="0"/>
              </a:rPr>
              <a:t>0</a:t>
            </a:r>
            <a:r>
              <a:rPr lang="en-GB" sz="2000" b="0" dirty="0">
                <a:solidFill>
                  <a:srgbClr val="D4D4D4"/>
                </a:solidFill>
                <a:effectLst/>
                <a:latin typeface="Menlo" panose="020B0609030804020204" pitchFamily="49" charset="0"/>
              </a:rPr>
              <a:t>:</a:t>
            </a:r>
          </a:p>
          <a:p>
            <a:pPr marL="0" indent="0">
              <a:buNone/>
            </a:pPr>
            <a:r>
              <a:rPr lang="en-GB" sz="2000" b="0" dirty="0">
                <a:solidFill>
                  <a:srgbClr val="569CD6"/>
                </a:solidFill>
                <a:effectLst/>
                <a:latin typeface="Menlo" panose="020B0609030804020204" pitchFamily="49" charset="0"/>
              </a:rPr>
              <a:t>        return</a:t>
            </a:r>
            <a:endParaRPr lang="en-GB" sz="2000" b="0" dirty="0">
              <a:solidFill>
                <a:srgbClr val="D4D4D4"/>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    else</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quotient = a // b</a:t>
            </a:r>
          </a:p>
          <a:p>
            <a:pPr marL="0" indent="0">
              <a:buNone/>
            </a:pPr>
            <a:r>
              <a:rPr lang="en-GB" sz="2000" b="0" dirty="0">
                <a:solidFill>
                  <a:srgbClr val="D4D4D4"/>
                </a:solidFill>
                <a:effectLst/>
                <a:latin typeface="Menlo" panose="020B0609030804020204" pitchFamily="49" charset="0"/>
              </a:rPr>
              <a:t>        remainder = a % b</a:t>
            </a:r>
          </a:p>
          <a:p>
            <a:pPr marL="0" indent="0">
              <a:buNone/>
            </a:pPr>
            <a:r>
              <a:rPr lang="en-GB" sz="2000" b="0" dirty="0">
                <a:solidFill>
                  <a:srgbClr val="569CD6"/>
                </a:solidFill>
                <a:effectLst/>
                <a:latin typeface="Menlo" panose="020B0609030804020204" pitchFamily="49" charset="0"/>
              </a:rPr>
              <a:t>        return</a:t>
            </a:r>
            <a:r>
              <a:rPr lang="en-GB" sz="2000" b="0" dirty="0">
                <a:solidFill>
                  <a:srgbClr val="D4D4D4"/>
                </a:solidFill>
                <a:effectLst/>
                <a:latin typeface="Menlo" panose="020B0609030804020204" pitchFamily="49" charset="0"/>
              </a:rPr>
              <a:t> quotient, remainder</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divide(</a:t>
            </a:r>
            <a:r>
              <a:rPr lang="en-GB" sz="2000" b="0" dirty="0">
                <a:solidFill>
                  <a:srgbClr val="B5CEA8"/>
                </a:solidFill>
                <a:effectLst/>
                <a:latin typeface="Menlo" panose="020B0609030804020204" pitchFamily="49" charset="0"/>
              </a:rPr>
              <a:t>15</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0</a:t>
            </a:r>
            <a:r>
              <a:rPr lang="en-GB" sz="2000" b="0" dirty="0">
                <a:solidFill>
                  <a:srgbClr val="D4D4D4"/>
                </a:solidFill>
                <a:effectLst/>
                <a:latin typeface="Menlo" panose="020B0609030804020204" pitchFamily="49" charset="0"/>
              </a:rPr>
              <a:t>) </a:t>
            </a:r>
            <a:r>
              <a:rPr lang="en-GB" sz="2000" b="0" dirty="0">
                <a:solidFill>
                  <a:srgbClr val="6A9955"/>
                </a:solidFill>
                <a:effectLst/>
                <a:latin typeface="Menlo" panose="020B0609030804020204" pitchFamily="49" charset="0"/>
              </a:rPr>
              <a:t># =&gt; None</a:t>
            </a:r>
            <a:endParaRPr lang="en-GB" sz="2000" b="0" dirty="0">
              <a:solidFill>
                <a:srgbClr val="D4D4D4"/>
              </a:solidFill>
              <a:effectLst/>
              <a:latin typeface="Menlo" panose="020B0609030804020204" pitchFamily="49" charset="0"/>
            </a:endParaRPr>
          </a:p>
          <a:p>
            <a:pPr marL="0" indent="0">
              <a:buNone/>
            </a:pPr>
            <a:br>
              <a:rPr lang="en-GB" sz="2000" b="0" dirty="0">
                <a:solidFill>
                  <a:srgbClr val="D4D4D4"/>
                </a:solidFill>
                <a:effectLst/>
                <a:latin typeface="Menlo" panose="020B0609030804020204" pitchFamily="49" charset="0"/>
              </a:rPr>
            </a:br>
            <a:endParaRPr lang="en-GB" sz="2000" b="0" dirty="0">
              <a:solidFill>
                <a:srgbClr val="D4D4D4"/>
              </a:solidFill>
              <a:effectLst/>
              <a:latin typeface="Menlo" panose="020B0609030804020204" pitchFamily="49" charset="0"/>
            </a:endParaRPr>
          </a:p>
        </p:txBody>
      </p:sp>
      <p:sp>
        <p:nvSpPr>
          <p:cNvPr id="2" name="Title 6">
            <a:extLst>
              <a:ext uri="{FF2B5EF4-FFF2-40B4-BE49-F238E27FC236}">
                <a16:creationId xmlns:a16="http://schemas.microsoft.com/office/drawing/2014/main" id="{1F12B295-38CD-FEDF-CCF8-24016719D1E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return</a:t>
            </a:r>
          </a:p>
        </p:txBody>
      </p:sp>
      <p:sp>
        <p:nvSpPr>
          <p:cNvPr id="3" name="Content Placeholder 4">
            <a:extLst>
              <a:ext uri="{FF2B5EF4-FFF2-40B4-BE49-F238E27FC236}">
                <a16:creationId xmlns:a16="http://schemas.microsoft.com/office/drawing/2014/main" id="{7B309497-407B-622C-FD2A-3E6A69110092}"/>
              </a:ext>
            </a:extLst>
          </p:cNvPr>
          <p:cNvSpPr txBox="1">
            <a:spLocks/>
          </p:cNvSpPr>
          <p:nvPr/>
        </p:nvSpPr>
        <p:spPr>
          <a:xfrm>
            <a:off x="6491512" y="650197"/>
            <a:ext cx="5257800" cy="55340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D4D4D4"/>
              </a:solidFill>
              <a:latin typeface="Menlo" panose="020B0609030804020204" pitchFamily="49" charset="0"/>
            </a:endParaRPr>
          </a:p>
        </p:txBody>
      </p:sp>
    </p:spTree>
    <p:extLst>
      <p:ext uri="{BB962C8B-B14F-4D97-AF65-F5344CB8AC3E}">
        <p14:creationId xmlns:p14="http://schemas.microsoft.com/office/powerpoint/2010/main" val="16643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dirty="0">
              <a:solidFill>
                <a:srgbClr val="569CD6"/>
              </a:solidFill>
              <a:effectLst/>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type(</a:t>
            </a:r>
            <a:r>
              <a:rPr lang="en-GB" sz="2000" b="0" dirty="0">
                <a:solidFill>
                  <a:srgbClr val="569CD6"/>
                </a:solidFill>
                <a:effectLst/>
                <a:latin typeface="Menlo" panose="020B0609030804020204" pitchFamily="49" charset="0"/>
              </a:rPr>
              <a:t>None</a:t>
            </a:r>
            <a:r>
              <a:rPr lang="en-GB" sz="2000" b="0" dirty="0">
                <a:solidFill>
                  <a:srgbClr val="D4D4D4"/>
                </a:solidFill>
                <a:effectLst/>
                <a:latin typeface="Menlo" panose="020B0609030804020204" pitchFamily="49" charset="0"/>
              </a:rPr>
              <a:t>) </a:t>
            </a:r>
            <a:r>
              <a:rPr lang="en-GB" sz="2000" b="0" dirty="0">
                <a:solidFill>
                  <a:srgbClr val="679554"/>
                </a:solidFill>
                <a:effectLst/>
                <a:latin typeface="Menlo" panose="020B0609030804020204" pitchFamily="49" charset="0"/>
              </a:rPr>
              <a:t># =&gt; </a:t>
            </a:r>
            <a:r>
              <a:rPr lang="en-GB" sz="2000" dirty="0">
                <a:solidFill>
                  <a:srgbClr val="679554"/>
                </a:solidFill>
                <a:effectLst/>
                <a:latin typeface="Menlo" panose="020B0609030804020204" pitchFamily="49" charset="0"/>
              </a:rPr>
              <a:t>&lt;class '</a:t>
            </a:r>
            <a:r>
              <a:rPr lang="en-GB" sz="2000" dirty="0" err="1">
                <a:solidFill>
                  <a:srgbClr val="679554"/>
                </a:solidFill>
                <a:effectLst/>
                <a:latin typeface="Menlo" panose="020B0609030804020204" pitchFamily="49" charset="0"/>
              </a:rPr>
              <a:t>NoneType</a:t>
            </a:r>
            <a:r>
              <a:rPr lang="en-GB" sz="2000" dirty="0">
                <a:solidFill>
                  <a:srgbClr val="679554"/>
                </a:solidFill>
                <a:effectLst/>
                <a:latin typeface="Menlo" panose="020B0609030804020204" pitchFamily="49" charset="0"/>
              </a:rPr>
              <a:t>’&gt;</a:t>
            </a:r>
          </a:p>
          <a:p>
            <a:pPr marL="0" indent="0">
              <a:buNone/>
            </a:pPr>
            <a:endParaRPr lang="en-GB" sz="2000" b="0" dirty="0">
              <a:solidFill>
                <a:srgbClr val="679554"/>
              </a:solidFill>
              <a:latin typeface="Menlo" panose="020B0609030804020204" pitchFamily="49" charset="0"/>
            </a:endParaRPr>
          </a:p>
          <a:p>
            <a:pPr marL="0" indent="0">
              <a:buNone/>
            </a:pPr>
            <a:endParaRPr lang="en-GB" sz="2000" b="0" dirty="0">
              <a:solidFill>
                <a:srgbClr val="679554"/>
              </a:solidFill>
              <a:latin typeface="Menlo" panose="020B0609030804020204" pitchFamily="49" charset="0"/>
            </a:endParaRPr>
          </a:p>
          <a:p>
            <a:pPr marL="0" indent="0">
              <a:buNone/>
            </a:pPr>
            <a:r>
              <a:rPr lang="en-GB" sz="2000" dirty="0">
                <a:solidFill>
                  <a:srgbClr val="D4D4D4"/>
                </a:solidFill>
                <a:latin typeface="Menlo" panose="020B0609030804020204" pitchFamily="49" charset="0"/>
              </a:rPr>
              <a:t>thing = </a:t>
            </a:r>
            <a:r>
              <a:rPr lang="en-GB" sz="2000" dirty="0">
                <a:solidFill>
                  <a:srgbClr val="569CD6"/>
                </a:solidFill>
                <a:latin typeface="Menlo" panose="020B0609030804020204" pitchFamily="49" charset="0"/>
              </a:rPr>
              <a:t>None</a:t>
            </a:r>
            <a:endParaRPr lang="en-GB" sz="2000" dirty="0">
              <a:solidFill>
                <a:srgbClr val="D4D4D4"/>
              </a:solidFill>
              <a:latin typeface="Menlo" panose="020B0609030804020204" pitchFamily="49" charset="0"/>
            </a:endParaRPr>
          </a:p>
          <a:p>
            <a:pPr marL="0" indent="0">
              <a:buNone/>
            </a:pPr>
            <a:br>
              <a:rPr lang="en-GB" sz="2000" dirty="0">
                <a:solidFill>
                  <a:srgbClr val="D4D4D4"/>
                </a:solidFill>
                <a:latin typeface="Menlo" panose="020B0609030804020204" pitchFamily="49" charset="0"/>
              </a:rPr>
            </a:br>
            <a:r>
              <a:rPr lang="en-GB" sz="2000" dirty="0">
                <a:solidFill>
                  <a:srgbClr val="569CD6"/>
                </a:solidFill>
                <a:latin typeface="Menlo" panose="020B0609030804020204" pitchFamily="49" charset="0"/>
              </a:rPr>
              <a:t>if</a:t>
            </a:r>
            <a:r>
              <a:rPr lang="en-GB" sz="2000" dirty="0">
                <a:solidFill>
                  <a:srgbClr val="D4D4D4"/>
                </a:solidFill>
                <a:latin typeface="Menlo" panose="020B0609030804020204" pitchFamily="49" charset="0"/>
              </a:rPr>
              <a:t> thing:</a:t>
            </a:r>
          </a:p>
          <a:p>
            <a:pPr marL="0" indent="0">
              <a:buNone/>
            </a:pPr>
            <a:r>
              <a:rPr lang="en-GB" sz="2000" dirty="0">
                <a:solidFill>
                  <a:srgbClr val="D4D4D4"/>
                </a:solidFill>
                <a:latin typeface="Menlo" panose="020B0609030804020204" pitchFamily="49" charset="0"/>
              </a:rPr>
              <a:t>    print(</a:t>
            </a:r>
            <a:r>
              <a:rPr lang="en-GB" sz="2000" dirty="0">
                <a:solidFill>
                  <a:srgbClr val="CE9178"/>
                </a:solidFill>
                <a:latin typeface="Menlo" panose="020B0609030804020204" pitchFamily="49" charset="0"/>
              </a:rPr>
              <a:t>"it's something"</a:t>
            </a:r>
            <a:r>
              <a:rPr lang="en-GB" sz="2000" dirty="0">
                <a:solidFill>
                  <a:srgbClr val="D4D4D4"/>
                </a:solidFill>
                <a:latin typeface="Menlo" panose="020B0609030804020204" pitchFamily="49" charset="0"/>
              </a:rPr>
              <a:t>)</a:t>
            </a:r>
          </a:p>
          <a:p>
            <a:pPr marL="0" indent="0">
              <a:buNone/>
            </a:pPr>
            <a:r>
              <a:rPr lang="en-GB" sz="2000" dirty="0">
                <a:solidFill>
                  <a:srgbClr val="569CD6"/>
                </a:solidFill>
                <a:latin typeface="Menlo" panose="020B0609030804020204" pitchFamily="49" charset="0"/>
              </a:rPr>
              <a:t>else</a:t>
            </a:r>
            <a:r>
              <a:rPr lang="en-GB" sz="2000" dirty="0">
                <a:solidFill>
                  <a:srgbClr val="D4D4D4"/>
                </a:solidFill>
                <a:latin typeface="Menlo" panose="020B0609030804020204" pitchFamily="49" charset="0"/>
              </a:rPr>
              <a:t>: </a:t>
            </a:r>
          </a:p>
          <a:p>
            <a:pPr marL="0" indent="0">
              <a:buNone/>
            </a:pPr>
            <a:r>
              <a:rPr lang="en-GB" sz="2000" dirty="0">
                <a:solidFill>
                  <a:srgbClr val="D4D4D4"/>
                </a:solidFill>
                <a:latin typeface="Menlo" panose="020B0609030804020204" pitchFamily="49" charset="0"/>
              </a:rPr>
              <a:t>    print(</a:t>
            </a:r>
            <a:r>
              <a:rPr lang="en-GB" sz="2000" dirty="0">
                <a:solidFill>
                  <a:srgbClr val="CE9178"/>
                </a:solidFill>
                <a:latin typeface="Menlo" panose="020B0609030804020204" pitchFamily="49" charset="0"/>
              </a:rPr>
              <a:t>"it's nothing"</a:t>
            </a:r>
            <a:r>
              <a:rPr lang="en-GB" sz="2000" dirty="0">
                <a:solidFill>
                  <a:srgbClr val="D4D4D4"/>
                </a:solidFill>
                <a:latin typeface="Menlo" panose="020B0609030804020204" pitchFamily="49" charset="0"/>
              </a:rPr>
              <a:t>)</a:t>
            </a:r>
            <a:endParaRPr lang="en-GB" sz="2000" dirty="0">
              <a:solidFill>
                <a:srgbClr val="679554"/>
              </a:solidFill>
              <a:latin typeface="Menlo" panose="020B0609030804020204" pitchFamily="49" charset="0"/>
            </a:endParaRPr>
          </a:p>
          <a:p>
            <a:pPr marL="0" indent="0">
              <a:buNone/>
            </a:pPr>
            <a:r>
              <a:rPr lang="en-GB" sz="2000" dirty="0">
                <a:solidFill>
                  <a:srgbClr val="679554"/>
                </a:solidFill>
                <a:latin typeface="Menlo" panose="020B0609030804020204" pitchFamily="49" charset="0"/>
              </a:rPr>
              <a:t># it’s nothing</a:t>
            </a:r>
          </a:p>
          <a:p>
            <a:pPr marL="0" indent="0">
              <a:buNone/>
            </a:pPr>
            <a:endParaRPr lang="en-GB" sz="2000" b="0" dirty="0">
              <a:solidFill>
                <a:srgbClr val="679554"/>
              </a:solidFill>
              <a:effectLst/>
              <a:latin typeface="Menlo" panose="020B0609030804020204" pitchFamily="49" charset="0"/>
            </a:endParaRPr>
          </a:p>
        </p:txBody>
      </p:sp>
      <p:sp>
        <p:nvSpPr>
          <p:cNvPr id="2" name="Title 6">
            <a:extLst>
              <a:ext uri="{FF2B5EF4-FFF2-40B4-BE49-F238E27FC236}">
                <a16:creationId xmlns:a16="http://schemas.microsoft.com/office/drawing/2014/main" id="{B3207C07-A43F-E391-95CC-5B0F05056D84}"/>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None</a:t>
            </a:r>
          </a:p>
        </p:txBody>
      </p:sp>
      <p:sp>
        <p:nvSpPr>
          <p:cNvPr id="3" name="Content Placeholder 4">
            <a:extLst>
              <a:ext uri="{FF2B5EF4-FFF2-40B4-BE49-F238E27FC236}">
                <a16:creationId xmlns:a16="http://schemas.microsoft.com/office/drawing/2014/main" id="{6293D6DF-D47F-9F86-1B33-27D61BB5C4B9}"/>
              </a:ext>
            </a:extLst>
          </p:cNvPr>
          <p:cNvSpPr txBox="1">
            <a:spLocks/>
          </p:cNvSpPr>
          <p:nvPr/>
        </p:nvSpPr>
        <p:spPr>
          <a:xfrm>
            <a:off x="6346366" y="1854878"/>
            <a:ext cx="5642430" cy="44091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solidFill>
                <a:srgbClr val="569CD6"/>
              </a:solidFill>
              <a:latin typeface="Menlo" panose="020B0609030804020204" pitchFamily="49" charset="0"/>
            </a:endParaRPr>
          </a:p>
          <a:p>
            <a:pPr marL="0" indent="0">
              <a:buFont typeface="Arial" panose="020B0604020202020204" pitchFamily="34" charset="0"/>
              <a:buNone/>
            </a:pPr>
            <a:endParaRPr lang="en-GB" sz="2000" dirty="0">
              <a:solidFill>
                <a:srgbClr val="569CD6"/>
              </a:solidFill>
              <a:latin typeface="Menlo" panose="020B0609030804020204" pitchFamily="49" charset="0"/>
            </a:endParaRPr>
          </a:p>
          <a:p>
            <a:pPr marL="0" indent="0">
              <a:buFont typeface="Arial" panose="020B0604020202020204" pitchFamily="34" charset="0"/>
              <a:buNone/>
            </a:pPr>
            <a:r>
              <a:rPr lang="en-GB" sz="2000" dirty="0">
                <a:solidFill>
                  <a:srgbClr val="D4D4D4"/>
                </a:solidFill>
                <a:latin typeface="Menlo" panose="020B0609030804020204" pitchFamily="49" charset="0"/>
              </a:rPr>
              <a:t>thing = </a:t>
            </a:r>
            <a:r>
              <a:rPr lang="en-GB" sz="2000" dirty="0">
                <a:solidFill>
                  <a:srgbClr val="569CD6"/>
                </a:solidFill>
                <a:latin typeface="Menlo" panose="020B0609030804020204" pitchFamily="49" charset="0"/>
              </a:rPr>
              <a:t>None</a:t>
            </a:r>
            <a:endParaRPr lang="en-GB" sz="2000" dirty="0">
              <a:solidFill>
                <a:srgbClr val="D4D4D4"/>
              </a:solidFill>
              <a:latin typeface="Menlo" panose="020B0609030804020204" pitchFamily="49" charset="0"/>
            </a:endParaRPr>
          </a:p>
          <a:p>
            <a:pPr marL="0" indent="0">
              <a:buFont typeface="Arial" panose="020B0604020202020204" pitchFamily="34" charset="0"/>
              <a:buNone/>
            </a:pPr>
            <a:br>
              <a:rPr lang="en-GB" sz="2000" dirty="0">
                <a:solidFill>
                  <a:srgbClr val="D4D4D4"/>
                </a:solidFill>
                <a:latin typeface="Menlo" panose="020B0609030804020204" pitchFamily="49" charset="0"/>
              </a:rPr>
            </a:br>
            <a:r>
              <a:rPr lang="en-GB" sz="2000" dirty="0">
                <a:solidFill>
                  <a:srgbClr val="569CD6"/>
                </a:solidFill>
                <a:latin typeface="Menlo" panose="020B0609030804020204" pitchFamily="49" charset="0"/>
              </a:rPr>
              <a:t>if</a:t>
            </a:r>
            <a:r>
              <a:rPr lang="en-GB" sz="2000" dirty="0">
                <a:solidFill>
                  <a:srgbClr val="D4D4D4"/>
                </a:solidFill>
                <a:latin typeface="Menlo" panose="020B0609030804020204" pitchFamily="49" charset="0"/>
              </a:rPr>
              <a:t> thing is </a:t>
            </a:r>
            <a:r>
              <a:rPr lang="en-GB" sz="2000" dirty="0">
                <a:solidFill>
                  <a:srgbClr val="569CD6"/>
                </a:solidFill>
                <a:latin typeface="Menlo" panose="020B0609030804020204" pitchFamily="49" charset="0"/>
              </a:rPr>
              <a:t>None</a:t>
            </a:r>
            <a:r>
              <a:rPr lang="en-GB" sz="2000" dirty="0">
                <a:solidFill>
                  <a:srgbClr val="D4D4D4"/>
                </a:solidFill>
                <a:latin typeface="Menlo" panose="020B0609030804020204" pitchFamily="49" charset="0"/>
              </a:rPr>
              <a:t>:</a:t>
            </a:r>
          </a:p>
          <a:p>
            <a:pPr marL="0" indent="0">
              <a:buFont typeface="Arial" panose="020B0604020202020204" pitchFamily="34" charset="0"/>
              <a:buNone/>
            </a:pPr>
            <a:r>
              <a:rPr lang="en-GB" sz="2000" dirty="0">
                <a:solidFill>
                  <a:srgbClr val="D4D4D4"/>
                </a:solidFill>
                <a:latin typeface="Menlo" panose="020B0609030804020204" pitchFamily="49" charset="0"/>
              </a:rPr>
              <a:t>    print(</a:t>
            </a:r>
            <a:r>
              <a:rPr lang="en-GB" sz="2000" dirty="0">
                <a:solidFill>
                  <a:srgbClr val="CE9178"/>
                </a:solidFill>
                <a:latin typeface="Menlo" panose="020B0609030804020204" pitchFamily="49" charset="0"/>
              </a:rPr>
              <a:t>"it’s nothing"</a:t>
            </a:r>
            <a:r>
              <a:rPr lang="en-GB" sz="2000" dirty="0">
                <a:solidFill>
                  <a:srgbClr val="D4D4D4"/>
                </a:solidFill>
                <a:latin typeface="Menlo" panose="020B0609030804020204" pitchFamily="49" charset="0"/>
              </a:rPr>
              <a:t>)</a:t>
            </a:r>
          </a:p>
          <a:p>
            <a:pPr marL="0" indent="0">
              <a:buFont typeface="Arial" panose="020B0604020202020204" pitchFamily="34" charset="0"/>
              <a:buNone/>
            </a:pPr>
            <a:r>
              <a:rPr lang="en-GB" sz="2000" dirty="0">
                <a:solidFill>
                  <a:srgbClr val="569CD6"/>
                </a:solidFill>
                <a:latin typeface="Menlo" panose="020B0609030804020204" pitchFamily="49" charset="0"/>
              </a:rPr>
              <a:t>else</a:t>
            </a:r>
            <a:r>
              <a:rPr lang="en-GB" sz="2000" dirty="0">
                <a:solidFill>
                  <a:srgbClr val="D4D4D4"/>
                </a:solidFill>
                <a:latin typeface="Menlo" panose="020B0609030804020204" pitchFamily="49" charset="0"/>
              </a:rPr>
              <a:t>: </a:t>
            </a:r>
          </a:p>
          <a:p>
            <a:pPr marL="0" indent="0">
              <a:buFont typeface="Arial" panose="020B0604020202020204" pitchFamily="34" charset="0"/>
              <a:buNone/>
            </a:pPr>
            <a:r>
              <a:rPr lang="en-GB" sz="2000" dirty="0">
                <a:solidFill>
                  <a:srgbClr val="D4D4D4"/>
                </a:solidFill>
                <a:latin typeface="Menlo" panose="020B0609030804020204" pitchFamily="49" charset="0"/>
              </a:rPr>
              <a:t>    print(</a:t>
            </a:r>
            <a:r>
              <a:rPr lang="en-GB" sz="2000" dirty="0">
                <a:solidFill>
                  <a:srgbClr val="CE9178"/>
                </a:solidFill>
                <a:latin typeface="Menlo" panose="020B0609030804020204" pitchFamily="49" charset="0"/>
              </a:rPr>
              <a:t>"it’s something else"</a:t>
            </a:r>
            <a:r>
              <a:rPr lang="en-GB" sz="2000" dirty="0">
                <a:solidFill>
                  <a:srgbClr val="D4D4D4"/>
                </a:solidFill>
                <a:latin typeface="Menlo" panose="020B0609030804020204" pitchFamily="49" charset="0"/>
              </a:rPr>
              <a:t>)</a:t>
            </a:r>
          </a:p>
          <a:p>
            <a:pPr marL="0" indent="0">
              <a:buFont typeface="Arial" panose="020B0604020202020204" pitchFamily="34" charset="0"/>
              <a:buNone/>
            </a:pPr>
            <a:r>
              <a:rPr lang="en-GB" sz="2000" dirty="0">
                <a:solidFill>
                  <a:srgbClr val="679554"/>
                </a:solidFill>
                <a:latin typeface="Menlo" panose="020B0609030804020204" pitchFamily="49" charset="0"/>
              </a:rPr>
              <a:t># it’s nothing</a:t>
            </a:r>
          </a:p>
          <a:p>
            <a:pPr marL="0" indent="0">
              <a:buFont typeface="Arial" panose="020B0604020202020204" pitchFamily="34" charset="0"/>
              <a:buNone/>
            </a:pPr>
            <a:endParaRPr lang="en-GB" sz="2000" dirty="0">
              <a:solidFill>
                <a:srgbClr val="D4D4D4"/>
              </a:solidFill>
              <a:latin typeface="Menlo" panose="020B0609030804020204" pitchFamily="49" charset="0"/>
            </a:endParaRPr>
          </a:p>
        </p:txBody>
      </p:sp>
    </p:spTree>
    <p:extLst>
      <p:ext uri="{BB962C8B-B14F-4D97-AF65-F5344CB8AC3E}">
        <p14:creationId xmlns:p14="http://schemas.microsoft.com/office/powerpoint/2010/main" val="308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26DA5-72E2-8545-6298-E143BC3F5DDE}"/>
              </a:ext>
            </a:extLst>
          </p:cNvPr>
          <p:cNvSpPr>
            <a:spLocks noGrp="1"/>
          </p:cNvSpPr>
          <p:nvPr>
            <p:ph type="title"/>
          </p:nvPr>
        </p:nvSpPr>
        <p:spPr/>
        <p:txBody>
          <a:bodyPr anchor="ctr"/>
          <a:lstStyle/>
          <a:p>
            <a:r>
              <a:rPr lang="en-DE" dirty="0">
                <a:solidFill>
                  <a:srgbClr val="D4D4D4"/>
                </a:solidFill>
              </a:rPr>
              <a:t>Positional Arguments</a:t>
            </a:r>
          </a:p>
        </p:txBody>
      </p:sp>
    </p:spTree>
    <p:extLst>
      <p:ext uri="{BB962C8B-B14F-4D97-AF65-F5344CB8AC3E}">
        <p14:creationId xmlns:p14="http://schemas.microsoft.com/office/powerpoint/2010/main" val="79415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rm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menu(entree, dessert, wine):</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menu(</a:t>
            </a:r>
            <a:r>
              <a:rPr lang="en-GB" sz="2000" b="0" dirty="0">
                <a:solidFill>
                  <a:srgbClr val="CE9178"/>
                </a:solidFill>
                <a:effectLst/>
                <a:latin typeface="Menlo" panose="020B0609030804020204" pitchFamily="49" charset="0"/>
              </a:rPr>
              <a:t>'fish'</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'cake'</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'chardonnay'</a:t>
            </a:r>
            <a:r>
              <a:rPr lang="en-GB" sz="2000" b="0" dirty="0">
                <a:solidFill>
                  <a:srgbClr val="D4D4D4"/>
                </a:solidFill>
                <a:effectLst/>
                <a:latin typeface="Menlo" panose="020B0609030804020204" pitchFamily="49" charset="0"/>
              </a:rPr>
              <a:t>)</a:t>
            </a:r>
          </a:p>
          <a:p>
            <a:pPr marL="0" indent="0">
              <a:buNone/>
            </a:pPr>
            <a:r>
              <a:rPr lang="en-GB" sz="2000" b="0" dirty="0">
                <a:solidFill>
                  <a:srgbClr val="679554"/>
                </a:solidFill>
                <a:effectLst/>
                <a:latin typeface="Menlo" panose="020B0609030804020204" pitchFamily="49" charset="0"/>
              </a:rPr>
              <a:t># entree: fish</a:t>
            </a:r>
          </a:p>
          <a:p>
            <a:pPr marL="0" indent="0">
              <a:buNone/>
            </a:pPr>
            <a:r>
              <a:rPr lang="en-GB" sz="2000" b="0" dirty="0">
                <a:solidFill>
                  <a:srgbClr val="679554"/>
                </a:solidFill>
                <a:effectLst/>
                <a:latin typeface="Menlo" panose="020B0609030804020204" pitchFamily="49" charset="0"/>
              </a:rPr>
              <a:t># dessert: cake</a:t>
            </a:r>
          </a:p>
          <a:p>
            <a:pPr marL="0" indent="0">
              <a:buNone/>
            </a:pPr>
            <a:r>
              <a:rPr lang="en-GB" sz="2000" b="0" dirty="0">
                <a:solidFill>
                  <a:srgbClr val="679554"/>
                </a:solidFill>
                <a:effectLst/>
                <a:latin typeface="Menlo" panose="020B0609030804020204" pitchFamily="49" charset="0"/>
              </a:rPr>
              <a:t># wine: chardonnay</a:t>
            </a:r>
          </a:p>
          <a:p>
            <a:pPr marL="0" indent="0">
              <a:buNone/>
            </a:pPr>
            <a:endParaRPr lang="en-DE" sz="2000" dirty="0"/>
          </a:p>
        </p:txBody>
      </p:sp>
      <p:sp>
        <p:nvSpPr>
          <p:cNvPr id="10" name="Title 6">
            <a:extLst>
              <a:ext uri="{FF2B5EF4-FFF2-40B4-BE49-F238E27FC236}">
                <a16:creationId xmlns:a16="http://schemas.microsoft.com/office/drawing/2014/main" id="{58ECF732-70AC-7EFD-3D16-2E9A7BCBA8D0}"/>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Positional Arguments</a:t>
            </a:r>
          </a:p>
        </p:txBody>
      </p:sp>
    </p:spTree>
    <p:extLst>
      <p:ext uri="{BB962C8B-B14F-4D97-AF65-F5344CB8AC3E}">
        <p14:creationId xmlns:p14="http://schemas.microsoft.com/office/powerpoint/2010/main" val="375612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rm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menu(entree, dessert, wine):</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menu(</a:t>
            </a:r>
            <a:r>
              <a:rPr lang="en-GB" sz="2000" b="0" dirty="0">
                <a:solidFill>
                  <a:srgbClr val="CE9178"/>
                </a:solidFill>
                <a:effectLst/>
                <a:latin typeface="Menlo" panose="020B0609030804020204" pitchFamily="49" charset="0"/>
              </a:rPr>
              <a:t>'chardonnay'</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'fish'</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'cake'</a:t>
            </a:r>
            <a:r>
              <a:rPr lang="en-GB" sz="2000" b="0" dirty="0">
                <a:solidFill>
                  <a:srgbClr val="D4D4D4"/>
                </a:solidFill>
                <a:effectLst/>
                <a:latin typeface="Menlo" panose="020B0609030804020204" pitchFamily="49" charset="0"/>
              </a:rPr>
              <a:t>)</a:t>
            </a:r>
          </a:p>
          <a:p>
            <a:pPr marL="0" indent="0">
              <a:buNone/>
            </a:pPr>
            <a:r>
              <a:rPr lang="en-GB" sz="2000" b="0" dirty="0">
                <a:solidFill>
                  <a:srgbClr val="679554"/>
                </a:solidFill>
                <a:effectLst/>
                <a:latin typeface="Menlo" panose="020B0609030804020204" pitchFamily="49" charset="0"/>
              </a:rPr>
              <a:t># entree: chardonnay</a:t>
            </a:r>
          </a:p>
          <a:p>
            <a:pPr marL="0" indent="0">
              <a:buNone/>
            </a:pPr>
            <a:r>
              <a:rPr lang="en-GB" sz="2000" b="0" dirty="0">
                <a:solidFill>
                  <a:srgbClr val="679554"/>
                </a:solidFill>
                <a:effectLst/>
                <a:latin typeface="Menlo" panose="020B0609030804020204" pitchFamily="49" charset="0"/>
              </a:rPr>
              <a:t># dessert: </a:t>
            </a:r>
            <a:r>
              <a:rPr lang="en-GB" sz="2000" dirty="0">
                <a:solidFill>
                  <a:srgbClr val="679554"/>
                </a:solidFill>
                <a:latin typeface="Menlo" panose="020B0609030804020204" pitchFamily="49" charset="0"/>
              </a:rPr>
              <a:t>fish</a:t>
            </a:r>
            <a:endParaRPr lang="en-GB" sz="2000" b="0" dirty="0">
              <a:solidFill>
                <a:srgbClr val="679554"/>
              </a:solidFill>
              <a:effectLst/>
              <a:latin typeface="Menlo" panose="020B0609030804020204" pitchFamily="49" charset="0"/>
            </a:endParaRPr>
          </a:p>
          <a:p>
            <a:pPr marL="0" indent="0">
              <a:buNone/>
            </a:pPr>
            <a:r>
              <a:rPr lang="en-GB" sz="2000" b="0" dirty="0">
                <a:solidFill>
                  <a:srgbClr val="679554"/>
                </a:solidFill>
                <a:effectLst/>
                <a:latin typeface="Menlo" panose="020B0609030804020204" pitchFamily="49" charset="0"/>
              </a:rPr>
              <a:t># wine: cake</a:t>
            </a:r>
          </a:p>
          <a:p>
            <a:pPr marL="0" indent="0">
              <a:buNone/>
            </a:pPr>
            <a:endParaRPr lang="en-DE" sz="2000" dirty="0"/>
          </a:p>
        </p:txBody>
      </p:sp>
      <p:sp>
        <p:nvSpPr>
          <p:cNvPr id="2" name="Title 6">
            <a:extLst>
              <a:ext uri="{FF2B5EF4-FFF2-40B4-BE49-F238E27FC236}">
                <a16:creationId xmlns:a16="http://schemas.microsoft.com/office/drawing/2014/main" id="{D8D2F43E-E23D-2AE7-2354-F3381B4F31D3}"/>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Positional Arguments</a:t>
            </a:r>
          </a:p>
        </p:txBody>
      </p:sp>
    </p:spTree>
    <p:extLst>
      <p:ext uri="{BB962C8B-B14F-4D97-AF65-F5344CB8AC3E}">
        <p14:creationId xmlns:p14="http://schemas.microsoft.com/office/powerpoint/2010/main" val="5835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26DA5-72E2-8545-6298-E143BC3F5DDE}"/>
              </a:ext>
            </a:extLst>
          </p:cNvPr>
          <p:cNvSpPr>
            <a:spLocks noGrp="1"/>
          </p:cNvSpPr>
          <p:nvPr>
            <p:ph type="title"/>
          </p:nvPr>
        </p:nvSpPr>
        <p:spPr/>
        <p:txBody>
          <a:bodyPr anchor="ctr"/>
          <a:lstStyle/>
          <a:p>
            <a:r>
              <a:rPr lang="en-DE" dirty="0">
                <a:solidFill>
                  <a:srgbClr val="D4D4D4"/>
                </a:solidFill>
              </a:rPr>
              <a:t>Keyword Arguments</a:t>
            </a:r>
          </a:p>
        </p:txBody>
      </p:sp>
    </p:spTree>
    <p:extLst>
      <p:ext uri="{BB962C8B-B14F-4D97-AF65-F5344CB8AC3E}">
        <p14:creationId xmlns:p14="http://schemas.microsoft.com/office/powerpoint/2010/main" val="334710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rm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menu(entree, dessert, wine):</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endParaRPr lang="en-GB" sz="2000" dirty="0">
              <a:solidFill>
                <a:srgbClr val="D4D4D4"/>
              </a:solidFill>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menu(wine=</a:t>
            </a:r>
            <a:r>
              <a:rPr lang="en-GB" sz="2000" b="0" dirty="0">
                <a:solidFill>
                  <a:srgbClr val="CE9178"/>
                </a:solidFill>
                <a:effectLst/>
                <a:latin typeface="Menlo" panose="020B0609030804020204" pitchFamily="49" charset="0"/>
              </a:rPr>
              <a:t>'merlot'</a:t>
            </a:r>
            <a:r>
              <a:rPr lang="en-GB" sz="2000" b="0" dirty="0">
                <a:solidFill>
                  <a:srgbClr val="D4D4D4"/>
                </a:solidFill>
                <a:effectLst/>
                <a:latin typeface="Menlo" panose="020B0609030804020204" pitchFamily="49" charset="0"/>
              </a:rPr>
              <a:t>, entree=</a:t>
            </a:r>
            <a:r>
              <a:rPr lang="en-GB" sz="2000" b="0" dirty="0">
                <a:solidFill>
                  <a:srgbClr val="CE9178"/>
                </a:solidFill>
                <a:effectLst/>
                <a:latin typeface="Menlo" panose="020B0609030804020204" pitchFamily="49" charset="0"/>
              </a:rPr>
              <a:t>'beef'</a:t>
            </a:r>
            <a:r>
              <a:rPr lang="en-GB" sz="2000" b="0" dirty="0">
                <a:solidFill>
                  <a:srgbClr val="D4D4D4"/>
                </a:solidFill>
                <a:effectLst/>
                <a:latin typeface="Menlo" panose="020B0609030804020204" pitchFamily="49" charset="0"/>
              </a:rPr>
              <a:t>, dessert=</a:t>
            </a:r>
            <a:r>
              <a:rPr lang="en-GB" sz="2000" b="0" dirty="0">
                <a:solidFill>
                  <a:srgbClr val="CE9178"/>
                </a:solidFill>
                <a:effectLst/>
                <a:latin typeface="Menlo" panose="020B0609030804020204" pitchFamily="49" charset="0"/>
              </a:rPr>
              <a:t>'ice cream'</a:t>
            </a:r>
            <a:r>
              <a:rPr lang="en-GB" sz="2000" b="0" dirty="0">
                <a:solidFill>
                  <a:srgbClr val="D4D4D4"/>
                </a:solidFill>
                <a:effectLst/>
                <a:latin typeface="Menlo" panose="020B0609030804020204" pitchFamily="49" charset="0"/>
              </a:rPr>
              <a:t>)</a:t>
            </a:r>
          </a:p>
          <a:p>
            <a:pPr marL="0" indent="0">
              <a:buNone/>
            </a:pPr>
            <a:r>
              <a:rPr lang="en-GB" sz="2000" dirty="0">
                <a:solidFill>
                  <a:srgbClr val="679554"/>
                </a:solidFill>
                <a:latin typeface="Menlo" panose="020B0609030804020204" pitchFamily="49" charset="0"/>
              </a:rPr>
              <a:t># entree: beef</a:t>
            </a:r>
          </a:p>
          <a:p>
            <a:pPr marL="0" indent="0">
              <a:buNone/>
            </a:pPr>
            <a:r>
              <a:rPr lang="en-GB" sz="2000" dirty="0">
                <a:solidFill>
                  <a:srgbClr val="679554"/>
                </a:solidFill>
                <a:latin typeface="Menlo" panose="020B0609030804020204" pitchFamily="49" charset="0"/>
              </a:rPr>
              <a:t># dessert: ice cream</a:t>
            </a:r>
          </a:p>
          <a:p>
            <a:pPr marL="0" indent="0">
              <a:buNone/>
            </a:pPr>
            <a:r>
              <a:rPr lang="en-GB" sz="2000" dirty="0">
                <a:solidFill>
                  <a:srgbClr val="679554"/>
                </a:solidFill>
                <a:latin typeface="Menlo" panose="020B0609030804020204" pitchFamily="49" charset="0"/>
              </a:rPr>
              <a:t># wine: merlot</a:t>
            </a:r>
            <a:endParaRPr lang="en-GB" sz="2000" b="0" dirty="0">
              <a:solidFill>
                <a:srgbClr val="67955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BB295C3C-71B9-02A5-2341-A3F81E87425D}"/>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Keyword Arguments</a:t>
            </a:r>
          </a:p>
        </p:txBody>
      </p:sp>
    </p:spTree>
    <p:extLst>
      <p:ext uri="{BB962C8B-B14F-4D97-AF65-F5344CB8AC3E}">
        <p14:creationId xmlns:p14="http://schemas.microsoft.com/office/powerpoint/2010/main" val="2393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C750B-AA8B-5495-5584-C2A9BC30519E}"/>
              </a:ext>
            </a:extLst>
          </p:cNvPr>
          <p:cNvSpPr>
            <a:spLocks noGrp="1"/>
          </p:cNvSpPr>
          <p:nvPr>
            <p:ph type="title"/>
          </p:nvPr>
        </p:nvSpPr>
        <p:spPr/>
        <p:txBody>
          <a:bodyPr anchor="ctr"/>
          <a:lstStyle/>
          <a:p>
            <a:r>
              <a:rPr lang="en-DE" dirty="0">
                <a:solidFill>
                  <a:srgbClr val="D4D4D4"/>
                </a:solidFill>
              </a:rPr>
              <a:t>What are Functions?</a:t>
            </a:r>
          </a:p>
        </p:txBody>
      </p:sp>
    </p:spTree>
    <p:extLst>
      <p:ext uri="{BB962C8B-B14F-4D97-AF65-F5344CB8AC3E}">
        <p14:creationId xmlns:p14="http://schemas.microsoft.com/office/powerpoint/2010/main" val="104736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199" y="842963"/>
            <a:ext cx="10686143" cy="5334000"/>
          </a:xfrm>
        </p:spPr>
        <p:txBody>
          <a:bodyPr>
            <a:norm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menu(entree, dessert, wine):</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menu(</a:t>
            </a:r>
            <a:r>
              <a:rPr lang="en-GB" sz="2000" b="0" dirty="0">
                <a:solidFill>
                  <a:srgbClr val="CE9178"/>
                </a:solidFill>
                <a:effectLst/>
                <a:latin typeface="Menlo" panose="020B0609030804020204" pitchFamily="49" charset="0"/>
              </a:rPr>
              <a:t>'beef'</a:t>
            </a:r>
            <a:r>
              <a:rPr lang="en-GB" sz="2000" b="0" dirty="0">
                <a:solidFill>
                  <a:srgbClr val="D4D4D4"/>
                </a:solidFill>
                <a:effectLst/>
                <a:latin typeface="Menlo" panose="020B0609030804020204" pitchFamily="49" charset="0"/>
              </a:rPr>
              <a:t>, wine=</a:t>
            </a:r>
            <a:r>
              <a:rPr lang="en-GB" sz="2000" b="0" dirty="0">
                <a:solidFill>
                  <a:srgbClr val="CE9178"/>
                </a:solidFill>
                <a:effectLst/>
                <a:latin typeface="Menlo" panose="020B0609030804020204" pitchFamily="49" charset="0"/>
              </a:rPr>
              <a:t>'merlot'</a:t>
            </a:r>
            <a:r>
              <a:rPr lang="en-GB" sz="2000" b="0" dirty="0">
                <a:solidFill>
                  <a:srgbClr val="D4D4D4"/>
                </a:solidFill>
                <a:effectLst/>
                <a:latin typeface="Menlo" panose="020B0609030804020204" pitchFamily="49" charset="0"/>
              </a:rPr>
              <a:t>, dessert= </a:t>
            </a:r>
            <a:r>
              <a:rPr lang="en-GB" sz="2000" b="0" dirty="0">
                <a:solidFill>
                  <a:srgbClr val="CE9178"/>
                </a:solidFill>
                <a:effectLst/>
                <a:latin typeface="Menlo" panose="020B0609030804020204" pitchFamily="49" charset="0"/>
              </a:rPr>
              <a:t>'ice cream’</a:t>
            </a:r>
            <a:r>
              <a:rPr lang="en-GB" sz="2000" b="0" dirty="0">
                <a:solidFill>
                  <a:srgbClr val="D4D4D4"/>
                </a:solidFill>
                <a:effectLst/>
                <a:latin typeface="Menlo" panose="020B0609030804020204" pitchFamily="49" charset="0"/>
              </a:rPr>
              <a:t>) </a:t>
            </a:r>
          </a:p>
          <a:p>
            <a:pPr marL="0" indent="0">
              <a:buNone/>
            </a:pPr>
            <a:r>
              <a:rPr lang="en-GB" sz="2000" b="0" dirty="0">
                <a:solidFill>
                  <a:srgbClr val="6A9955"/>
                </a:solidFill>
                <a:effectLst/>
                <a:latin typeface="Menlo" panose="020B0609030804020204" pitchFamily="49" charset="0"/>
              </a:rPr>
              <a:t># positional first works as expected</a:t>
            </a:r>
            <a:endParaRPr lang="en-GB" sz="2000" b="0" dirty="0">
              <a:solidFill>
                <a:srgbClr val="D4D4D4"/>
              </a:solidFill>
              <a:effectLst/>
              <a:latin typeface="Menlo" panose="020B0609030804020204" pitchFamily="49" charset="0"/>
            </a:endParaRP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menu(wine=</a:t>
            </a:r>
            <a:r>
              <a:rPr lang="en-GB" sz="2000" b="0" dirty="0">
                <a:solidFill>
                  <a:srgbClr val="CE9178"/>
                </a:solidFill>
                <a:effectLst/>
                <a:latin typeface="Menlo" panose="020B0609030804020204" pitchFamily="49" charset="0"/>
              </a:rPr>
              <a:t>'merlot'</a:t>
            </a:r>
            <a:r>
              <a:rPr lang="en-GB" sz="2000" b="0" dirty="0">
                <a:solidFill>
                  <a:srgbClr val="D4D4D4"/>
                </a:solidFill>
                <a:effectLst/>
                <a:latin typeface="Menlo" panose="020B0609030804020204" pitchFamily="49" charset="0"/>
              </a:rPr>
              <a:t>, dessert= </a:t>
            </a:r>
            <a:r>
              <a:rPr lang="en-GB" sz="2000" b="0" dirty="0">
                <a:solidFill>
                  <a:srgbClr val="CE9178"/>
                </a:solidFill>
                <a:effectLst/>
                <a:latin typeface="Menlo" panose="020B0609030804020204" pitchFamily="49" charset="0"/>
              </a:rPr>
              <a:t>'ice cream'</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'beef'</a:t>
            </a:r>
            <a:r>
              <a:rPr lang="en-GB" sz="2000" b="0" dirty="0">
                <a:solidFill>
                  <a:srgbClr val="D4D4D4"/>
                </a:solidFill>
                <a:effectLst/>
                <a:latin typeface="Menlo" panose="020B0609030804020204" pitchFamily="49" charset="0"/>
              </a:rPr>
              <a:t>)</a:t>
            </a:r>
          </a:p>
          <a:p>
            <a:pPr marL="0" indent="0">
              <a:buNone/>
            </a:pPr>
            <a:r>
              <a:rPr lang="en-GB" sz="2000" b="0" dirty="0">
                <a:solidFill>
                  <a:srgbClr val="6A9955"/>
                </a:solidFill>
                <a:effectLst/>
                <a:latin typeface="Menlo" panose="020B0609030804020204" pitchFamily="49" charset="0"/>
              </a:rPr>
              <a:t># </a:t>
            </a:r>
            <a:r>
              <a:rPr lang="en-GB" sz="2000" b="0" dirty="0" err="1">
                <a:solidFill>
                  <a:srgbClr val="6A9955"/>
                </a:solidFill>
                <a:effectLst/>
                <a:latin typeface="Menlo" panose="020B0609030804020204" pitchFamily="49" charset="0"/>
              </a:rPr>
              <a:t>SyntaxError</a:t>
            </a:r>
            <a:r>
              <a:rPr lang="en-GB" sz="2000" b="0" dirty="0">
                <a:solidFill>
                  <a:srgbClr val="6A9955"/>
                </a:solidFill>
                <a:effectLst/>
                <a:latin typeface="Menlo" panose="020B0609030804020204" pitchFamily="49" charset="0"/>
              </a:rPr>
              <a:t>: positional argument follows keyword argument</a:t>
            </a: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680C986E-357C-3F92-485F-5A6A6D52BC52}"/>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Combining Positional &amp; Keyword Arguments</a:t>
            </a:r>
          </a:p>
        </p:txBody>
      </p:sp>
    </p:spTree>
    <p:extLst>
      <p:ext uri="{BB962C8B-B14F-4D97-AF65-F5344CB8AC3E}">
        <p14:creationId xmlns:p14="http://schemas.microsoft.com/office/powerpoint/2010/main" val="2030341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975A-3B09-6506-DBEC-B9EEAF4AA892}"/>
              </a:ext>
            </a:extLst>
          </p:cNvPr>
          <p:cNvSpPr>
            <a:spLocks noGrp="1"/>
          </p:cNvSpPr>
          <p:nvPr>
            <p:ph type="title"/>
          </p:nvPr>
        </p:nvSpPr>
        <p:spPr/>
        <p:txBody>
          <a:bodyPr anchor="ctr"/>
          <a:lstStyle/>
          <a:p>
            <a:r>
              <a:rPr lang="en-DE" dirty="0">
                <a:solidFill>
                  <a:srgbClr val="D4D4D4"/>
                </a:solidFill>
              </a:rPr>
              <a:t>Keyword-Only Arguments</a:t>
            </a:r>
          </a:p>
        </p:txBody>
      </p:sp>
    </p:spTree>
    <p:extLst>
      <p:ext uri="{BB962C8B-B14F-4D97-AF65-F5344CB8AC3E}">
        <p14:creationId xmlns:p14="http://schemas.microsoft.com/office/powerpoint/2010/main" val="368985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 entree, dessert, wine):</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endParaRPr lang="en-GB" sz="2000" dirty="0">
              <a:solidFill>
                <a:srgbClr val="D4D4D4"/>
              </a:solidFill>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menu(wine=</a:t>
            </a:r>
            <a:r>
              <a:rPr lang="en-GB" sz="2000" b="0" dirty="0">
                <a:solidFill>
                  <a:srgbClr val="CE9178"/>
                </a:solidFill>
                <a:effectLst/>
                <a:latin typeface="Menlo" panose="020B0609030804020204" pitchFamily="49" charset="0"/>
              </a:rPr>
              <a:t>'sauvignon'</a:t>
            </a:r>
            <a:r>
              <a:rPr lang="en-GB" sz="2000" b="0" dirty="0">
                <a:solidFill>
                  <a:srgbClr val="D4D4D4"/>
                </a:solidFill>
                <a:effectLst/>
                <a:latin typeface="Menlo" panose="020B0609030804020204" pitchFamily="49" charset="0"/>
              </a:rPr>
              <a:t>, entree=</a:t>
            </a:r>
            <a:r>
              <a:rPr lang="en-GB" sz="2000" b="0" dirty="0">
                <a:solidFill>
                  <a:srgbClr val="CE9178"/>
                </a:solidFill>
                <a:effectLst/>
                <a:latin typeface="Menlo" panose="020B0609030804020204" pitchFamily="49" charset="0"/>
              </a:rPr>
              <a:t>'curry'</a:t>
            </a:r>
            <a:r>
              <a:rPr lang="en-GB" sz="2000" b="0" dirty="0">
                <a:solidFill>
                  <a:srgbClr val="D4D4D4"/>
                </a:solidFill>
                <a:effectLst/>
                <a:latin typeface="Menlo" panose="020B0609030804020204" pitchFamily="49" charset="0"/>
              </a:rPr>
              <a:t>, dessert=</a:t>
            </a:r>
            <a:r>
              <a:rPr lang="en-GB" sz="2000" b="0" dirty="0">
                <a:solidFill>
                  <a:srgbClr val="CE9178"/>
                </a:solidFill>
                <a:effectLst/>
                <a:latin typeface="Menlo" panose="020B0609030804020204" pitchFamily="49" charset="0"/>
              </a:rPr>
              <a:t>'pudding'</a:t>
            </a:r>
            <a:r>
              <a:rPr lang="en-GB" sz="2000" b="0" dirty="0">
                <a:solidFill>
                  <a:srgbClr val="D4D4D4"/>
                </a:solidFill>
                <a:effectLst/>
                <a:latin typeface="Menlo" panose="020B0609030804020204" pitchFamily="49" charset="0"/>
              </a:rPr>
              <a:t>)</a:t>
            </a:r>
          </a:p>
          <a:p>
            <a:pPr marL="0" indent="0">
              <a:buNone/>
            </a:pPr>
            <a:r>
              <a:rPr lang="en-GB" sz="2000" b="0" dirty="0">
                <a:solidFill>
                  <a:srgbClr val="6A9955"/>
                </a:solidFill>
                <a:effectLst/>
                <a:latin typeface="Menlo" panose="020B0609030804020204" pitchFamily="49" charset="0"/>
              </a:rPr>
              <a:t># entree: curry</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dessert: pudding</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wine: sauvignon</a:t>
            </a:r>
            <a:endParaRPr lang="en-GB" sz="2000" b="0" dirty="0">
              <a:solidFill>
                <a:srgbClr val="D4D4D4"/>
              </a:solidFill>
              <a:effectLst/>
              <a:latin typeface="Menlo" panose="020B0609030804020204" pitchFamily="49" charset="0"/>
            </a:endParaRPr>
          </a:p>
          <a:p>
            <a:pPr marL="0" indent="0">
              <a:buNone/>
            </a:pPr>
            <a:endParaRPr lang="en-GB" sz="2000" b="0" dirty="0">
              <a:solidFill>
                <a:srgbClr val="D4D4D4"/>
              </a:solidFill>
              <a:effectLst/>
              <a:latin typeface="Menlo" panose="020B0609030804020204" pitchFamily="49" charset="0"/>
            </a:endParaRPr>
          </a:p>
        </p:txBody>
      </p:sp>
      <p:sp>
        <p:nvSpPr>
          <p:cNvPr id="2" name="Title 6">
            <a:extLst>
              <a:ext uri="{FF2B5EF4-FFF2-40B4-BE49-F238E27FC236}">
                <a16:creationId xmlns:a16="http://schemas.microsoft.com/office/drawing/2014/main" id="{102C19ED-0892-36A2-6274-737E105A3435}"/>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Keyword-Only Arguments</a:t>
            </a:r>
          </a:p>
        </p:txBody>
      </p:sp>
    </p:spTree>
    <p:extLst>
      <p:ext uri="{BB962C8B-B14F-4D97-AF65-F5344CB8AC3E}">
        <p14:creationId xmlns:p14="http://schemas.microsoft.com/office/powerpoint/2010/main" val="3793790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 entree, dessert, wine):</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endParaRPr lang="en-GB" sz="2000" b="0" dirty="0">
              <a:solidFill>
                <a:srgbClr val="D4D4D4"/>
              </a:solidFill>
              <a:effectLst/>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menu(</a:t>
            </a:r>
            <a:r>
              <a:rPr lang="en-GB" sz="2000" b="0" dirty="0">
                <a:solidFill>
                  <a:srgbClr val="CE9178"/>
                </a:solidFill>
                <a:effectLst/>
                <a:latin typeface="Menlo" panose="020B0609030804020204" pitchFamily="49" charset="0"/>
              </a:rPr>
              <a:t>'curry'</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'pudding'</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'sauvignon'</a:t>
            </a:r>
            <a:r>
              <a:rPr lang="en-GB" sz="2000" b="0" dirty="0">
                <a:solidFill>
                  <a:srgbClr val="D4D4D4"/>
                </a:solidFill>
                <a:effectLst/>
                <a:latin typeface="Menlo" panose="020B0609030804020204" pitchFamily="49" charset="0"/>
              </a:rPr>
              <a:t>)</a:t>
            </a:r>
          </a:p>
          <a:p>
            <a:pPr marL="0" indent="0">
              <a:buNone/>
            </a:pPr>
            <a:r>
              <a:rPr lang="en-GB" sz="2000" b="0" dirty="0">
                <a:solidFill>
                  <a:srgbClr val="6A9955"/>
                </a:solidFill>
                <a:effectLst/>
                <a:latin typeface="Menlo" panose="020B0609030804020204" pitchFamily="49" charset="0"/>
              </a:rPr>
              <a:t># </a:t>
            </a:r>
            <a:r>
              <a:rPr lang="en-GB" sz="2000" b="0" dirty="0" err="1">
                <a:solidFill>
                  <a:srgbClr val="6A9955"/>
                </a:solidFill>
                <a:effectLst/>
                <a:latin typeface="Menlo" panose="020B0609030804020204" pitchFamily="49" charset="0"/>
              </a:rPr>
              <a:t>TypeError</a:t>
            </a:r>
            <a:r>
              <a:rPr lang="en-GB" sz="2000" b="0" dirty="0">
                <a:solidFill>
                  <a:srgbClr val="6A9955"/>
                </a:solidFill>
                <a:effectLst/>
                <a:latin typeface="Menlo" panose="020B0609030804020204" pitchFamily="49" charset="0"/>
              </a:rPr>
              <a:t>: menu() takes 0 positional arguments but 3 were given</a:t>
            </a:r>
            <a:endParaRPr lang="en-GB" sz="2000" b="0" dirty="0">
              <a:solidFill>
                <a:srgbClr val="D4D4D4"/>
              </a:solidFill>
              <a:effectLst/>
              <a:latin typeface="Menlo" panose="020B0609030804020204" pitchFamily="49" charset="0"/>
            </a:endParaRPr>
          </a:p>
          <a:p>
            <a:pPr marL="0" indent="0">
              <a:buNone/>
            </a:pPr>
            <a:endParaRPr lang="en-GB" sz="2000" b="0" dirty="0">
              <a:solidFill>
                <a:srgbClr val="D4D4D4"/>
              </a:solidFill>
              <a:effectLst/>
              <a:latin typeface="Menlo" panose="020B0609030804020204" pitchFamily="49" charset="0"/>
            </a:endParaRPr>
          </a:p>
        </p:txBody>
      </p:sp>
      <p:sp>
        <p:nvSpPr>
          <p:cNvPr id="2" name="Title 6">
            <a:extLst>
              <a:ext uri="{FF2B5EF4-FFF2-40B4-BE49-F238E27FC236}">
                <a16:creationId xmlns:a16="http://schemas.microsoft.com/office/drawing/2014/main" id="{19373758-870A-4AB8-4128-1DA1EABCB49D}"/>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Keyword-Only Arguments</a:t>
            </a:r>
          </a:p>
        </p:txBody>
      </p:sp>
    </p:spTree>
    <p:extLst>
      <p:ext uri="{BB962C8B-B14F-4D97-AF65-F5344CB8AC3E}">
        <p14:creationId xmlns:p14="http://schemas.microsoft.com/office/powerpoint/2010/main" val="3063582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26DA5-72E2-8545-6298-E143BC3F5DDE}"/>
              </a:ext>
            </a:extLst>
          </p:cNvPr>
          <p:cNvSpPr>
            <a:spLocks noGrp="1"/>
          </p:cNvSpPr>
          <p:nvPr>
            <p:ph type="title"/>
          </p:nvPr>
        </p:nvSpPr>
        <p:spPr/>
        <p:txBody>
          <a:bodyPr anchor="ctr"/>
          <a:lstStyle/>
          <a:p>
            <a:r>
              <a:rPr lang="en-DE" dirty="0">
                <a:solidFill>
                  <a:srgbClr val="D4D4D4"/>
                </a:solidFill>
              </a:rPr>
              <a:t>Default Parameter Values</a:t>
            </a:r>
          </a:p>
        </p:txBody>
      </p:sp>
    </p:spTree>
    <p:extLst>
      <p:ext uri="{BB962C8B-B14F-4D97-AF65-F5344CB8AC3E}">
        <p14:creationId xmlns:p14="http://schemas.microsoft.com/office/powerpoint/2010/main" val="1240984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menu(entree, dessert, wine=</a:t>
            </a:r>
            <a:r>
              <a:rPr lang="en-GB" sz="2000" b="0" dirty="0">
                <a:solidFill>
                  <a:srgbClr val="CE9178"/>
                </a:solidFill>
                <a:effectLst/>
                <a:latin typeface="Menlo" panose="020B0609030804020204" pitchFamily="49" charset="0"/>
              </a:rPr>
              <a:t>'house red'</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"entree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{entree}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"dessert</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{dessert}</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569CD6"/>
                </a:solidFill>
                <a:effectLst/>
                <a:latin typeface="Menlo" panose="020B0609030804020204" pitchFamily="49" charset="0"/>
              </a:rPr>
              <a:t>f</a:t>
            </a:r>
            <a:r>
              <a:rPr lang="en-GB" sz="2000" b="0" dirty="0" err="1">
                <a:solidFill>
                  <a:srgbClr val="CE9178"/>
                </a:solidFill>
                <a:effectLst/>
                <a:latin typeface="Menlo" panose="020B0609030804020204" pitchFamily="49" charset="0"/>
              </a:rPr>
              <a:t>"wine</a:t>
            </a:r>
            <a:r>
              <a:rPr lang="en-GB" sz="2000" b="0" dirty="0">
                <a:solidFill>
                  <a:srgbClr val="CE9178"/>
                </a:solidFill>
                <a:effectLst/>
                <a:latin typeface="Menlo" panose="020B0609030804020204" pitchFamily="49" charset="0"/>
              </a:rPr>
              <a:t>: </a:t>
            </a:r>
            <a:r>
              <a:rPr lang="en-GB" sz="2000" b="0" dirty="0">
                <a:solidFill>
                  <a:srgbClr val="D4D4D4"/>
                </a:solidFill>
                <a:effectLst/>
                <a:latin typeface="Menlo" panose="020B0609030804020204" pitchFamily="49" charset="0"/>
              </a:rPr>
              <a:t>{wine}</a:t>
            </a:r>
            <a:r>
              <a:rPr lang="en-GB" sz="2000" b="0" dirty="0">
                <a:solidFill>
                  <a:srgbClr val="CE9178"/>
                </a:solidFill>
                <a:effectLst/>
                <a:latin typeface="Menlo" panose="020B0609030804020204" pitchFamily="49" charset="0"/>
              </a:rPr>
              <a:t>"</a:t>
            </a:r>
            <a:r>
              <a:rPr lang="en-GB" sz="2000" dirty="0">
                <a:solidFill>
                  <a:srgbClr val="D4D4D4"/>
                </a:solidFill>
                <a:latin typeface="Menlo" panose="020B0609030804020204" pitchFamily="49" charset="0"/>
              </a:rPr>
              <a:t>)</a:t>
            </a:r>
          </a:p>
          <a:p>
            <a:pPr marL="0" indent="0">
              <a:buNone/>
            </a:pPr>
            <a:endParaRPr lang="en-GB" sz="2000" b="0" dirty="0">
              <a:solidFill>
                <a:srgbClr val="D4D4D4"/>
              </a:solidFill>
              <a:effectLst/>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menu(</a:t>
            </a:r>
            <a:r>
              <a:rPr lang="en-GB" sz="2000" b="0" dirty="0">
                <a:solidFill>
                  <a:srgbClr val="CE9178"/>
                </a:solidFill>
                <a:effectLst/>
                <a:latin typeface="Menlo" panose="020B0609030804020204" pitchFamily="49" charset="0"/>
              </a:rPr>
              <a:t>'pizza'</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a:t>
            </a:r>
            <a:r>
              <a:rPr lang="en-GB" sz="2000" dirty="0">
                <a:solidFill>
                  <a:srgbClr val="CE9178"/>
                </a:solidFill>
                <a:latin typeface="Menlo" panose="020B0609030804020204" pitchFamily="49" charset="0"/>
              </a:rPr>
              <a:t>cookie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6A9955"/>
                </a:solidFill>
                <a:effectLst/>
                <a:latin typeface="Menlo" panose="020B0609030804020204" pitchFamily="49" charset="0"/>
              </a:rPr>
              <a:t># entree: pizza</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dessert: cookie</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wine: house red</a:t>
            </a: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A6332541-97A4-3E71-1BF1-920885657D60}"/>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Default Parameter Values</a:t>
            </a:r>
          </a:p>
        </p:txBody>
      </p:sp>
    </p:spTree>
    <p:extLst>
      <p:ext uri="{BB962C8B-B14F-4D97-AF65-F5344CB8AC3E}">
        <p14:creationId xmlns:p14="http://schemas.microsoft.com/office/powerpoint/2010/main" val="2561332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b="0" dirty="0">
              <a:solidFill>
                <a:srgbClr val="569CD6"/>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add_to_list</a:t>
            </a:r>
            <a:r>
              <a:rPr lang="en-GB" sz="2000" b="0" dirty="0">
                <a:solidFill>
                  <a:srgbClr val="D4D4D4"/>
                </a:solidFill>
                <a:effectLst/>
                <a:latin typeface="Menlo" panose="020B0609030804020204" pitchFamily="49" charset="0"/>
              </a:rPr>
              <a:t>(element, list=[]):</a:t>
            </a:r>
          </a:p>
          <a:p>
            <a:pPr marL="0" indent="0">
              <a:buNone/>
            </a:pP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list.append</a:t>
            </a:r>
            <a:r>
              <a:rPr lang="en-GB" sz="2000" b="0" dirty="0">
                <a:solidFill>
                  <a:srgbClr val="D4D4D4"/>
                </a:solidFill>
                <a:effectLst/>
                <a:latin typeface="Menlo" panose="020B0609030804020204" pitchFamily="49" charset="0"/>
              </a:rPr>
              <a:t>(element)</a:t>
            </a:r>
          </a:p>
          <a:p>
            <a:pPr marL="0" indent="0">
              <a:buNone/>
            </a:pPr>
            <a:r>
              <a:rPr lang="en-GB" sz="2000" b="0" dirty="0">
                <a:solidFill>
                  <a:srgbClr val="D4D4D4"/>
                </a:solidFill>
                <a:effectLst/>
                <a:latin typeface="Menlo" panose="020B0609030804020204" pitchFamily="49" charset="0"/>
              </a:rPr>
              <a:t>    print(list)</a:t>
            </a:r>
          </a:p>
          <a:p>
            <a:pPr marL="0" indent="0">
              <a:buNone/>
            </a:pPr>
            <a:br>
              <a:rPr lang="en-GB" sz="2000" b="0" dirty="0">
                <a:solidFill>
                  <a:srgbClr val="D4D4D4"/>
                </a:solidFill>
                <a:effectLst/>
                <a:latin typeface="Menlo" panose="020B0609030804020204" pitchFamily="49" charset="0"/>
              </a:rPr>
            </a:br>
            <a:r>
              <a:rPr lang="en-GB" sz="2000" b="0" dirty="0" err="1">
                <a:solidFill>
                  <a:srgbClr val="D4D4D4"/>
                </a:solidFill>
                <a:effectLst/>
                <a:latin typeface="Menlo" panose="020B0609030804020204" pitchFamily="49" charset="0"/>
              </a:rPr>
              <a:t>add_to_list</a:t>
            </a:r>
            <a:r>
              <a:rPr lang="en-GB" sz="2000" b="0" dirty="0">
                <a:solidFill>
                  <a:srgbClr val="D4D4D4"/>
                </a:solidFill>
                <a:effectLst/>
                <a:latin typeface="Menlo" panose="020B0609030804020204" pitchFamily="49" charset="0"/>
              </a:rPr>
              <a:t>(</a:t>
            </a:r>
            <a:r>
              <a:rPr lang="en-GB" sz="2000" b="0" dirty="0">
                <a:solidFill>
                  <a:srgbClr val="B5CEA8"/>
                </a:solidFill>
                <a:effectLst/>
                <a:latin typeface="Menlo" panose="020B0609030804020204" pitchFamily="49" charset="0"/>
              </a:rPr>
              <a:t>12</a:t>
            </a:r>
            <a:r>
              <a:rPr lang="en-GB" sz="2000" b="0" dirty="0">
                <a:solidFill>
                  <a:srgbClr val="D4D4D4"/>
                </a:solidFill>
                <a:effectLst/>
                <a:latin typeface="Menlo" panose="020B0609030804020204" pitchFamily="49" charset="0"/>
              </a:rPr>
              <a:t>)</a:t>
            </a:r>
          </a:p>
          <a:p>
            <a:pPr marL="0" indent="0">
              <a:buNone/>
            </a:pPr>
            <a:r>
              <a:rPr lang="en-GB" sz="2000" b="0" dirty="0" err="1">
                <a:solidFill>
                  <a:srgbClr val="D4D4D4"/>
                </a:solidFill>
                <a:effectLst/>
                <a:latin typeface="Menlo" panose="020B0609030804020204" pitchFamily="49" charset="0"/>
              </a:rPr>
              <a:t>add_to_list</a:t>
            </a:r>
            <a:r>
              <a:rPr lang="en-GB" sz="2000" b="0" dirty="0">
                <a:solidFill>
                  <a:srgbClr val="D4D4D4"/>
                </a:solidFill>
                <a:effectLst/>
                <a:latin typeface="Menlo" panose="020B0609030804020204" pitchFamily="49" charset="0"/>
              </a:rPr>
              <a:t>(</a:t>
            </a:r>
            <a:r>
              <a:rPr lang="en-GB" sz="2000" b="0" dirty="0">
                <a:solidFill>
                  <a:srgbClr val="B5CEA8"/>
                </a:solidFill>
                <a:effectLst/>
                <a:latin typeface="Menlo" panose="020B0609030804020204" pitchFamily="49" charset="0"/>
              </a:rPr>
              <a:t>15</a:t>
            </a:r>
            <a:r>
              <a:rPr lang="en-GB" sz="2000" b="0" dirty="0">
                <a:solidFill>
                  <a:srgbClr val="D4D4D4"/>
                </a:solidFill>
                <a:effectLst/>
                <a:latin typeface="Menlo" panose="020B0609030804020204" pitchFamily="49" charset="0"/>
              </a:rPr>
              <a:t>)</a:t>
            </a:r>
            <a:endParaRPr lang="en-GB" sz="2000" dirty="0">
              <a:solidFill>
                <a:srgbClr val="D4D4D4"/>
              </a:solidFill>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Expected:				</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[12]					</a:t>
            </a:r>
          </a:p>
          <a:p>
            <a:pPr marL="0" indent="0">
              <a:buNone/>
            </a:pPr>
            <a:r>
              <a:rPr lang="en-GB" sz="2000" dirty="0">
                <a:solidFill>
                  <a:srgbClr val="6A9955"/>
                </a:solidFill>
                <a:latin typeface="Menlo" panose="020B0609030804020204" pitchFamily="49" charset="0"/>
              </a:rPr>
              <a:t># [15]					</a:t>
            </a:r>
            <a:endParaRPr lang="en-GB" sz="2000" b="0" dirty="0">
              <a:solidFill>
                <a:srgbClr val="D4D4D4"/>
              </a:solidFill>
              <a:effectLst/>
              <a:latin typeface="Menlo" panose="020B0609030804020204" pitchFamily="49" charset="0"/>
            </a:endParaRPr>
          </a:p>
          <a:p>
            <a:pPr marL="0" indent="0">
              <a:buNone/>
            </a:pPr>
            <a:endParaRPr lang="en-GB" sz="2000" b="0" dirty="0">
              <a:effectLst/>
              <a:latin typeface="Menlo" panose="020B0609030804020204" pitchFamily="49" charset="0"/>
            </a:endParaRPr>
          </a:p>
        </p:txBody>
      </p:sp>
      <p:sp>
        <p:nvSpPr>
          <p:cNvPr id="2" name="TextBox 1">
            <a:extLst>
              <a:ext uri="{FF2B5EF4-FFF2-40B4-BE49-F238E27FC236}">
                <a16:creationId xmlns:a16="http://schemas.microsoft.com/office/drawing/2014/main" id="{046060B9-3899-0650-D1B7-1DA714B95CD6}"/>
              </a:ext>
            </a:extLst>
          </p:cNvPr>
          <p:cNvSpPr txBox="1"/>
          <p:nvPr/>
        </p:nvSpPr>
        <p:spPr>
          <a:xfrm>
            <a:off x="12046857" y="4049486"/>
            <a:ext cx="184731" cy="369332"/>
          </a:xfrm>
          <a:prstGeom prst="rect">
            <a:avLst/>
          </a:prstGeom>
          <a:noFill/>
        </p:spPr>
        <p:txBody>
          <a:bodyPr wrap="none" rtlCol="0">
            <a:spAutoFit/>
          </a:bodyPr>
          <a:lstStyle/>
          <a:p>
            <a:endParaRPr lang="en-DE" dirty="0"/>
          </a:p>
        </p:txBody>
      </p:sp>
      <p:sp>
        <p:nvSpPr>
          <p:cNvPr id="6" name="Content Placeholder 3">
            <a:extLst>
              <a:ext uri="{FF2B5EF4-FFF2-40B4-BE49-F238E27FC236}">
                <a16:creationId xmlns:a16="http://schemas.microsoft.com/office/drawing/2014/main" id="{68FAF8C8-8276-DCBB-0A76-2ABB35247E52}"/>
              </a:ext>
            </a:extLst>
          </p:cNvPr>
          <p:cNvSpPr txBox="1">
            <a:spLocks/>
          </p:cNvSpPr>
          <p:nvPr/>
        </p:nvSpPr>
        <p:spPr>
          <a:xfrm>
            <a:off x="3784601" y="3665993"/>
            <a:ext cx="4096655" cy="22932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GB" sz="2000" dirty="0">
                <a:solidFill>
                  <a:srgbClr val="D4D4D4"/>
                </a:solidFill>
                <a:latin typeface="Menlo" panose="020B0609030804020204" pitchFamily="49" charset="0"/>
              </a:rPr>
            </a:br>
            <a:r>
              <a:rPr lang="en-GB" sz="2000" dirty="0">
                <a:solidFill>
                  <a:srgbClr val="6A9955"/>
                </a:solidFill>
                <a:latin typeface="Menlo" panose="020B0609030804020204" pitchFamily="49" charset="0"/>
              </a:rPr>
              <a:t># Actual:		</a:t>
            </a:r>
            <a:endParaRPr lang="en-GB" sz="2000" dirty="0">
              <a:solidFill>
                <a:srgbClr val="D4D4D4"/>
              </a:solidFill>
              <a:latin typeface="Menlo" panose="020B0609030804020204" pitchFamily="49" charset="0"/>
            </a:endParaRPr>
          </a:p>
          <a:p>
            <a:pPr marL="0" indent="0">
              <a:buFont typeface="Arial" panose="020B0604020202020204" pitchFamily="34" charset="0"/>
              <a:buNone/>
            </a:pPr>
            <a:r>
              <a:rPr lang="en-GB" sz="2000" dirty="0">
                <a:solidFill>
                  <a:srgbClr val="6A9955"/>
                </a:solidFill>
                <a:latin typeface="Menlo" panose="020B0609030804020204" pitchFamily="49" charset="0"/>
              </a:rPr>
              <a:t># [12]			</a:t>
            </a:r>
          </a:p>
          <a:p>
            <a:pPr marL="0" indent="0">
              <a:buFont typeface="Arial" panose="020B0604020202020204" pitchFamily="34" charset="0"/>
              <a:buNone/>
            </a:pPr>
            <a:r>
              <a:rPr lang="en-GB" sz="2000" dirty="0">
                <a:solidFill>
                  <a:srgbClr val="6A9955"/>
                </a:solidFill>
                <a:latin typeface="Menlo" panose="020B0609030804020204" pitchFamily="49" charset="0"/>
              </a:rPr>
              <a:t># [12, 15]					</a:t>
            </a:r>
            <a:endParaRPr lang="en-GB" sz="2000" dirty="0">
              <a:solidFill>
                <a:srgbClr val="D4D4D4"/>
              </a:solidFill>
              <a:latin typeface="Menlo" panose="020B0609030804020204" pitchFamily="49" charset="0"/>
            </a:endParaRPr>
          </a:p>
          <a:p>
            <a:pPr marL="0" indent="0">
              <a:buFont typeface="Arial" panose="020B0604020202020204" pitchFamily="34" charset="0"/>
              <a:buNone/>
            </a:pPr>
            <a:endParaRPr lang="en-GB" sz="2000" dirty="0">
              <a:latin typeface="Menlo" panose="020B0609030804020204" pitchFamily="49" charset="0"/>
            </a:endParaRPr>
          </a:p>
        </p:txBody>
      </p:sp>
      <p:pic>
        <p:nvPicPr>
          <p:cNvPr id="8" name="Picture 7" descr="A yellow triangle with a black exclamation mark&#10;&#10;Description automatically generated">
            <a:extLst>
              <a:ext uri="{FF2B5EF4-FFF2-40B4-BE49-F238E27FC236}">
                <a16:creationId xmlns:a16="http://schemas.microsoft.com/office/drawing/2014/main" id="{7FCFBEFE-4E39-4F78-ADDF-339DD0552AEB}"/>
              </a:ext>
            </a:extLst>
          </p:cNvPr>
          <p:cNvPicPr>
            <a:picLocks noChangeAspect="1"/>
          </p:cNvPicPr>
          <p:nvPr/>
        </p:nvPicPr>
        <p:blipFill>
          <a:blip r:embed="rId3">
            <a:alphaModFix amt="80000"/>
          </a:blip>
          <a:stretch>
            <a:fillRect/>
          </a:stretch>
        </p:blipFill>
        <p:spPr>
          <a:xfrm rot="601616" flipH="1">
            <a:off x="9054258" y="411949"/>
            <a:ext cx="2451384" cy="2451384"/>
          </a:xfrm>
          <a:prstGeom prst="rect">
            <a:avLst/>
          </a:prstGeom>
          <a:effectLst/>
        </p:spPr>
      </p:pic>
      <p:sp>
        <p:nvSpPr>
          <p:cNvPr id="9" name="Title 6">
            <a:extLst>
              <a:ext uri="{FF2B5EF4-FFF2-40B4-BE49-F238E27FC236}">
                <a16:creationId xmlns:a16="http://schemas.microsoft.com/office/drawing/2014/main" id="{F18310B7-0C7F-C94A-EFBE-630DD8BAE10D}"/>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Default Parameter Values</a:t>
            </a:r>
          </a:p>
        </p:txBody>
      </p:sp>
    </p:spTree>
    <p:extLst>
      <p:ext uri="{BB962C8B-B14F-4D97-AF65-F5344CB8AC3E}">
        <p14:creationId xmlns:p14="http://schemas.microsoft.com/office/powerpoint/2010/main" val="33598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b="0" dirty="0">
              <a:solidFill>
                <a:srgbClr val="569CD6"/>
              </a:solidFill>
              <a:effectLst/>
              <a:latin typeface="Menlo" panose="020B0609030804020204" pitchFamily="49" charset="0"/>
            </a:endParaRPr>
          </a:p>
          <a:p>
            <a:pPr marL="0" indent="0">
              <a:buNone/>
            </a:pPr>
            <a:endParaRPr lang="en-GB" sz="2000" b="0" dirty="0">
              <a:solidFill>
                <a:srgbClr val="569CD6"/>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add_to_list</a:t>
            </a:r>
            <a:r>
              <a:rPr lang="en-GB" sz="2000" b="0" dirty="0">
                <a:solidFill>
                  <a:srgbClr val="D4D4D4"/>
                </a:solidFill>
                <a:effectLst/>
                <a:latin typeface="Menlo" panose="020B0609030804020204" pitchFamily="49" charset="0"/>
              </a:rPr>
              <a:t>(element, list</a:t>
            </a:r>
            <a:r>
              <a:rPr lang="en-GB" sz="2000" dirty="0">
                <a:solidFill>
                  <a:srgbClr val="D4D4D4"/>
                </a:solidFill>
                <a:latin typeface="Menlo" panose="020B0609030804020204" pitchFamily="49" charset="0"/>
              </a:rPr>
              <a:t>=</a:t>
            </a:r>
            <a:r>
              <a:rPr lang="en-GB" sz="2000" dirty="0">
                <a:solidFill>
                  <a:srgbClr val="569CD6"/>
                </a:solidFill>
                <a:latin typeface="Menlo" panose="020B0609030804020204" pitchFamily="49" charset="0"/>
              </a:rPr>
              <a:t>None</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a:t>
            </a:r>
            <a:r>
              <a:rPr lang="en-GB" sz="2000" b="0" dirty="0">
                <a:solidFill>
                  <a:srgbClr val="569CD6"/>
                </a:solidFill>
                <a:effectLst/>
                <a:latin typeface="Menlo" panose="020B0609030804020204" pitchFamily="49" charset="0"/>
              </a:rPr>
              <a:t>if</a:t>
            </a:r>
            <a:r>
              <a:rPr lang="en-GB" sz="2000" b="0" dirty="0">
                <a:solidFill>
                  <a:srgbClr val="D4D4D4"/>
                </a:solidFill>
                <a:effectLst/>
                <a:latin typeface="Menlo" panose="020B0609030804020204" pitchFamily="49" charset="0"/>
              </a:rPr>
              <a:t> list </a:t>
            </a:r>
            <a:r>
              <a:rPr lang="en-GB" sz="2000" b="0" dirty="0">
                <a:solidFill>
                  <a:srgbClr val="569CD6"/>
                </a:solidFill>
                <a:effectLst/>
                <a:latin typeface="Menlo" panose="020B0609030804020204" pitchFamily="49" charset="0"/>
              </a:rPr>
              <a:t>is</a:t>
            </a:r>
            <a:r>
              <a:rPr lang="en-GB" sz="2000" b="0" dirty="0">
                <a:solidFill>
                  <a:srgbClr val="D4D4D4"/>
                </a:solidFill>
                <a:effectLst/>
                <a:latin typeface="Menlo" panose="020B0609030804020204" pitchFamily="49" charset="0"/>
              </a:rPr>
              <a:t> </a:t>
            </a:r>
            <a:r>
              <a:rPr lang="en-GB" sz="2000" b="0" dirty="0">
                <a:solidFill>
                  <a:srgbClr val="569CD6"/>
                </a:solidFill>
                <a:effectLst/>
                <a:latin typeface="Menlo" panose="020B0609030804020204" pitchFamily="49" charset="0"/>
              </a:rPr>
              <a:t>None</a:t>
            </a:r>
            <a:r>
              <a:rPr lang="en-GB" sz="2000" b="0" dirty="0">
                <a:solidFill>
                  <a:srgbClr val="D4D4D4"/>
                </a:solidFill>
                <a:effectLst/>
                <a:latin typeface="Menlo" panose="020B0609030804020204" pitchFamily="49" charset="0"/>
              </a:rPr>
              <a:t>:</a:t>
            </a:r>
          </a:p>
          <a:p>
            <a:pPr marL="0" indent="0">
              <a:buNone/>
            </a:pPr>
            <a:r>
              <a:rPr lang="en-GB" sz="2000" dirty="0">
                <a:solidFill>
                  <a:srgbClr val="D4D4D4"/>
                </a:solidFill>
                <a:latin typeface="Menlo" panose="020B0609030804020204" pitchFamily="49" charset="0"/>
              </a:rPr>
              <a:t>        l</a:t>
            </a:r>
            <a:r>
              <a:rPr lang="en-GB" sz="2000" b="0" dirty="0">
                <a:solidFill>
                  <a:srgbClr val="D4D4D4"/>
                </a:solidFill>
                <a:effectLst/>
                <a:latin typeface="Menlo" panose="020B0609030804020204" pitchFamily="49" charset="0"/>
              </a:rPr>
              <a:t>ist = []</a:t>
            </a:r>
          </a:p>
          <a:p>
            <a:pPr marL="0" indent="0">
              <a:buNone/>
            </a:pP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list.append</a:t>
            </a:r>
            <a:r>
              <a:rPr lang="en-GB" sz="2000" b="0" dirty="0">
                <a:solidFill>
                  <a:srgbClr val="D4D4D4"/>
                </a:solidFill>
                <a:effectLst/>
                <a:latin typeface="Menlo" panose="020B0609030804020204" pitchFamily="49" charset="0"/>
              </a:rPr>
              <a:t>(element)</a:t>
            </a:r>
          </a:p>
          <a:p>
            <a:pPr marL="0" indent="0">
              <a:buNone/>
            </a:pPr>
            <a:r>
              <a:rPr lang="en-GB" sz="2000" b="0" dirty="0">
                <a:solidFill>
                  <a:srgbClr val="D4D4D4"/>
                </a:solidFill>
                <a:effectLst/>
                <a:latin typeface="Menlo" panose="020B0609030804020204" pitchFamily="49" charset="0"/>
              </a:rPr>
              <a:t>    print(list)</a:t>
            </a:r>
          </a:p>
          <a:p>
            <a:pPr marL="0" indent="0">
              <a:buNone/>
            </a:pPr>
            <a:br>
              <a:rPr lang="en-GB" sz="2000" b="0" dirty="0">
                <a:solidFill>
                  <a:srgbClr val="D4D4D4"/>
                </a:solidFill>
                <a:effectLst/>
                <a:latin typeface="Menlo" panose="020B0609030804020204" pitchFamily="49" charset="0"/>
              </a:rPr>
            </a:br>
            <a:r>
              <a:rPr lang="en-GB" sz="2000" b="0" dirty="0" err="1">
                <a:solidFill>
                  <a:srgbClr val="D4D4D4"/>
                </a:solidFill>
                <a:effectLst/>
                <a:latin typeface="Menlo" panose="020B0609030804020204" pitchFamily="49" charset="0"/>
              </a:rPr>
              <a:t>add_to_list</a:t>
            </a:r>
            <a:r>
              <a:rPr lang="en-GB" sz="2000" b="0" dirty="0">
                <a:solidFill>
                  <a:srgbClr val="D4D4D4"/>
                </a:solidFill>
                <a:effectLst/>
                <a:latin typeface="Menlo" panose="020B0609030804020204" pitchFamily="49" charset="0"/>
              </a:rPr>
              <a:t>(</a:t>
            </a:r>
            <a:r>
              <a:rPr lang="en-GB" sz="2000" b="0" dirty="0">
                <a:solidFill>
                  <a:srgbClr val="B5CEA8"/>
                </a:solidFill>
                <a:effectLst/>
                <a:latin typeface="Menlo" panose="020B0609030804020204" pitchFamily="49" charset="0"/>
              </a:rPr>
              <a:t>12</a:t>
            </a:r>
            <a:r>
              <a:rPr lang="en-GB" sz="2000" b="0" dirty="0">
                <a:solidFill>
                  <a:srgbClr val="D4D4D4"/>
                </a:solidFill>
                <a:effectLst/>
                <a:latin typeface="Menlo" panose="020B0609030804020204" pitchFamily="49" charset="0"/>
              </a:rPr>
              <a:t>)</a:t>
            </a:r>
          </a:p>
          <a:p>
            <a:pPr marL="0" indent="0">
              <a:buNone/>
            </a:pPr>
            <a:r>
              <a:rPr lang="en-GB" sz="2000" b="0" dirty="0" err="1">
                <a:solidFill>
                  <a:srgbClr val="D4D4D4"/>
                </a:solidFill>
                <a:effectLst/>
                <a:latin typeface="Menlo" panose="020B0609030804020204" pitchFamily="49" charset="0"/>
              </a:rPr>
              <a:t>add_to_list</a:t>
            </a:r>
            <a:r>
              <a:rPr lang="en-GB" sz="2000" b="0" dirty="0">
                <a:solidFill>
                  <a:srgbClr val="D4D4D4"/>
                </a:solidFill>
                <a:effectLst/>
                <a:latin typeface="Menlo" panose="020B0609030804020204" pitchFamily="49" charset="0"/>
              </a:rPr>
              <a:t>(</a:t>
            </a:r>
            <a:r>
              <a:rPr lang="en-GB" sz="2000" b="0" dirty="0">
                <a:solidFill>
                  <a:srgbClr val="B5CEA8"/>
                </a:solidFill>
                <a:effectLst/>
                <a:latin typeface="Menlo" panose="020B0609030804020204" pitchFamily="49" charset="0"/>
              </a:rPr>
              <a:t>15</a:t>
            </a:r>
            <a:r>
              <a:rPr lang="en-GB" sz="2000" b="0" dirty="0">
                <a:solidFill>
                  <a:srgbClr val="D4D4D4"/>
                </a:solidFill>
                <a:effectLst/>
                <a:latin typeface="Menlo" panose="020B0609030804020204" pitchFamily="49" charset="0"/>
              </a:rPr>
              <a:t>)</a:t>
            </a:r>
            <a:r>
              <a:rPr lang="en-GB" sz="2000" b="0" dirty="0">
                <a:solidFill>
                  <a:srgbClr val="6A9955"/>
                </a:solidFill>
                <a:effectLst/>
                <a:latin typeface="Menlo" panose="020B0609030804020204" pitchFamily="49" charset="0"/>
              </a:rPr>
              <a:t>					</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[12]					</a:t>
            </a:r>
          </a:p>
          <a:p>
            <a:pPr marL="0" indent="0">
              <a:buNone/>
            </a:pPr>
            <a:r>
              <a:rPr lang="en-GB" sz="2000" dirty="0">
                <a:solidFill>
                  <a:srgbClr val="6A9955"/>
                </a:solidFill>
                <a:latin typeface="Menlo" panose="020B0609030804020204" pitchFamily="49" charset="0"/>
              </a:rPr>
              <a:t># [15]					</a:t>
            </a:r>
            <a:endParaRPr lang="en-GB" sz="2000" b="0" dirty="0">
              <a:solidFill>
                <a:srgbClr val="D4D4D4"/>
              </a:solidFill>
              <a:effectLst/>
              <a:latin typeface="Menlo" panose="020B0609030804020204" pitchFamily="49" charset="0"/>
            </a:endParaRPr>
          </a:p>
          <a:p>
            <a:pPr marL="0" indent="0">
              <a:buNone/>
            </a:pPr>
            <a:endParaRPr lang="en-GB" sz="2000" b="0" dirty="0">
              <a:effectLst/>
              <a:latin typeface="Menlo" panose="020B0609030804020204" pitchFamily="49" charset="0"/>
            </a:endParaRPr>
          </a:p>
        </p:txBody>
      </p:sp>
      <p:sp>
        <p:nvSpPr>
          <p:cNvPr id="2" name="TextBox 1">
            <a:extLst>
              <a:ext uri="{FF2B5EF4-FFF2-40B4-BE49-F238E27FC236}">
                <a16:creationId xmlns:a16="http://schemas.microsoft.com/office/drawing/2014/main" id="{046060B9-3899-0650-D1B7-1DA714B95CD6}"/>
              </a:ext>
            </a:extLst>
          </p:cNvPr>
          <p:cNvSpPr txBox="1"/>
          <p:nvPr/>
        </p:nvSpPr>
        <p:spPr>
          <a:xfrm>
            <a:off x="12046857" y="4049486"/>
            <a:ext cx="184731" cy="369332"/>
          </a:xfrm>
          <a:prstGeom prst="rect">
            <a:avLst/>
          </a:prstGeom>
          <a:noFill/>
        </p:spPr>
        <p:txBody>
          <a:bodyPr wrap="none" rtlCol="0">
            <a:spAutoFit/>
          </a:bodyPr>
          <a:lstStyle/>
          <a:p>
            <a:endParaRPr lang="en-DE" dirty="0"/>
          </a:p>
        </p:txBody>
      </p:sp>
      <p:sp>
        <p:nvSpPr>
          <p:cNvPr id="3" name="Title 6">
            <a:extLst>
              <a:ext uri="{FF2B5EF4-FFF2-40B4-BE49-F238E27FC236}">
                <a16:creationId xmlns:a16="http://schemas.microsoft.com/office/drawing/2014/main" id="{0338FC10-F66E-8323-3738-C9CB410A3778}"/>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Default Parameter Values</a:t>
            </a:r>
          </a:p>
        </p:txBody>
      </p:sp>
    </p:spTree>
    <p:extLst>
      <p:ext uri="{BB962C8B-B14F-4D97-AF65-F5344CB8AC3E}">
        <p14:creationId xmlns:p14="http://schemas.microsoft.com/office/powerpoint/2010/main" val="3868388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26DA5-72E2-8545-6298-E143BC3F5DDE}"/>
              </a:ext>
            </a:extLst>
          </p:cNvPr>
          <p:cNvSpPr>
            <a:spLocks noGrp="1"/>
          </p:cNvSpPr>
          <p:nvPr>
            <p:ph type="title"/>
          </p:nvPr>
        </p:nvSpPr>
        <p:spPr/>
        <p:txBody>
          <a:bodyPr anchor="ctr"/>
          <a:lstStyle/>
          <a:p>
            <a:r>
              <a:rPr lang="en-DE" dirty="0">
                <a:solidFill>
                  <a:srgbClr val="D4D4D4"/>
                </a:solidFill>
              </a:rPr>
              <a:t>Explode &amp; Gather Positional Arguments with </a:t>
            </a:r>
            <a:r>
              <a:rPr lang="en-DE" dirty="0">
                <a:solidFill>
                  <a:srgbClr val="569CD6"/>
                </a:solidFill>
              </a:rPr>
              <a:t>*</a:t>
            </a:r>
          </a:p>
        </p:txBody>
      </p:sp>
    </p:spTree>
    <p:extLst>
      <p:ext uri="{BB962C8B-B14F-4D97-AF65-F5344CB8AC3E}">
        <p14:creationId xmlns:p14="http://schemas.microsoft.com/office/powerpoint/2010/main" val="1777453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679554"/>
                </a:solidFill>
                <a:latin typeface="Menlo" panose="020B0609030804020204" pitchFamily="49" charset="0"/>
              </a:rPr>
              <a:t># </a:t>
            </a:r>
            <a:r>
              <a:rPr lang="en-GB" sz="2000" dirty="0" err="1">
                <a:solidFill>
                  <a:srgbClr val="679554"/>
                </a:solidFill>
                <a:latin typeface="Menlo" panose="020B0609030804020204" pitchFamily="49" charset="0"/>
              </a:rPr>
              <a:t>args</a:t>
            </a:r>
            <a:r>
              <a:rPr lang="en-GB" sz="2000" dirty="0">
                <a:solidFill>
                  <a:srgbClr val="679554"/>
                </a:solidFill>
                <a:latin typeface="Menlo" panose="020B0609030804020204" pitchFamily="49" charset="0"/>
              </a:rPr>
              <a:t> is a tuple</a:t>
            </a:r>
            <a:endParaRPr lang="en-GB" sz="2000" dirty="0">
              <a:solidFill>
                <a:srgbClr val="569CD6"/>
              </a:solidFill>
              <a:latin typeface="Menlo" panose="020B0609030804020204" pitchFamily="49" charset="0"/>
            </a:endParaRPr>
          </a:p>
          <a:p>
            <a:pPr marL="0" indent="0">
              <a:buNone/>
            </a:pPr>
            <a:r>
              <a:rPr lang="en-GB" sz="2000" dirty="0">
                <a:solidFill>
                  <a:srgbClr val="569CD6"/>
                </a:solidFill>
                <a:latin typeface="Menlo" panose="020B0609030804020204" pitchFamily="49" charset="0"/>
              </a:rPr>
              <a:t>def</a:t>
            </a:r>
            <a:r>
              <a:rPr lang="en-GB" sz="2000" dirty="0">
                <a:solidFill>
                  <a:srgbClr val="D4D4D4"/>
                </a:solidFill>
                <a:latin typeface="Menlo" panose="020B0609030804020204" pitchFamily="49" charset="0"/>
              </a:rPr>
              <a:t> display(*</a:t>
            </a:r>
            <a:r>
              <a:rPr lang="en-GB" sz="2000" dirty="0" err="1">
                <a:solidFill>
                  <a:srgbClr val="D4D4D4"/>
                </a:solidFill>
                <a:latin typeface="Menlo" panose="020B0609030804020204" pitchFamily="49" charset="0"/>
              </a:rPr>
              <a:t>args</a:t>
            </a:r>
            <a:r>
              <a:rPr lang="en-GB" sz="2000" dirty="0">
                <a:solidFill>
                  <a:srgbClr val="D4D4D4"/>
                </a:solidFill>
                <a:latin typeface="Menlo" panose="020B0609030804020204" pitchFamily="49" charset="0"/>
              </a:rPr>
              <a:t>):</a:t>
            </a:r>
          </a:p>
          <a:p>
            <a:pPr marL="0" indent="0">
              <a:buNone/>
            </a:pPr>
            <a:r>
              <a:rPr lang="en-GB" sz="2000" dirty="0">
                <a:solidFill>
                  <a:srgbClr val="D4D4D4"/>
                </a:solidFill>
                <a:latin typeface="Menlo" panose="020B0609030804020204" pitchFamily="49" charset="0"/>
              </a:rPr>
              <a:t>    print(</a:t>
            </a:r>
            <a:r>
              <a:rPr lang="en-GB" sz="2000" dirty="0" err="1">
                <a:solidFill>
                  <a:srgbClr val="D4D4D4"/>
                </a:solidFill>
                <a:latin typeface="Menlo" panose="020B0609030804020204" pitchFamily="49" charset="0"/>
              </a:rPr>
              <a:t>args</a:t>
            </a:r>
            <a:r>
              <a:rPr lang="en-GB" sz="2000" dirty="0">
                <a:solidFill>
                  <a:srgbClr val="D4D4D4"/>
                </a:solidFill>
                <a:latin typeface="Menlo" panose="020B0609030804020204" pitchFamily="49" charset="0"/>
              </a:rPr>
              <a:t>)</a:t>
            </a:r>
          </a:p>
          <a:p>
            <a:pPr marL="0" indent="0">
              <a:buNone/>
            </a:pPr>
            <a:br>
              <a:rPr lang="en-GB" sz="2000" dirty="0">
                <a:solidFill>
                  <a:srgbClr val="D4D4D4"/>
                </a:solidFill>
                <a:latin typeface="Menlo" panose="020B0609030804020204" pitchFamily="49" charset="0"/>
              </a:rPr>
            </a:br>
            <a:r>
              <a:rPr lang="en-GB" sz="2000" dirty="0">
                <a:solidFill>
                  <a:srgbClr val="D4D4D4"/>
                </a:solidFill>
                <a:latin typeface="Menlo" panose="020B0609030804020204" pitchFamily="49" charset="0"/>
              </a:rPr>
              <a:t>display()</a:t>
            </a:r>
          </a:p>
          <a:p>
            <a:pPr marL="0" indent="0">
              <a:buNone/>
            </a:pPr>
            <a:r>
              <a:rPr lang="en-GB" sz="2000" dirty="0">
                <a:solidFill>
                  <a:srgbClr val="6A9955"/>
                </a:solidFill>
                <a:latin typeface="Menlo" panose="020B0609030804020204" pitchFamily="49" charset="0"/>
              </a:rPr>
              <a:t># ()</a:t>
            </a:r>
            <a:endParaRPr lang="en-GB" sz="2000" dirty="0">
              <a:solidFill>
                <a:srgbClr val="D4D4D4"/>
              </a:solidFill>
              <a:latin typeface="Menlo" panose="020B0609030804020204" pitchFamily="49" charset="0"/>
            </a:endParaRPr>
          </a:p>
        </p:txBody>
      </p:sp>
      <p:sp>
        <p:nvSpPr>
          <p:cNvPr id="2" name="Title 6">
            <a:extLst>
              <a:ext uri="{FF2B5EF4-FFF2-40B4-BE49-F238E27FC236}">
                <a16:creationId xmlns:a16="http://schemas.microsoft.com/office/drawing/2014/main" id="{C4A77B57-14FB-A9AB-6093-480C9C28FF0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Gather Positional Arguments</a:t>
            </a:r>
          </a:p>
        </p:txBody>
      </p:sp>
    </p:spTree>
    <p:extLst>
      <p:ext uri="{BB962C8B-B14F-4D97-AF65-F5344CB8AC3E}">
        <p14:creationId xmlns:p14="http://schemas.microsoft.com/office/powerpoint/2010/main" val="234732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B2E697-6DCF-A1CC-9098-BE6DF776941F}"/>
              </a:ext>
            </a:extLst>
          </p:cNvPr>
          <p:cNvSpPr>
            <a:spLocks noGrp="1"/>
          </p:cNvSpPr>
          <p:nvPr>
            <p:ph type="title"/>
          </p:nvPr>
        </p:nvSpPr>
        <p:spPr/>
        <p:txBody>
          <a:bodyPr anchor="ctr"/>
          <a:lstStyle/>
          <a:p>
            <a:r>
              <a:rPr lang="en-DE" dirty="0">
                <a:solidFill>
                  <a:srgbClr val="D4D4D4"/>
                </a:solidFill>
              </a:rPr>
              <a:t>Function Syntax</a:t>
            </a:r>
          </a:p>
        </p:txBody>
      </p:sp>
    </p:spTree>
    <p:extLst>
      <p:ext uri="{BB962C8B-B14F-4D97-AF65-F5344CB8AC3E}">
        <p14:creationId xmlns:p14="http://schemas.microsoft.com/office/powerpoint/2010/main" val="460478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679554"/>
                </a:solidFill>
                <a:effectLst/>
                <a:latin typeface="Menlo" panose="020B0609030804020204" pitchFamily="49" charset="0"/>
              </a:rPr>
              <a:t># </a:t>
            </a:r>
            <a:r>
              <a:rPr lang="en-GB" sz="2000" b="0" dirty="0" err="1">
                <a:solidFill>
                  <a:srgbClr val="679554"/>
                </a:solidFill>
                <a:effectLst/>
                <a:latin typeface="Menlo" panose="020B0609030804020204" pitchFamily="49" charset="0"/>
              </a:rPr>
              <a:t>args</a:t>
            </a:r>
            <a:r>
              <a:rPr lang="en-GB" sz="2000" b="0" dirty="0">
                <a:solidFill>
                  <a:srgbClr val="679554"/>
                </a:solidFill>
                <a:effectLst/>
                <a:latin typeface="Menlo" panose="020B0609030804020204" pitchFamily="49" charset="0"/>
              </a:rPr>
              <a:t> is a tuple</a:t>
            </a: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display(*</a:t>
            </a:r>
            <a:r>
              <a:rPr lang="en-GB" sz="2000" b="0" dirty="0" err="1">
                <a:solidFill>
                  <a:srgbClr val="D4D4D4"/>
                </a:solidFill>
                <a:effectLst/>
                <a:latin typeface="Menlo" panose="020B0609030804020204" pitchFamily="49" charset="0"/>
              </a:rPr>
              <a:t>args</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D4D4D4"/>
                </a:solidFill>
                <a:effectLst/>
                <a:latin typeface="Menlo" panose="020B0609030804020204" pitchFamily="49" charset="0"/>
              </a:rPr>
              <a:t>args</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display(</a:t>
            </a:r>
            <a:r>
              <a:rPr lang="en-GB" sz="2000" b="0" dirty="0">
                <a:solidFill>
                  <a:srgbClr val="B5CEA8"/>
                </a:solidFill>
                <a:effectLst/>
                <a:latin typeface="Menlo" panose="020B0609030804020204" pitchFamily="49" charset="0"/>
              </a:rPr>
              <a:t>2</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4</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8</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9, 15</a:t>
            </a:r>
            <a:r>
              <a:rPr lang="en-GB" sz="2000" b="0" dirty="0">
                <a:solidFill>
                  <a:srgbClr val="D4D4D4"/>
                </a:solidFill>
                <a:effectLst/>
                <a:latin typeface="Menlo" panose="020B0609030804020204" pitchFamily="49" charset="0"/>
              </a:rPr>
              <a:t>)</a:t>
            </a:r>
          </a:p>
          <a:p>
            <a:pPr marL="0" indent="0">
              <a:buNone/>
            </a:pPr>
            <a:r>
              <a:rPr lang="en-GB" sz="2000" b="0" dirty="0">
                <a:solidFill>
                  <a:srgbClr val="6A9955"/>
                </a:solidFill>
                <a:effectLst/>
                <a:latin typeface="Menlo" panose="020B0609030804020204" pitchFamily="49" charset="0"/>
              </a:rPr>
              <a:t># (2, 4, 8, 9, 15)</a:t>
            </a:r>
            <a:endParaRPr lang="en-GB" sz="2000" b="0" dirty="0">
              <a:solidFill>
                <a:srgbClr val="D4D4D4"/>
              </a:solidFill>
              <a:effectLst/>
              <a:latin typeface="Menlo" panose="020B0609030804020204" pitchFamily="49" charset="0"/>
            </a:endParaRPr>
          </a:p>
          <a:p>
            <a:pPr marL="0" indent="0">
              <a:buNone/>
            </a:pPr>
            <a:br>
              <a:rPr lang="en-GB" sz="2000" b="0" dirty="0">
                <a:solidFill>
                  <a:srgbClr val="D4D4D4"/>
                </a:solidFill>
                <a:effectLst/>
                <a:latin typeface="Menlo" panose="020B0609030804020204" pitchFamily="49" charset="0"/>
              </a:rPr>
            </a:b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A8D740C9-B427-CF40-482A-147885B01391}"/>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Gather Positional Arguments</a:t>
            </a:r>
          </a:p>
        </p:txBody>
      </p:sp>
    </p:spTree>
    <p:extLst>
      <p:ext uri="{BB962C8B-B14F-4D97-AF65-F5344CB8AC3E}">
        <p14:creationId xmlns:p14="http://schemas.microsoft.com/office/powerpoint/2010/main" val="192100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601291" cy="5334000"/>
          </a:xfrm>
        </p:spPr>
        <p:txBody>
          <a:bodyPr>
            <a:noAutofit/>
          </a:bodyPr>
          <a:lstStyle/>
          <a:p>
            <a:pPr marL="0" indent="0">
              <a:buNone/>
            </a:pPr>
            <a:endParaRPr lang="en-GB" sz="2000" b="0" dirty="0">
              <a:solidFill>
                <a:srgbClr val="569CD6"/>
              </a:solidFill>
              <a:effectLst/>
              <a:latin typeface="Menlo" panose="020B0609030804020204" pitchFamily="49" charset="0"/>
            </a:endParaRPr>
          </a:p>
          <a:p>
            <a:pPr marL="0" indent="0">
              <a:buNone/>
            </a:pPr>
            <a:r>
              <a:rPr lang="en-GB" sz="2000" b="0" dirty="0">
                <a:solidFill>
                  <a:srgbClr val="679554"/>
                </a:solidFill>
                <a:effectLst/>
                <a:latin typeface="Menlo" panose="020B0609030804020204" pitchFamily="49" charset="0"/>
              </a:rPr>
              <a:t># </a:t>
            </a:r>
            <a:r>
              <a:rPr lang="en-GB" sz="2000" b="0" dirty="0" err="1">
                <a:solidFill>
                  <a:srgbClr val="679554"/>
                </a:solidFill>
                <a:effectLst/>
                <a:latin typeface="Menlo" panose="020B0609030804020204" pitchFamily="49" charset="0"/>
              </a:rPr>
              <a:t>args</a:t>
            </a:r>
            <a:r>
              <a:rPr lang="en-GB" sz="2000" b="0" dirty="0">
                <a:solidFill>
                  <a:srgbClr val="679554"/>
                </a:solidFill>
                <a:effectLst/>
                <a:latin typeface="Menlo" panose="020B0609030804020204" pitchFamily="49" charset="0"/>
              </a:rPr>
              <a:t> is a tuple</a:t>
            </a:r>
            <a:endParaRPr lang="en-GB" sz="2000" b="0" dirty="0">
              <a:solidFill>
                <a:srgbClr val="569CD6"/>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display(required1, required2, *</a:t>
            </a:r>
            <a:r>
              <a:rPr lang="en-GB" sz="2000" b="0" dirty="0" err="1">
                <a:solidFill>
                  <a:srgbClr val="D4D4D4"/>
                </a:solidFill>
                <a:effectLst/>
                <a:latin typeface="Menlo" panose="020B0609030804020204" pitchFamily="49" charset="0"/>
              </a:rPr>
              <a:t>args</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a:solidFill>
                  <a:srgbClr val="CE9178"/>
                </a:solidFill>
                <a:effectLst/>
                <a:latin typeface="Menlo" panose="020B0609030804020204" pitchFamily="49" charset="0"/>
              </a:rPr>
              <a:t>'need this one:'</a:t>
            </a:r>
            <a:r>
              <a:rPr lang="en-GB" sz="2000" b="0" dirty="0">
                <a:solidFill>
                  <a:srgbClr val="D4D4D4"/>
                </a:solidFill>
                <a:effectLst/>
                <a:latin typeface="Menlo" panose="020B0609030804020204" pitchFamily="49" charset="0"/>
              </a:rPr>
              <a:t>, required1)</a:t>
            </a:r>
          </a:p>
          <a:p>
            <a:pPr marL="0" indent="0">
              <a:buNone/>
            </a:pPr>
            <a:r>
              <a:rPr lang="en-GB" sz="2000" b="0" dirty="0">
                <a:solidFill>
                  <a:srgbClr val="D4D4D4"/>
                </a:solidFill>
                <a:effectLst/>
                <a:latin typeface="Menlo" panose="020B0609030804020204" pitchFamily="49" charset="0"/>
              </a:rPr>
              <a:t>    print(</a:t>
            </a:r>
            <a:r>
              <a:rPr lang="en-GB" sz="2000" b="0" dirty="0">
                <a:solidFill>
                  <a:srgbClr val="CE9178"/>
                </a:solidFill>
                <a:effectLst/>
                <a:latin typeface="Menlo" panose="020B0609030804020204" pitchFamily="49" charset="0"/>
              </a:rPr>
              <a:t>'need this one too:'</a:t>
            </a:r>
            <a:r>
              <a:rPr lang="en-GB" sz="2000" b="0" dirty="0">
                <a:solidFill>
                  <a:srgbClr val="D4D4D4"/>
                </a:solidFill>
                <a:effectLst/>
                <a:latin typeface="Menlo" panose="020B0609030804020204" pitchFamily="49" charset="0"/>
              </a:rPr>
              <a:t>, required2)</a:t>
            </a:r>
          </a:p>
          <a:p>
            <a:pPr marL="0" indent="0">
              <a:buNone/>
            </a:pPr>
            <a:r>
              <a:rPr lang="en-GB" sz="2000" b="0" dirty="0">
                <a:solidFill>
                  <a:srgbClr val="D4D4D4"/>
                </a:solidFill>
                <a:effectLst/>
                <a:latin typeface="Menlo" panose="020B0609030804020204" pitchFamily="49" charset="0"/>
              </a:rPr>
              <a:t>    print(</a:t>
            </a:r>
            <a:r>
              <a:rPr lang="en-GB" sz="2000" b="0" dirty="0">
                <a:solidFill>
                  <a:srgbClr val="CE9178"/>
                </a:solidFill>
                <a:effectLst/>
                <a:latin typeface="Menlo" panose="020B0609030804020204" pitchFamily="49" charset="0"/>
              </a:rPr>
              <a:t>'all the rest:'</a:t>
            </a: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args</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display(</a:t>
            </a:r>
            <a:r>
              <a:rPr lang="en-GB" sz="2000" b="0" dirty="0">
                <a:solidFill>
                  <a:srgbClr val="B5CEA8"/>
                </a:solidFill>
                <a:effectLst/>
                <a:latin typeface="Menlo" panose="020B0609030804020204" pitchFamily="49" charset="0"/>
              </a:rPr>
              <a:t>2</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4</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8</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9</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15</a:t>
            </a:r>
            <a:r>
              <a:rPr lang="en-GB" sz="2000" b="0" dirty="0">
                <a:solidFill>
                  <a:srgbClr val="D4D4D4"/>
                </a:solidFill>
                <a:effectLst/>
                <a:latin typeface="Menlo" panose="020B0609030804020204" pitchFamily="49" charset="0"/>
              </a:rPr>
              <a:t>)</a:t>
            </a:r>
          </a:p>
          <a:p>
            <a:pPr marL="0" indent="0">
              <a:buNone/>
            </a:pPr>
            <a:r>
              <a:rPr lang="en-GB" sz="2000" b="0" dirty="0">
                <a:solidFill>
                  <a:srgbClr val="6A9955"/>
                </a:solidFill>
                <a:effectLst/>
                <a:latin typeface="Menlo" panose="020B0609030804020204" pitchFamily="49" charset="0"/>
              </a:rPr>
              <a:t># need this one: 2</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need this one too: 4</a:t>
            </a:r>
            <a:endParaRPr lang="en-GB" sz="2000" b="0" dirty="0">
              <a:solidFill>
                <a:srgbClr val="D4D4D4"/>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all the rest: (8, 9, 15)</a:t>
            </a:r>
            <a:endParaRPr lang="en-GB" sz="2000" b="0" dirty="0">
              <a:solidFill>
                <a:srgbClr val="D4D4D4"/>
              </a:solidFill>
              <a:effectLst/>
              <a:latin typeface="Menlo" panose="020B0609030804020204" pitchFamily="49" charset="0"/>
            </a:endParaRPr>
          </a:p>
        </p:txBody>
      </p:sp>
      <p:sp>
        <p:nvSpPr>
          <p:cNvPr id="3" name="Title 6">
            <a:extLst>
              <a:ext uri="{FF2B5EF4-FFF2-40B4-BE49-F238E27FC236}">
                <a16:creationId xmlns:a16="http://schemas.microsoft.com/office/drawing/2014/main" id="{5F44D36F-B893-82EB-1A16-60F0B20B6720}"/>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Gather Positional Arguments</a:t>
            </a:r>
          </a:p>
        </p:txBody>
      </p:sp>
    </p:spTree>
    <p:extLst>
      <p:ext uri="{BB962C8B-B14F-4D97-AF65-F5344CB8AC3E}">
        <p14:creationId xmlns:p14="http://schemas.microsoft.com/office/powerpoint/2010/main" val="107659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569CD6"/>
                </a:solidFill>
                <a:latin typeface="Menlo" panose="020B0609030804020204" pitchFamily="49" charset="0"/>
              </a:rPr>
              <a:t>def</a:t>
            </a:r>
            <a:r>
              <a:rPr lang="en-GB" sz="2000" dirty="0">
                <a:solidFill>
                  <a:srgbClr val="D4D4D4"/>
                </a:solidFill>
                <a:latin typeface="Menlo" panose="020B0609030804020204" pitchFamily="49" charset="0"/>
              </a:rPr>
              <a:t> display(number1, number2, number3):</a:t>
            </a:r>
          </a:p>
          <a:p>
            <a:pPr marL="0" indent="0">
              <a:buNone/>
            </a:pPr>
            <a:r>
              <a:rPr lang="en-GB" sz="2000" dirty="0">
                <a:solidFill>
                  <a:srgbClr val="D4D4D4"/>
                </a:solidFill>
                <a:latin typeface="Menlo" panose="020B0609030804020204" pitchFamily="49" charset="0"/>
              </a:rPr>
              <a:t>    print(number1, number2, number3)</a:t>
            </a:r>
          </a:p>
          <a:p>
            <a:pPr marL="0" indent="0">
              <a:buNone/>
            </a:pPr>
            <a:br>
              <a:rPr lang="en-GB" sz="2000" dirty="0">
                <a:solidFill>
                  <a:srgbClr val="D4D4D4"/>
                </a:solidFill>
                <a:latin typeface="Menlo" panose="020B0609030804020204" pitchFamily="49" charset="0"/>
              </a:rPr>
            </a:br>
            <a:r>
              <a:rPr lang="en-GB" sz="2000" dirty="0">
                <a:solidFill>
                  <a:srgbClr val="D4D4D4"/>
                </a:solidFill>
                <a:latin typeface="Menlo" panose="020B0609030804020204" pitchFamily="49" charset="0"/>
              </a:rPr>
              <a:t>numbers = (</a:t>
            </a:r>
            <a:r>
              <a:rPr lang="en-GB" sz="2000" dirty="0">
                <a:solidFill>
                  <a:srgbClr val="B5CEA8"/>
                </a:solidFill>
                <a:latin typeface="Menlo" panose="020B0609030804020204" pitchFamily="49" charset="0"/>
              </a:rPr>
              <a:t>2</a:t>
            </a:r>
            <a:r>
              <a:rPr lang="en-GB" sz="2000" dirty="0">
                <a:solidFill>
                  <a:srgbClr val="D4D4D4"/>
                </a:solidFill>
                <a:latin typeface="Menlo" panose="020B0609030804020204" pitchFamily="49" charset="0"/>
              </a:rPr>
              <a:t>, </a:t>
            </a:r>
            <a:r>
              <a:rPr lang="en-GB" sz="2000" dirty="0">
                <a:solidFill>
                  <a:srgbClr val="B5CEA8"/>
                </a:solidFill>
                <a:latin typeface="Menlo" panose="020B0609030804020204" pitchFamily="49" charset="0"/>
              </a:rPr>
              <a:t>4</a:t>
            </a:r>
            <a:r>
              <a:rPr lang="en-GB" sz="2000" dirty="0">
                <a:solidFill>
                  <a:srgbClr val="D4D4D4"/>
                </a:solidFill>
                <a:latin typeface="Menlo" panose="020B0609030804020204" pitchFamily="49" charset="0"/>
              </a:rPr>
              <a:t>, </a:t>
            </a:r>
            <a:r>
              <a:rPr lang="en-GB" sz="2000" dirty="0">
                <a:solidFill>
                  <a:srgbClr val="B5CEA8"/>
                </a:solidFill>
                <a:latin typeface="Menlo" panose="020B0609030804020204" pitchFamily="49" charset="0"/>
              </a:rPr>
              <a:t>8</a:t>
            </a:r>
            <a:r>
              <a:rPr lang="en-GB" sz="2000" dirty="0">
                <a:solidFill>
                  <a:srgbClr val="D4D4D4"/>
                </a:solidFill>
                <a:latin typeface="Menlo" panose="020B0609030804020204" pitchFamily="49" charset="0"/>
              </a:rPr>
              <a:t>)</a:t>
            </a:r>
          </a:p>
          <a:p>
            <a:pPr marL="0" indent="0">
              <a:buNone/>
            </a:pPr>
            <a:br>
              <a:rPr lang="en-GB" sz="2000" dirty="0">
                <a:solidFill>
                  <a:srgbClr val="D4D4D4"/>
                </a:solidFill>
                <a:latin typeface="Menlo" panose="020B0609030804020204" pitchFamily="49" charset="0"/>
              </a:rPr>
            </a:br>
            <a:r>
              <a:rPr lang="en-GB" sz="2000" dirty="0">
                <a:solidFill>
                  <a:srgbClr val="D4D4D4"/>
                </a:solidFill>
                <a:latin typeface="Menlo" panose="020B0609030804020204" pitchFamily="49" charset="0"/>
              </a:rPr>
              <a:t>display(*numbers) </a:t>
            </a:r>
            <a:r>
              <a:rPr lang="en-GB" sz="2000" dirty="0">
                <a:solidFill>
                  <a:srgbClr val="679554"/>
                </a:solidFill>
                <a:latin typeface="Menlo" panose="020B0609030804020204" pitchFamily="49" charset="0"/>
              </a:rPr>
              <a:t># like display(2, 4, 8)</a:t>
            </a:r>
          </a:p>
          <a:p>
            <a:pPr marL="0" indent="0">
              <a:buNone/>
            </a:pPr>
            <a:r>
              <a:rPr lang="en-GB" sz="2000" dirty="0">
                <a:solidFill>
                  <a:srgbClr val="679554"/>
                </a:solidFill>
                <a:latin typeface="Menlo" panose="020B0609030804020204" pitchFamily="49" charset="0"/>
              </a:rPr>
              <a:t># 2 4 8</a:t>
            </a:r>
          </a:p>
          <a:p>
            <a:pPr marL="0" indent="0">
              <a:buNone/>
            </a:pPr>
            <a:endParaRPr lang="en-DE" sz="2000" dirty="0"/>
          </a:p>
        </p:txBody>
      </p:sp>
      <p:sp>
        <p:nvSpPr>
          <p:cNvPr id="2" name="Title 6">
            <a:extLst>
              <a:ext uri="{FF2B5EF4-FFF2-40B4-BE49-F238E27FC236}">
                <a16:creationId xmlns:a16="http://schemas.microsoft.com/office/drawing/2014/main" id="{0501FD65-1483-F7AA-1FE5-0E2A1261F5AE}"/>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Explode Positional Arguments</a:t>
            </a:r>
          </a:p>
        </p:txBody>
      </p:sp>
    </p:spTree>
    <p:extLst>
      <p:ext uri="{BB962C8B-B14F-4D97-AF65-F5344CB8AC3E}">
        <p14:creationId xmlns:p14="http://schemas.microsoft.com/office/powerpoint/2010/main" val="100148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842963"/>
            <a:ext cx="10515600" cy="5334000"/>
          </a:xfrm>
        </p:spPr>
        <p:txBody>
          <a:bodyPr>
            <a:noAutofit/>
          </a:bodyPr>
          <a:lstStyle/>
          <a:p>
            <a:pPr marL="0" indent="0">
              <a:buNone/>
            </a:pPr>
            <a:endParaRPr lang="en-GB" sz="2000" dirty="0">
              <a:solidFill>
                <a:srgbClr val="569CD6"/>
              </a:solidFill>
              <a:latin typeface="Menlo" panose="020B0609030804020204" pitchFamily="49" charset="0"/>
            </a:endParaRPr>
          </a:p>
          <a:p>
            <a:pPr marL="0" indent="0">
              <a:buNone/>
            </a:pPr>
            <a:r>
              <a:rPr lang="en-GB" sz="2000" b="0" dirty="0">
                <a:solidFill>
                  <a:srgbClr val="679554"/>
                </a:solidFill>
                <a:effectLst/>
                <a:latin typeface="Menlo" panose="020B0609030804020204" pitchFamily="49" charset="0"/>
              </a:rPr>
              <a:t># </a:t>
            </a:r>
            <a:r>
              <a:rPr lang="en-GB" sz="2000" b="0" dirty="0" err="1">
                <a:solidFill>
                  <a:srgbClr val="679554"/>
                </a:solidFill>
                <a:effectLst/>
                <a:latin typeface="Menlo" panose="020B0609030804020204" pitchFamily="49" charset="0"/>
              </a:rPr>
              <a:t>args</a:t>
            </a:r>
            <a:r>
              <a:rPr lang="en-GB" sz="2000" b="0" dirty="0">
                <a:solidFill>
                  <a:srgbClr val="679554"/>
                </a:solidFill>
                <a:effectLst/>
                <a:latin typeface="Menlo" panose="020B0609030804020204" pitchFamily="49" charset="0"/>
              </a:rPr>
              <a:t> is a tuple</a:t>
            </a:r>
            <a:endParaRPr lang="en-GB" sz="2000" b="0" dirty="0">
              <a:solidFill>
                <a:srgbClr val="569CD6"/>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display(*</a:t>
            </a:r>
            <a:r>
              <a:rPr lang="en-GB" sz="2000" b="0" dirty="0" err="1">
                <a:solidFill>
                  <a:srgbClr val="D4D4D4"/>
                </a:solidFill>
                <a:effectLst/>
                <a:latin typeface="Menlo" panose="020B0609030804020204" pitchFamily="49" charset="0"/>
              </a:rPr>
              <a:t>args</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D4D4D4"/>
                </a:solidFill>
                <a:effectLst/>
                <a:latin typeface="Menlo" panose="020B0609030804020204" pitchFamily="49" charset="0"/>
              </a:rPr>
              <a:t>args</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numbers = (</a:t>
            </a:r>
            <a:r>
              <a:rPr lang="en-GB" sz="2000" b="0" dirty="0">
                <a:solidFill>
                  <a:srgbClr val="B5CEA8"/>
                </a:solidFill>
                <a:effectLst/>
                <a:latin typeface="Menlo" panose="020B0609030804020204" pitchFamily="49" charset="0"/>
              </a:rPr>
              <a:t>2</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4</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8</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display(*numbers)</a:t>
            </a:r>
          </a:p>
          <a:p>
            <a:pPr marL="0" indent="0">
              <a:buNone/>
            </a:pPr>
            <a:r>
              <a:rPr lang="en-GB" sz="2000" b="0" dirty="0">
                <a:solidFill>
                  <a:srgbClr val="6A9955"/>
                </a:solidFill>
                <a:effectLst/>
                <a:latin typeface="Menlo" panose="020B0609030804020204" pitchFamily="49" charset="0"/>
              </a:rPr>
              <a:t># (2, 4, 8)</a:t>
            </a:r>
          </a:p>
          <a:p>
            <a:pPr marL="0" indent="0">
              <a:buNone/>
            </a:pPr>
            <a:endParaRPr lang="en-GB" sz="2000" dirty="0">
              <a:solidFill>
                <a:srgbClr val="6A9955"/>
              </a:solidFill>
              <a:latin typeface="Menlo" panose="020B0609030804020204" pitchFamily="49" charset="0"/>
            </a:endParaRPr>
          </a:p>
          <a:p>
            <a:pPr marL="0" indent="0">
              <a:buNone/>
            </a:pPr>
            <a:r>
              <a:rPr lang="en-GB" sz="2000" b="0" dirty="0" err="1">
                <a:solidFill>
                  <a:srgbClr val="D4D4D4"/>
                </a:solidFill>
                <a:effectLst/>
                <a:latin typeface="Menlo" panose="020B0609030804020204" pitchFamily="49" charset="0"/>
              </a:rPr>
              <a:t>more_numbers</a:t>
            </a:r>
            <a:r>
              <a:rPr lang="en-GB" sz="2000" dirty="0">
                <a:solidFill>
                  <a:srgbClr val="D4D4D4"/>
                </a:solidFill>
                <a:latin typeface="Menlo" panose="020B0609030804020204" pitchFamily="49" charset="0"/>
              </a:rPr>
              <a:t> = (2, 4, 8, 9, 15)</a:t>
            </a:r>
          </a:p>
          <a:p>
            <a:pPr marL="0" indent="0">
              <a:buNone/>
            </a:pPr>
            <a:r>
              <a:rPr lang="en-GB" sz="2000" b="0" dirty="0">
                <a:solidFill>
                  <a:srgbClr val="D4D4D4"/>
                </a:solidFill>
                <a:effectLst/>
                <a:latin typeface="Menlo" panose="020B0609030804020204" pitchFamily="49" charset="0"/>
              </a:rPr>
              <a:t>display(*</a:t>
            </a:r>
            <a:r>
              <a:rPr lang="en-GB" sz="2000" b="0" dirty="0" err="1">
                <a:solidFill>
                  <a:srgbClr val="D4D4D4"/>
                </a:solidFill>
                <a:effectLst/>
                <a:latin typeface="Menlo" panose="020B0609030804020204" pitchFamily="49" charset="0"/>
              </a:rPr>
              <a:t>more_numbers</a:t>
            </a:r>
            <a:r>
              <a:rPr lang="en-GB" sz="2000" b="0" dirty="0">
                <a:solidFill>
                  <a:srgbClr val="D4D4D4"/>
                </a:solidFill>
                <a:effectLst/>
                <a:latin typeface="Menlo" panose="020B0609030804020204" pitchFamily="49" charset="0"/>
              </a:rPr>
              <a:t>)</a:t>
            </a:r>
          </a:p>
          <a:p>
            <a:pPr marL="0" indent="0">
              <a:buNone/>
            </a:pPr>
            <a:r>
              <a:rPr lang="en-GB" sz="2000" dirty="0">
                <a:solidFill>
                  <a:srgbClr val="6A9955"/>
                </a:solidFill>
                <a:latin typeface="Menlo" panose="020B0609030804020204" pitchFamily="49" charset="0"/>
              </a:rPr>
              <a:t># (2, 4, 8, 9, 15)</a:t>
            </a: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18B0409D-C2F7-D71D-E2AC-23EB182BF43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Explode Positional Arguments</a:t>
            </a:r>
          </a:p>
        </p:txBody>
      </p:sp>
    </p:spTree>
    <p:extLst>
      <p:ext uri="{BB962C8B-B14F-4D97-AF65-F5344CB8AC3E}">
        <p14:creationId xmlns:p14="http://schemas.microsoft.com/office/powerpoint/2010/main" val="1898409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26DA5-72E2-8545-6298-E143BC3F5DDE}"/>
              </a:ext>
            </a:extLst>
          </p:cNvPr>
          <p:cNvSpPr>
            <a:spLocks noGrp="1"/>
          </p:cNvSpPr>
          <p:nvPr>
            <p:ph type="title"/>
          </p:nvPr>
        </p:nvSpPr>
        <p:spPr/>
        <p:txBody>
          <a:bodyPr anchor="ctr"/>
          <a:lstStyle/>
          <a:p>
            <a:r>
              <a:rPr lang="en-DE" dirty="0">
                <a:solidFill>
                  <a:srgbClr val="D4D4D4"/>
                </a:solidFill>
              </a:rPr>
              <a:t>Explode &amp; Gather Keyword Arguments with </a:t>
            </a:r>
            <a:r>
              <a:rPr lang="en-DE" dirty="0">
                <a:solidFill>
                  <a:srgbClr val="569CD6"/>
                </a:solidFill>
              </a:rPr>
              <a:t>**</a:t>
            </a:r>
          </a:p>
        </p:txBody>
      </p:sp>
    </p:spTree>
    <p:extLst>
      <p:ext uri="{BB962C8B-B14F-4D97-AF65-F5344CB8AC3E}">
        <p14:creationId xmlns:p14="http://schemas.microsoft.com/office/powerpoint/2010/main" val="1408486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784907"/>
            <a:ext cx="10515600" cy="5334000"/>
          </a:xfrm>
        </p:spPr>
        <p:txBody>
          <a:bodyPr>
            <a:noAutofit/>
          </a:bodyPr>
          <a:lstStyle/>
          <a:p>
            <a:pPr marL="0" indent="0">
              <a:buNone/>
            </a:pPr>
            <a:endParaRPr lang="en-GB" sz="2000" dirty="0">
              <a:solidFill>
                <a:srgbClr val="6A9955"/>
              </a:solidFill>
              <a:latin typeface="Menlo" panose="020B0609030804020204" pitchFamily="49" charset="0"/>
            </a:endParaRPr>
          </a:p>
          <a:p>
            <a:pPr marL="0" indent="0">
              <a:buNone/>
            </a:pPr>
            <a:r>
              <a:rPr lang="en-GB" sz="2000" dirty="0">
                <a:solidFill>
                  <a:srgbClr val="6A9955"/>
                </a:solidFill>
                <a:latin typeface="Menlo" panose="020B0609030804020204" pitchFamily="49" charset="0"/>
              </a:rPr>
              <a:t># </a:t>
            </a:r>
            <a:r>
              <a:rPr lang="en-GB" sz="2000" dirty="0" err="1">
                <a:solidFill>
                  <a:srgbClr val="6A9955"/>
                </a:solidFill>
                <a:latin typeface="Menlo" panose="020B0609030804020204" pitchFamily="49" charset="0"/>
              </a:rPr>
              <a:t>kwargs</a:t>
            </a:r>
            <a:r>
              <a:rPr lang="en-GB" sz="2000" dirty="0">
                <a:solidFill>
                  <a:srgbClr val="6A9955"/>
                </a:solidFill>
                <a:latin typeface="Menlo" panose="020B0609030804020204" pitchFamily="49" charset="0"/>
              </a:rPr>
              <a:t> is a dictionary</a:t>
            </a:r>
            <a:endParaRPr lang="en-GB" sz="2000" dirty="0">
              <a:solidFill>
                <a:srgbClr val="D4D4D4"/>
              </a:solidFill>
              <a:latin typeface="Menlo" panose="020B0609030804020204" pitchFamily="49" charset="0"/>
            </a:endParaRPr>
          </a:p>
          <a:p>
            <a:pPr marL="0" indent="0">
              <a:buNone/>
            </a:pPr>
            <a:r>
              <a:rPr lang="en-GB" sz="2000" dirty="0">
                <a:solidFill>
                  <a:srgbClr val="569CD6"/>
                </a:solidFill>
                <a:latin typeface="Menlo" panose="020B0609030804020204" pitchFamily="49" charset="0"/>
              </a:rPr>
              <a:t>def</a:t>
            </a:r>
            <a:r>
              <a:rPr lang="en-GB" sz="2000" dirty="0">
                <a:solidFill>
                  <a:srgbClr val="D4D4D4"/>
                </a:solidFill>
                <a:latin typeface="Menlo" panose="020B0609030804020204" pitchFamily="49" charset="0"/>
              </a:rPr>
              <a:t> display(**</a:t>
            </a:r>
            <a:r>
              <a:rPr lang="en-GB" sz="2000" dirty="0" err="1">
                <a:solidFill>
                  <a:srgbClr val="D4D4D4"/>
                </a:solidFill>
                <a:latin typeface="Menlo" panose="020B0609030804020204" pitchFamily="49" charset="0"/>
              </a:rPr>
              <a:t>kwargs</a:t>
            </a:r>
            <a:r>
              <a:rPr lang="en-GB" sz="2000" dirty="0">
                <a:solidFill>
                  <a:srgbClr val="D4D4D4"/>
                </a:solidFill>
                <a:latin typeface="Menlo" panose="020B0609030804020204" pitchFamily="49" charset="0"/>
              </a:rPr>
              <a:t>):</a:t>
            </a:r>
          </a:p>
          <a:p>
            <a:pPr marL="0" indent="0">
              <a:buNone/>
            </a:pPr>
            <a:r>
              <a:rPr lang="en-GB" sz="2000" dirty="0">
                <a:solidFill>
                  <a:srgbClr val="D4D4D4"/>
                </a:solidFill>
                <a:latin typeface="Menlo" panose="020B0609030804020204" pitchFamily="49" charset="0"/>
              </a:rPr>
              <a:t>    print(</a:t>
            </a:r>
            <a:r>
              <a:rPr lang="en-GB" sz="2000" dirty="0" err="1">
                <a:solidFill>
                  <a:srgbClr val="D4D4D4"/>
                </a:solidFill>
                <a:latin typeface="Menlo" panose="020B0609030804020204" pitchFamily="49" charset="0"/>
              </a:rPr>
              <a:t>kwargs</a:t>
            </a:r>
            <a:r>
              <a:rPr lang="en-GB" sz="2000" dirty="0">
                <a:solidFill>
                  <a:srgbClr val="D4D4D4"/>
                </a:solidFill>
                <a:latin typeface="Menlo" panose="020B0609030804020204" pitchFamily="49" charset="0"/>
              </a:rPr>
              <a:t>)</a:t>
            </a:r>
          </a:p>
          <a:p>
            <a:pPr marL="0" indent="0">
              <a:buNone/>
            </a:pPr>
            <a:br>
              <a:rPr lang="en-GB" sz="2000" dirty="0">
                <a:solidFill>
                  <a:srgbClr val="D4D4D4"/>
                </a:solidFill>
                <a:latin typeface="Menlo" panose="020B0609030804020204" pitchFamily="49" charset="0"/>
              </a:rPr>
            </a:br>
            <a:r>
              <a:rPr lang="en-GB" sz="2000" dirty="0">
                <a:solidFill>
                  <a:srgbClr val="D4D4D4"/>
                </a:solidFill>
                <a:latin typeface="Menlo" panose="020B0609030804020204" pitchFamily="49" charset="0"/>
              </a:rPr>
              <a:t>display(a=</a:t>
            </a:r>
            <a:r>
              <a:rPr lang="en-GB" sz="2000" dirty="0">
                <a:solidFill>
                  <a:srgbClr val="B5CEA8"/>
                </a:solidFill>
                <a:latin typeface="Menlo" panose="020B0609030804020204" pitchFamily="49" charset="0"/>
              </a:rPr>
              <a:t>1</a:t>
            </a:r>
            <a:r>
              <a:rPr lang="en-GB" sz="2000" dirty="0">
                <a:solidFill>
                  <a:srgbClr val="D4D4D4"/>
                </a:solidFill>
                <a:latin typeface="Menlo" panose="020B0609030804020204" pitchFamily="49" charset="0"/>
              </a:rPr>
              <a:t>, b=</a:t>
            </a:r>
            <a:r>
              <a:rPr lang="en-GB" sz="2000" dirty="0">
                <a:solidFill>
                  <a:srgbClr val="B5CEA8"/>
                </a:solidFill>
                <a:latin typeface="Menlo" panose="020B0609030804020204" pitchFamily="49" charset="0"/>
              </a:rPr>
              <a:t>2</a:t>
            </a:r>
            <a:r>
              <a:rPr lang="en-GB" sz="2000" dirty="0">
                <a:solidFill>
                  <a:srgbClr val="D4D4D4"/>
                </a:solidFill>
                <a:latin typeface="Menlo" panose="020B0609030804020204" pitchFamily="49" charset="0"/>
              </a:rPr>
              <a:t>, c=</a:t>
            </a:r>
            <a:r>
              <a:rPr lang="en-GB" sz="2000" dirty="0">
                <a:solidFill>
                  <a:srgbClr val="B5CEA8"/>
                </a:solidFill>
                <a:latin typeface="Menlo" panose="020B0609030804020204" pitchFamily="49" charset="0"/>
              </a:rPr>
              <a:t>3</a:t>
            </a:r>
            <a:r>
              <a:rPr lang="en-GB" sz="2000" dirty="0">
                <a:solidFill>
                  <a:srgbClr val="D4D4D4"/>
                </a:solidFill>
                <a:latin typeface="Menlo" panose="020B0609030804020204" pitchFamily="49" charset="0"/>
              </a:rPr>
              <a:t>)</a:t>
            </a:r>
          </a:p>
          <a:p>
            <a:pPr marL="0" indent="0">
              <a:buNone/>
            </a:pPr>
            <a:r>
              <a:rPr lang="en-GB" sz="2000" dirty="0">
                <a:solidFill>
                  <a:srgbClr val="6A9955"/>
                </a:solidFill>
                <a:latin typeface="Menlo" panose="020B0609030804020204" pitchFamily="49" charset="0"/>
              </a:rPr>
              <a:t># {'a': 1, 'b': 2, 'c': 3}</a:t>
            </a:r>
            <a:endParaRPr lang="en-GB" sz="2000" dirty="0">
              <a:solidFill>
                <a:srgbClr val="D4D4D4"/>
              </a:solidFill>
              <a:latin typeface="Menlo" panose="020B0609030804020204" pitchFamily="49" charset="0"/>
            </a:endParaRPr>
          </a:p>
        </p:txBody>
      </p:sp>
      <p:sp>
        <p:nvSpPr>
          <p:cNvPr id="2" name="Title 6">
            <a:extLst>
              <a:ext uri="{FF2B5EF4-FFF2-40B4-BE49-F238E27FC236}">
                <a16:creationId xmlns:a16="http://schemas.microsoft.com/office/drawing/2014/main" id="{BB628318-7CBD-3310-5070-37DD8639484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Gather Keyword Arguments</a:t>
            </a:r>
          </a:p>
        </p:txBody>
      </p:sp>
    </p:spTree>
    <p:extLst>
      <p:ext uri="{BB962C8B-B14F-4D97-AF65-F5344CB8AC3E}">
        <p14:creationId xmlns:p14="http://schemas.microsoft.com/office/powerpoint/2010/main" val="1274518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762000"/>
            <a:ext cx="10515600" cy="5334000"/>
          </a:xfrm>
        </p:spPr>
        <p:txBody>
          <a:bodyPr>
            <a:noAutofit/>
          </a:bodyPr>
          <a:lstStyle/>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569CD6"/>
                </a:solidFill>
                <a:latin typeface="Menlo" panose="020B0609030804020204" pitchFamily="49" charset="0"/>
              </a:rPr>
              <a:t>def</a:t>
            </a:r>
            <a:r>
              <a:rPr lang="en-GB" sz="2000" dirty="0">
                <a:solidFill>
                  <a:srgbClr val="D4D4D4"/>
                </a:solidFill>
                <a:latin typeface="Menlo" panose="020B0609030804020204" pitchFamily="49" charset="0"/>
              </a:rPr>
              <a:t> display(*, a, b, c):</a:t>
            </a:r>
          </a:p>
          <a:p>
            <a:pPr marL="0" indent="0">
              <a:buNone/>
            </a:pPr>
            <a:r>
              <a:rPr lang="en-GB" sz="2000" dirty="0">
                <a:solidFill>
                  <a:srgbClr val="D4D4D4"/>
                </a:solidFill>
                <a:latin typeface="Menlo" panose="020B0609030804020204" pitchFamily="49" charset="0"/>
              </a:rPr>
              <a:t>    print(a, b, c)</a:t>
            </a:r>
          </a:p>
          <a:p>
            <a:pPr marL="0" indent="0">
              <a:buNone/>
            </a:pPr>
            <a:br>
              <a:rPr lang="en-GB" sz="2000" dirty="0">
                <a:solidFill>
                  <a:srgbClr val="D4D4D4"/>
                </a:solidFill>
                <a:latin typeface="Menlo" panose="020B0609030804020204" pitchFamily="49" charset="0"/>
              </a:rPr>
            </a:br>
            <a:r>
              <a:rPr lang="en-GB" sz="2000" dirty="0">
                <a:solidFill>
                  <a:srgbClr val="D4D4D4"/>
                </a:solidFill>
                <a:latin typeface="Menlo" panose="020B0609030804020204" pitchFamily="49" charset="0"/>
              </a:rPr>
              <a:t>dictionary = {</a:t>
            </a:r>
            <a:r>
              <a:rPr lang="en-GB" sz="2000" dirty="0">
                <a:solidFill>
                  <a:srgbClr val="CE9178"/>
                </a:solidFill>
                <a:latin typeface="Menlo" panose="020B0609030804020204" pitchFamily="49" charset="0"/>
              </a:rPr>
              <a:t>'a'</a:t>
            </a:r>
            <a:r>
              <a:rPr lang="en-GB" sz="2000" dirty="0">
                <a:solidFill>
                  <a:srgbClr val="D4D4D4"/>
                </a:solidFill>
                <a:latin typeface="Menlo" panose="020B0609030804020204" pitchFamily="49" charset="0"/>
              </a:rPr>
              <a:t>: </a:t>
            </a:r>
            <a:r>
              <a:rPr lang="en-GB" sz="2000" dirty="0">
                <a:solidFill>
                  <a:srgbClr val="B5CEA8"/>
                </a:solidFill>
                <a:latin typeface="Menlo" panose="020B0609030804020204" pitchFamily="49" charset="0"/>
              </a:rPr>
              <a:t>1</a:t>
            </a:r>
            <a:r>
              <a:rPr lang="en-GB" sz="2000" dirty="0">
                <a:solidFill>
                  <a:srgbClr val="D4D4D4"/>
                </a:solidFill>
                <a:latin typeface="Menlo" panose="020B0609030804020204" pitchFamily="49" charset="0"/>
              </a:rPr>
              <a:t>, </a:t>
            </a:r>
            <a:r>
              <a:rPr lang="en-GB" sz="2000" dirty="0">
                <a:solidFill>
                  <a:srgbClr val="CE9178"/>
                </a:solidFill>
                <a:latin typeface="Menlo" panose="020B0609030804020204" pitchFamily="49" charset="0"/>
              </a:rPr>
              <a:t>'b'</a:t>
            </a:r>
            <a:r>
              <a:rPr lang="en-GB" sz="2000" dirty="0">
                <a:solidFill>
                  <a:srgbClr val="D4D4D4"/>
                </a:solidFill>
                <a:latin typeface="Menlo" panose="020B0609030804020204" pitchFamily="49" charset="0"/>
              </a:rPr>
              <a:t>: </a:t>
            </a:r>
            <a:r>
              <a:rPr lang="en-GB" sz="2000" dirty="0">
                <a:solidFill>
                  <a:srgbClr val="B5CEA8"/>
                </a:solidFill>
                <a:latin typeface="Menlo" panose="020B0609030804020204" pitchFamily="49" charset="0"/>
              </a:rPr>
              <a:t>2</a:t>
            </a:r>
            <a:r>
              <a:rPr lang="en-GB" sz="2000" dirty="0">
                <a:solidFill>
                  <a:srgbClr val="D4D4D4"/>
                </a:solidFill>
                <a:latin typeface="Menlo" panose="020B0609030804020204" pitchFamily="49" charset="0"/>
              </a:rPr>
              <a:t>, </a:t>
            </a:r>
            <a:r>
              <a:rPr lang="en-GB" sz="2000" dirty="0">
                <a:solidFill>
                  <a:srgbClr val="CE9178"/>
                </a:solidFill>
                <a:latin typeface="Menlo" panose="020B0609030804020204" pitchFamily="49" charset="0"/>
              </a:rPr>
              <a:t>'c'</a:t>
            </a:r>
            <a:r>
              <a:rPr lang="en-GB" sz="2000" dirty="0">
                <a:solidFill>
                  <a:srgbClr val="D4D4D4"/>
                </a:solidFill>
                <a:latin typeface="Menlo" panose="020B0609030804020204" pitchFamily="49" charset="0"/>
              </a:rPr>
              <a:t>: </a:t>
            </a:r>
            <a:r>
              <a:rPr lang="en-GB" sz="2000" dirty="0">
                <a:solidFill>
                  <a:srgbClr val="B5CEA8"/>
                </a:solidFill>
                <a:latin typeface="Menlo" panose="020B0609030804020204" pitchFamily="49" charset="0"/>
              </a:rPr>
              <a:t>3</a:t>
            </a:r>
            <a:r>
              <a:rPr lang="en-GB" sz="2000" dirty="0">
                <a:solidFill>
                  <a:srgbClr val="D4D4D4"/>
                </a:solidFill>
                <a:latin typeface="Menlo" panose="020B0609030804020204" pitchFamily="49" charset="0"/>
              </a:rPr>
              <a:t>}</a:t>
            </a:r>
          </a:p>
          <a:p>
            <a:pPr marL="0" indent="0">
              <a:buNone/>
            </a:pPr>
            <a:br>
              <a:rPr lang="en-GB" sz="2000" dirty="0">
                <a:solidFill>
                  <a:srgbClr val="D4D4D4"/>
                </a:solidFill>
                <a:latin typeface="Menlo" panose="020B0609030804020204" pitchFamily="49" charset="0"/>
              </a:rPr>
            </a:br>
            <a:r>
              <a:rPr lang="en-GB" sz="2000" dirty="0">
                <a:solidFill>
                  <a:srgbClr val="D4D4D4"/>
                </a:solidFill>
                <a:latin typeface="Menlo" panose="020B0609030804020204" pitchFamily="49" charset="0"/>
              </a:rPr>
              <a:t>display(**dictionary) </a:t>
            </a:r>
            <a:r>
              <a:rPr lang="en-GB" sz="2000" dirty="0">
                <a:solidFill>
                  <a:srgbClr val="679554"/>
                </a:solidFill>
                <a:latin typeface="Menlo" panose="020B0609030804020204" pitchFamily="49" charset="0"/>
              </a:rPr>
              <a:t># like display(a=1, b=2, c=3)</a:t>
            </a:r>
          </a:p>
          <a:p>
            <a:pPr marL="0" indent="0">
              <a:buNone/>
            </a:pPr>
            <a:r>
              <a:rPr lang="en-GB" sz="2000" dirty="0">
                <a:solidFill>
                  <a:srgbClr val="6A9955"/>
                </a:solidFill>
                <a:latin typeface="Menlo" panose="020B0609030804020204" pitchFamily="49" charset="0"/>
              </a:rPr>
              <a:t># 1 2 3</a:t>
            </a:r>
            <a:endParaRPr lang="en-GB" sz="2000" dirty="0">
              <a:solidFill>
                <a:srgbClr val="D4D4D4"/>
              </a:solidFill>
              <a:latin typeface="Menlo" panose="020B0609030804020204" pitchFamily="49" charset="0"/>
            </a:endParaRPr>
          </a:p>
          <a:p>
            <a:pPr marL="0" indent="0">
              <a:buNone/>
            </a:pPr>
            <a:br>
              <a:rPr lang="en-GB" sz="2000" dirty="0">
                <a:solidFill>
                  <a:srgbClr val="D4D4D4"/>
                </a:solidFill>
                <a:latin typeface="Menlo" panose="020B0609030804020204" pitchFamily="49" charset="0"/>
              </a:rPr>
            </a:br>
            <a:endParaRPr lang="en-DE" sz="2000" dirty="0"/>
          </a:p>
        </p:txBody>
      </p:sp>
      <p:sp>
        <p:nvSpPr>
          <p:cNvPr id="2" name="Title 6">
            <a:extLst>
              <a:ext uri="{FF2B5EF4-FFF2-40B4-BE49-F238E27FC236}">
                <a16:creationId xmlns:a16="http://schemas.microsoft.com/office/drawing/2014/main" id="{579DE885-3C7A-D879-8456-99F3F83F517E}"/>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Explode Keyword Arguments</a:t>
            </a:r>
          </a:p>
        </p:txBody>
      </p:sp>
    </p:spTree>
    <p:extLst>
      <p:ext uri="{BB962C8B-B14F-4D97-AF65-F5344CB8AC3E}">
        <p14:creationId xmlns:p14="http://schemas.microsoft.com/office/powerpoint/2010/main" val="1457241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8E5357-9CA2-15F5-F427-3E1882CE5B5F}"/>
              </a:ext>
            </a:extLst>
          </p:cNvPr>
          <p:cNvSpPr>
            <a:spLocks noGrp="1"/>
          </p:cNvSpPr>
          <p:nvPr>
            <p:ph idx="1"/>
          </p:nvPr>
        </p:nvSpPr>
        <p:spPr>
          <a:xfrm>
            <a:off x="838200" y="762000"/>
            <a:ext cx="10515600" cy="5334000"/>
          </a:xfrm>
        </p:spPr>
        <p:txBody>
          <a:bodyPr>
            <a:noAutofit/>
          </a:bodyPr>
          <a:lstStyle/>
          <a:p>
            <a:pPr marL="0" indent="0">
              <a:buNone/>
            </a:pPr>
            <a:endParaRPr lang="en-GB" sz="2000" dirty="0">
              <a:solidFill>
                <a:srgbClr val="569CD6"/>
              </a:solidFill>
              <a:latin typeface="Menlo" panose="020B0609030804020204" pitchFamily="49" charset="0"/>
            </a:endParaRPr>
          </a:p>
          <a:p>
            <a:pPr marL="0" indent="0">
              <a:buNone/>
            </a:pPr>
            <a:endParaRPr lang="en-GB" sz="2000" b="0" dirty="0">
              <a:solidFill>
                <a:srgbClr val="6A9955"/>
              </a:solidFill>
              <a:effectLst/>
              <a:latin typeface="Menlo" panose="020B0609030804020204" pitchFamily="49" charset="0"/>
            </a:endParaRPr>
          </a:p>
          <a:p>
            <a:pPr marL="0" indent="0">
              <a:buNone/>
            </a:pPr>
            <a:r>
              <a:rPr lang="en-GB" sz="2000" b="0" dirty="0">
                <a:solidFill>
                  <a:srgbClr val="6A9955"/>
                </a:solidFill>
                <a:effectLst/>
                <a:latin typeface="Menlo" panose="020B0609030804020204" pitchFamily="49" charset="0"/>
              </a:rPr>
              <a:t># </a:t>
            </a:r>
            <a:r>
              <a:rPr lang="en-GB" sz="2000" b="0" dirty="0" err="1">
                <a:solidFill>
                  <a:srgbClr val="6A9955"/>
                </a:solidFill>
                <a:effectLst/>
                <a:latin typeface="Menlo" panose="020B0609030804020204" pitchFamily="49" charset="0"/>
              </a:rPr>
              <a:t>kwargs</a:t>
            </a:r>
            <a:r>
              <a:rPr lang="en-GB" sz="2000" b="0" dirty="0">
                <a:solidFill>
                  <a:srgbClr val="6A9955"/>
                </a:solidFill>
                <a:effectLst/>
                <a:latin typeface="Menlo" panose="020B0609030804020204" pitchFamily="49" charset="0"/>
              </a:rPr>
              <a:t> is a dictionary</a:t>
            </a:r>
            <a:endParaRPr lang="en-GB" sz="2000" b="0" dirty="0">
              <a:solidFill>
                <a:srgbClr val="D4D4D4"/>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display(**</a:t>
            </a:r>
            <a:r>
              <a:rPr lang="en-GB" sz="2000" b="0" dirty="0" err="1">
                <a:solidFill>
                  <a:srgbClr val="D4D4D4"/>
                </a:solidFill>
                <a:effectLst/>
                <a:latin typeface="Menlo" panose="020B0609030804020204" pitchFamily="49" charset="0"/>
              </a:rPr>
              <a:t>kwargs</a:t>
            </a:r>
            <a:r>
              <a:rPr lang="en-GB" sz="2000" b="0" dirty="0">
                <a:solidFill>
                  <a:srgbClr val="D4D4D4"/>
                </a:solidFill>
                <a:effectLst/>
                <a:latin typeface="Menlo" panose="020B0609030804020204" pitchFamily="49" charset="0"/>
              </a:rPr>
              <a:t>):</a:t>
            </a:r>
          </a:p>
          <a:p>
            <a:pPr marL="0" indent="0">
              <a:buNone/>
            </a:pPr>
            <a:r>
              <a:rPr lang="en-GB" sz="2000" b="0" dirty="0">
                <a:solidFill>
                  <a:srgbClr val="D4D4D4"/>
                </a:solidFill>
                <a:effectLst/>
                <a:latin typeface="Menlo" panose="020B0609030804020204" pitchFamily="49" charset="0"/>
              </a:rPr>
              <a:t>    print(</a:t>
            </a:r>
            <a:r>
              <a:rPr lang="en-GB" sz="2000" b="0" dirty="0" err="1">
                <a:solidFill>
                  <a:srgbClr val="D4D4D4"/>
                </a:solidFill>
                <a:effectLst/>
                <a:latin typeface="Menlo" panose="020B0609030804020204" pitchFamily="49" charset="0"/>
              </a:rPr>
              <a:t>kwargs</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dictionary = {</a:t>
            </a:r>
            <a:r>
              <a:rPr lang="en-GB" sz="2000" b="0" dirty="0">
                <a:solidFill>
                  <a:srgbClr val="CE9178"/>
                </a:solidFill>
                <a:effectLst/>
                <a:latin typeface="Menlo" panose="020B0609030804020204" pitchFamily="49" charset="0"/>
              </a:rPr>
              <a:t>'a'</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1</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'b'</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2</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'c'</a:t>
            </a:r>
            <a:r>
              <a:rPr lang="en-GB" sz="2000" b="0" dirty="0">
                <a:solidFill>
                  <a:srgbClr val="D4D4D4"/>
                </a:solidFill>
                <a:effectLst/>
                <a:latin typeface="Menlo" panose="020B0609030804020204" pitchFamily="49" charset="0"/>
              </a:rPr>
              <a:t>: </a:t>
            </a:r>
            <a:r>
              <a:rPr lang="en-GB" sz="2000" b="0" dirty="0">
                <a:solidFill>
                  <a:srgbClr val="B5CEA8"/>
                </a:solidFill>
                <a:effectLst/>
                <a:latin typeface="Menlo" panose="020B0609030804020204" pitchFamily="49" charset="0"/>
              </a:rPr>
              <a:t>3</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display(**dictionary)</a:t>
            </a:r>
          </a:p>
          <a:p>
            <a:pPr marL="0" indent="0">
              <a:buNone/>
            </a:pPr>
            <a:r>
              <a:rPr lang="en-GB" sz="2000" b="0" dirty="0">
                <a:solidFill>
                  <a:srgbClr val="6A9955"/>
                </a:solidFill>
                <a:effectLst/>
                <a:latin typeface="Menlo" panose="020B0609030804020204" pitchFamily="49" charset="0"/>
              </a:rPr>
              <a:t># {'a': 1, 'b': 2, 'c': 3}</a:t>
            </a: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E3E5369B-5F4B-EE29-BEA0-945CA7F09A30}"/>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Explode Keyword Arguments</a:t>
            </a:r>
          </a:p>
        </p:txBody>
      </p:sp>
    </p:spTree>
    <p:extLst>
      <p:ext uri="{BB962C8B-B14F-4D97-AF65-F5344CB8AC3E}">
        <p14:creationId xmlns:p14="http://schemas.microsoft.com/office/powerpoint/2010/main" val="2268453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BB57E-2827-3D48-6138-6A8B503E1E57}"/>
              </a:ext>
            </a:extLst>
          </p:cNvPr>
          <p:cNvSpPr>
            <a:spLocks noGrp="1"/>
          </p:cNvSpPr>
          <p:nvPr>
            <p:ph type="title"/>
          </p:nvPr>
        </p:nvSpPr>
        <p:spPr/>
        <p:txBody>
          <a:bodyPr anchor="ctr">
            <a:normAutofit/>
          </a:bodyPr>
          <a:lstStyle/>
          <a:p>
            <a:r>
              <a:rPr lang="en-DE" dirty="0">
                <a:solidFill>
                  <a:srgbClr val="D4D4D4"/>
                </a:solidFill>
              </a:rPr>
              <a:t>Mutable &amp; Immutable Arguments</a:t>
            </a:r>
          </a:p>
        </p:txBody>
      </p:sp>
    </p:spTree>
    <p:extLst>
      <p:ext uri="{BB962C8B-B14F-4D97-AF65-F5344CB8AC3E}">
        <p14:creationId xmlns:p14="http://schemas.microsoft.com/office/powerpoint/2010/main" val="900966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b="0" dirty="0">
              <a:solidFill>
                <a:srgbClr val="569CD6"/>
              </a:solidFill>
              <a:effectLst/>
              <a:latin typeface="Menlo" panose="020B0609030804020204" pitchFamily="49" charset="0"/>
            </a:endParaRPr>
          </a:p>
          <a:p>
            <a:pPr marL="0" indent="0">
              <a:buNone/>
            </a:pPr>
            <a:r>
              <a:rPr lang="en-GB" sz="2000" b="0" dirty="0" err="1">
                <a:solidFill>
                  <a:srgbClr val="D4D4D4"/>
                </a:solidFill>
                <a:effectLst/>
                <a:latin typeface="Menlo" panose="020B0609030804020204" pitchFamily="49" charset="0"/>
              </a:rPr>
              <a:t>outside_list</a:t>
            </a:r>
            <a:r>
              <a:rPr lang="en-GB" sz="2000" b="0" dirty="0">
                <a:solidFill>
                  <a:srgbClr val="D4D4D4"/>
                </a:solidFill>
                <a:effectLst/>
                <a:latin typeface="Menlo" panose="020B0609030804020204" pitchFamily="49" charset="0"/>
              </a:rPr>
              <a:t> = [</a:t>
            </a:r>
            <a:r>
              <a:rPr lang="en-GB" sz="2000" b="0" dirty="0">
                <a:solidFill>
                  <a:srgbClr val="CE9178"/>
                </a:solidFill>
                <a:effectLst/>
                <a:latin typeface="Menlo" panose="020B0609030804020204" pitchFamily="49" charset="0"/>
              </a:rPr>
              <a:t>'</a:t>
            </a:r>
            <a:r>
              <a:rPr lang="en-GB" sz="2000" b="0" dirty="0" err="1">
                <a:solidFill>
                  <a:srgbClr val="CE9178"/>
                </a:solidFill>
                <a:effectLst/>
                <a:latin typeface="Menlo" panose="020B0609030804020204" pitchFamily="49" charset="0"/>
              </a:rPr>
              <a:t>i</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'love'</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'python'</a:t>
            </a:r>
            <a:r>
              <a:rPr lang="en-GB" sz="2000" b="0" dirty="0">
                <a:solidFill>
                  <a:srgbClr val="D4D4D4"/>
                </a:solidFill>
                <a:effectLst/>
                <a:latin typeface="Menlo" panose="020B0609030804020204" pitchFamily="49" charset="0"/>
              </a:rPr>
              <a:t>]</a:t>
            </a:r>
          </a:p>
          <a:p>
            <a:pPr marL="0" indent="0">
              <a:buNone/>
            </a:pPr>
            <a:br>
              <a:rPr lang="en-GB" sz="2000" b="0" dirty="0">
                <a:solidFill>
                  <a:srgbClr val="D4D4D4"/>
                </a:solidFill>
                <a:effectLst/>
                <a:latin typeface="Menlo" panose="020B0609030804020204" pitchFamily="49" charset="0"/>
              </a:rPr>
            </a:b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mangle(list):</a:t>
            </a:r>
          </a:p>
          <a:p>
            <a:pPr marL="0" indent="0">
              <a:buNone/>
            </a:pPr>
            <a:r>
              <a:rPr lang="en-GB" sz="2000" b="0" dirty="0">
                <a:solidFill>
                  <a:srgbClr val="D4D4D4"/>
                </a:solidFill>
                <a:effectLst/>
                <a:latin typeface="Menlo" panose="020B0609030804020204" pitchFamily="49" charset="0"/>
              </a:rPr>
              <a:t>    list[</a:t>
            </a:r>
            <a:r>
              <a:rPr lang="en-GB" sz="2000" b="0" dirty="0">
                <a:solidFill>
                  <a:srgbClr val="B5CEA8"/>
                </a:solidFill>
                <a:effectLst/>
                <a:latin typeface="Menlo" panose="020B0609030804020204" pitchFamily="49" charset="0"/>
              </a:rPr>
              <a:t>2</a:t>
            </a:r>
            <a:r>
              <a:rPr lang="en-GB" sz="2000" b="0" dirty="0">
                <a:solidFill>
                  <a:srgbClr val="D4D4D4"/>
                </a:solidFill>
                <a:effectLst/>
                <a:latin typeface="Menlo" panose="020B0609030804020204" pitchFamily="49" charset="0"/>
              </a:rPr>
              <a:t>] = </a:t>
            </a:r>
            <a:r>
              <a:rPr lang="en-GB" sz="2000" b="0" dirty="0">
                <a:solidFill>
                  <a:srgbClr val="CE9178"/>
                </a:solidFill>
                <a:effectLst/>
                <a:latin typeface="Menlo" panose="020B0609030804020204" pitchFamily="49" charset="0"/>
              </a:rPr>
              <a:t>'ruby!!!'</a:t>
            </a:r>
            <a:endParaRPr lang="en-GB" sz="2000" b="0" dirty="0">
              <a:solidFill>
                <a:srgbClr val="D4D4D4"/>
              </a:solidFill>
              <a:effectLst/>
              <a:latin typeface="Menlo" panose="020B0609030804020204" pitchFamily="49" charset="0"/>
            </a:endParaRPr>
          </a:p>
          <a:p>
            <a:pPr marL="0" indent="0">
              <a:buNone/>
            </a:pPr>
            <a:br>
              <a:rPr lang="en-GB" sz="2000" b="0" dirty="0">
                <a:solidFill>
                  <a:srgbClr val="D4D4D4"/>
                </a:solidFill>
                <a:effectLst/>
                <a:latin typeface="Menlo" panose="020B0609030804020204" pitchFamily="49" charset="0"/>
              </a:rPr>
            </a:br>
            <a:r>
              <a:rPr lang="en-GB" sz="2000" b="0" dirty="0">
                <a:solidFill>
                  <a:srgbClr val="D4D4D4"/>
                </a:solidFill>
                <a:effectLst/>
                <a:latin typeface="Menlo" panose="020B0609030804020204" pitchFamily="49" charset="0"/>
              </a:rPr>
              <a:t>print(</a:t>
            </a:r>
            <a:r>
              <a:rPr lang="en-GB" sz="2000" b="0" dirty="0" err="1">
                <a:solidFill>
                  <a:srgbClr val="D4D4D4"/>
                </a:solidFill>
                <a:effectLst/>
                <a:latin typeface="Menlo" panose="020B0609030804020204" pitchFamily="49" charset="0"/>
              </a:rPr>
              <a:t>outside_list</a:t>
            </a:r>
            <a:r>
              <a:rPr lang="en-GB" sz="2000" b="0" dirty="0">
                <a:solidFill>
                  <a:srgbClr val="D4D4D4"/>
                </a:solidFill>
                <a:effectLst/>
                <a:latin typeface="Menlo" panose="020B0609030804020204" pitchFamily="49" charset="0"/>
              </a:rPr>
              <a:t>) </a:t>
            </a:r>
          </a:p>
          <a:p>
            <a:pPr marL="0" indent="0">
              <a:buNone/>
            </a:pPr>
            <a:r>
              <a:rPr lang="en-GB" sz="2000" b="0" dirty="0">
                <a:solidFill>
                  <a:srgbClr val="6A9955"/>
                </a:solidFill>
                <a:effectLst/>
                <a:latin typeface="Menlo" panose="020B0609030804020204" pitchFamily="49" charset="0"/>
              </a:rPr>
              <a:t># ['</a:t>
            </a:r>
            <a:r>
              <a:rPr lang="en-GB" sz="2000" b="0" dirty="0" err="1">
                <a:solidFill>
                  <a:srgbClr val="6A9955"/>
                </a:solidFill>
                <a:effectLst/>
                <a:latin typeface="Menlo" panose="020B0609030804020204" pitchFamily="49" charset="0"/>
              </a:rPr>
              <a:t>i</a:t>
            </a:r>
            <a:r>
              <a:rPr lang="en-GB" sz="2000" b="0" dirty="0">
                <a:solidFill>
                  <a:srgbClr val="6A9955"/>
                </a:solidFill>
                <a:effectLst/>
                <a:latin typeface="Menlo" panose="020B0609030804020204" pitchFamily="49" charset="0"/>
              </a:rPr>
              <a:t>', 'love', 'python’]</a:t>
            </a:r>
          </a:p>
          <a:p>
            <a:pPr marL="0" indent="0">
              <a:buNone/>
            </a:pPr>
            <a:endParaRPr lang="en-GB" sz="2000" b="0" dirty="0">
              <a:solidFill>
                <a:srgbClr val="D4D4D4"/>
              </a:solidFill>
              <a:effectLst/>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mangle(</a:t>
            </a:r>
            <a:r>
              <a:rPr lang="en-GB" sz="2000" b="0" dirty="0" err="1">
                <a:solidFill>
                  <a:srgbClr val="D4D4D4"/>
                </a:solidFill>
                <a:effectLst/>
                <a:latin typeface="Menlo" panose="020B0609030804020204" pitchFamily="49" charset="0"/>
              </a:rPr>
              <a:t>outside_list</a:t>
            </a:r>
            <a:r>
              <a:rPr lang="en-GB" sz="2000" b="0" dirty="0">
                <a:solidFill>
                  <a:srgbClr val="D4D4D4"/>
                </a:solidFill>
                <a:effectLst/>
                <a:latin typeface="Menlo" panose="020B0609030804020204" pitchFamily="49" charset="0"/>
              </a:rPr>
              <a:t>)</a:t>
            </a:r>
          </a:p>
          <a:p>
            <a:pPr marL="0" indent="0">
              <a:buNone/>
            </a:pPr>
            <a:endParaRPr lang="en-GB" sz="2000" b="0" dirty="0">
              <a:solidFill>
                <a:srgbClr val="D4D4D4"/>
              </a:solidFill>
              <a:effectLst/>
              <a:latin typeface="Menlo" panose="020B0609030804020204" pitchFamily="49" charset="0"/>
            </a:endParaRPr>
          </a:p>
          <a:p>
            <a:pPr marL="0" indent="0">
              <a:buNone/>
            </a:pPr>
            <a:r>
              <a:rPr lang="en-GB" sz="2000" b="0" dirty="0">
                <a:solidFill>
                  <a:srgbClr val="D4D4D4"/>
                </a:solidFill>
                <a:effectLst/>
                <a:latin typeface="Menlo" panose="020B0609030804020204" pitchFamily="49" charset="0"/>
              </a:rPr>
              <a:t>print(</a:t>
            </a:r>
            <a:r>
              <a:rPr lang="en-GB" sz="2000" b="0" dirty="0" err="1">
                <a:solidFill>
                  <a:srgbClr val="D4D4D4"/>
                </a:solidFill>
                <a:effectLst/>
                <a:latin typeface="Menlo" panose="020B0609030804020204" pitchFamily="49" charset="0"/>
              </a:rPr>
              <a:t>outside_list</a:t>
            </a:r>
            <a:r>
              <a:rPr lang="en-GB" sz="2000" b="0" dirty="0">
                <a:solidFill>
                  <a:srgbClr val="D4D4D4"/>
                </a:solidFill>
                <a:effectLst/>
                <a:latin typeface="Menlo" panose="020B0609030804020204" pitchFamily="49" charset="0"/>
              </a:rPr>
              <a:t>) </a:t>
            </a:r>
          </a:p>
          <a:p>
            <a:pPr marL="0" indent="0">
              <a:buNone/>
            </a:pPr>
            <a:r>
              <a:rPr lang="en-GB" sz="2000" b="0" dirty="0">
                <a:solidFill>
                  <a:srgbClr val="6A9955"/>
                </a:solidFill>
                <a:effectLst/>
                <a:latin typeface="Menlo" panose="020B0609030804020204" pitchFamily="49" charset="0"/>
              </a:rPr>
              <a:t># ['</a:t>
            </a:r>
            <a:r>
              <a:rPr lang="en-GB" sz="2000" b="0" dirty="0" err="1">
                <a:solidFill>
                  <a:srgbClr val="6A9955"/>
                </a:solidFill>
                <a:effectLst/>
                <a:latin typeface="Menlo" panose="020B0609030804020204" pitchFamily="49" charset="0"/>
              </a:rPr>
              <a:t>i</a:t>
            </a:r>
            <a:r>
              <a:rPr lang="en-GB" sz="2000" b="0" dirty="0">
                <a:solidFill>
                  <a:srgbClr val="6A9955"/>
                </a:solidFill>
                <a:effectLst/>
                <a:latin typeface="Menlo" panose="020B0609030804020204" pitchFamily="49" charset="0"/>
              </a:rPr>
              <a:t>', 'love', 'ruby!!!']</a:t>
            </a:r>
            <a:endParaRPr lang="en-GB" sz="2000" b="0" dirty="0">
              <a:solidFill>
                <a:srgbClr val="D4D4D4"/>
              </a:solidFill>
              <a:effectLst/>
              <a:latin typeface="Menlo" panose="020B0609030804020204" pitchFamily="49" charset="0"/>
            </a:endParaRPr>
          </a:p>
          <a:p>
            <a:pPr marL="0" indent="0">
              <a:buNone/>
            </a:pPr>
            <a:endParaRPr lang="en-DE" sz="2000" dirty="0"/>
          </a:p>
          <a:p>
            <a:pPr marL="0" indent="0">
              <a:buNone/>
            </a:pP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DEA8EEF8-8526-A12A-498A-30B9FBFEA08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Mutable &amp; Immutable Arguments</a:t>
            </a:r>
          </a:p>
        </p:txBody>
      </p:sp>
    </p:spTree>
    <p:extLst>
      <p:ext uri="{BB962C8B-B14F-4D97-AF65-F5344CB8AC3E}">
        <p14:creationId xmlns:p14="http://schemas.microsoft.com/office/powerpoint/2010/main" val="362437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1C0E82-EC02-4738-4B22-7BD25A1DCF92}"/>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569CD6"/>
                </a:solidFill>
                <a:effectLst/>
                <a:latin typeface="Menlo" panose="020B0609030804020204" pitchFamily="49" charset="0"/>
              </a:rPr>
              <a:t>def</a:t>
            </a:r>
            <a:r>
              <a:rPr lang="en-GB" sz="2000" dirty="0">
                <a:solidFill>
                  <a:srgbClr val="D4D4D4"/>
                </a:solidFill>
                <a:effectLst/>
                <a:latin typeface="Menlo" panose="020B0609030804020204" pitchFamily="49" charset="0"/>
              </a:rPr>
              <a:t> </a:t>
            </a:r>
            <a:r>
              <a:rPr lang="en-GB" sz="2000" dirty="0" err="1">
                <a:solidFill>
                  <a:srgbClr val="D4D4D4"/>
                </a:solidFill>
                <a:effectLst/>
                <a:latin typeface="Menlo" panose="020B0609030804020204" pitchFamily="49" charset="0"/>
              </a:rPr>
              <a:t>function_name</a:t>
            </a:r>
            <a:r>
              <a:rPr lang="en-GB" sz="2000" dirty="0">
                <a:solidFill>
                  <a:srgbClr val="D4D4D4"/>
                </a:solidFill>
                <a:effectLst/>
                <a:latin typeface="Menlo" panose="020B0609030804020204" pitchFamily="49" charset="0"/>
              </a:rPr>
              <a:t>(parameters):</a:t>
            </a:r>
            <a:endParaRPr lang="en-GB" sz="2000" dirty="0">
              <a:solidFill>
                <a:srgbClr val="6A9955"/>
              </a:solidFill>
              <a:latin typeface="Menlo" panose="020B0609030804020204" pitchFamily="49" charset="0"/>
            </a:endParaRPr>
          </a:p>
          <a:p>
            <a:pPr marL="0" indent="0">
              <a:buNone/>
            </a:pPr>
            <a:r>
              <a:rPr lang="en-GB" sz="2000" dirty="0">
                <a:solidFill>
                  <a:schemeClr val="bg1">
                    <a:lumMod val="75000"/>
                    <a:lumOff val="25000"/>
                  </a:schemeClr>
                </a:solidFill>
                <a:latin typeface="Menlo" panose="020B0609030804020204" pitchFamily="49" charset="0"/>
              </a:rPr>
              <a:t>....</a:t>
            </a:r>
            <a:r>
              <a:rPr lang="en-GB" sz="2000" b="0" dirty="0">
                <a:solidFill>
                  <a:srgbClr val="6A9955"/>
                </a:solidFill>
                <a:effectLst/>
                <a:latin typeface="Menlo" panose="020B0609030804020204" pitchFamily="49" charset="0"/>
              </a:rPr>
              <a:t># statement</a:t>
            </a:r>
          </a:p>
          <a:p>
            <a:pPr marL="0" indent="0">
              <a:buNone/>
            </a:pPr>
            <a:r>
              <a:rPr lang="en-GB" sz="2000" dirty="0">
                <a:solidFill>
                  <a:schemeClr val="bg1">
                    <a:lumMod val="75000"/>
                    <a:lumOff val="25000"/>
                  </a:schemeClr>
                </a:solidFill>
                <a:latin typeface="Menlo" panose="020B0609030804020204" pitchFamily="49" charset="0"/>
              </a:rPr>
              <a:t>....</a:t>
            </a:r>
            <a:r>
              <a:rPr lang="en-GB" sz="2000" dirty="0">
                <a:solidFill>
                  <a:srgbClr val="569CD6"/>
                </a:solidFill>
                <a:latin typeface="Menlo" panose="020B0609030804020204" pitchFamily="49" charset="0"/>
              </a:rPr>
              <a:t>return</a:t>
            </a:r>
            <a:r>
              <a:rPr lang="en-GB" sz="2000" dirty="0">
                <a:solidFill>
                  <a:srgbClr val="6A9955"/>
                </a:solidFill>
                <a:latin typeface="Menlo" panose="020B0609030804020204" pitchFamily="49" charset="0"/>
              </a:rPr>
              <a:t> </a:t>
            </a:r>
            <a:r>
              <a:rPr lang="en-GB" sz="2000" dirty="0">
                <a:solidFill>
                  <a:srgbClr val="D4D4D4"/>
                </a:solidFill>
                <a:latin typeface="Menlo" panose="020B0609030804020204" pitchFamily="49" charset="0"/>
              </a:rPr>
              <a:t>[expression]</a:t>
            </a:r>
            <a:r>
              <a:rPr lang="en-GB" sz="2000" dirty="0">
                <a:solidFill>
                  <a:srgbClr val="6A9955"/>
                </a:solidFill>
                <a:latin typeface="Menlo" panose="020B0609030804020204" pitchFamily="49" charset="0"/>
              </a:rPr>
              <a:t> # optional</a:t>
            </a:r>
          </a:p>
          <a:p>
            <a:pPr marL="0" indent="0">
              <a:buNone/>
            </a:pP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13" name="Title 6">
            <a:extLst>
              <a:ext uri="{FF2B5EF4-FFF2-40B4-BE49-F238E27FC236}">
                <a16:creationId xmlns:a16="http://schemas.microsoft.com/office/drawing/2014/main" id="{3064F38F-B27B-C330-4708-63104F64DACA}"/>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Function Syntax</a:t>
            </a:r>
          </a:p>
        </p:txBody>
      </p:sp>
    </p:spTree>
    <p:extLst>
      <p:ext uri="{BB962C8B-B14F-4D97-AF65-F5344CB8AC3E}">
        <p14:creationId xmlns:p14="http://schemas.microsoft.com/office/powerpoint/2010/main" val="1416005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5D7A75-1285-F125-B8BB-507F8E75C078}"/>
              </a:ext>
            </a:extLst>
          </p:cNvPr>
          <p:cNvSpPr>
            <a:spLocks noGrp="1"/>
          </p:cNvSpPr>
          <p:nvPr>
            <p:ph type="title"/>
          </p:nvPr>
        </p:nvSpPr>
        <p:spPr/>
        <p:txBody>
          <a:bodyPr anchor="ctr"/>
          <a:lstStyle/>
          <a:p>
            <a:r>
              <a:rPr lang="en-DE" dirty="0">
                <a:solidFill>
                  <a:srgbClr val="D4D4D4"/>
                </a:solidFill>
              </a:rPr>
              <a:t>Quiz</a:t>
            </a:r>
          </a:p>
        </p:txBody>
      </p:sp>
    </p:spTree>
    <p:extLst>
      <p:ext uri="{BB962C8B-B14F-4D97-AF65-F5344CB8AC3E}">
        <p14:creationId xmlns:p14="http://schemas.microsoft.com/office/powerpoint/2010/main" val="2243699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90A2D-7342-CEB5-6E6A-3555C7CD3625}"/>
              </a:ext>
            </a:extLst>
          </p:cNvPr>
          <p:cNvSpPr>
            <a:spLocks noGrp="1"/>
          </p:cNvSpPr>
          <p:nvPr>
            <p:ph sz="half" idx="1"/>
          </p:nvPr>
        </p:nvSpPr>
        <p:spPr>
          <a:xfrm>
            <a:off x="994229" y="507999"/>
            <a:ext cx="5101771" cy="5654449"/>
          </a:xfrm>
        </p:spPr>
        <p:txBody>
          <a:bodyPr>
            <a:noAutofit/>
          </a:bodyPr>
          <a:lstStyle/>
          <a:p>
            <a:pPr marL="0" indent="0" algn="l">
              <a:lnSpc>
                <a:spcPct val="100000"/>
              </a:lnSpc>
              <a:buNone/>
            </a:pPr>
            <a:r>
              <a:rPr lang="en-GB" sz="1800" b="0" i="0" dirty="0">
                <a:solidFill>
                  <a:srgbClr val="D4D4D4"/>
                </a:solidFill>
                <a:effectLst/>
                <a:ea typeface="Menlo" panose="020B0609030804020204" pitchFamily="49" charset="0"/>
                <a:cs typeface="Menlo" panose="020B0609030804020204" pitchFamily="49" charset="0"/>
              </a:rPr>
              <a:t>Which of the following is a valid function name?</a:t>
            </a:r>
          </a:p>
          <a:p>
            <a:pPr marL="342900" indent="-342900" algn="l">
              <a:lnSpc>
                <a:spcPct val="100000"/>
              </a:lnSpc>
              <a:buAutoNum type="alphaUcPeriod"/>
            </a:pPr>
            <a:r>
              <a:rPr lang="en-GB" sz="1400" b="0" i="0" dirty="0" err="1">
                <a:solidFill>
                  <a:srgbClr val="D4D4D4"/>
                </a:solidFill>
                <a:effectLst/>
                <a:latin typeface="Menlo" panose="020B0609030804020204" pitchFamily="49" charset="0"/>
                <a:ea typeface="Menlo" panose="020B0609030804020204" pitchFamily="49" charset="0"/>
                <a:cs typeface="Menlo" panose="020B0609030804020204" pitchFamily="49" charset="0"/>
              </a:rPr>
              <a:t>my_function</a:t>
            </a:r>
            <a:r>
              <a:rPr lang="en-GB"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 </a:t>
            </a:r>
          </a:p>
          <a:p>
            <a:pPr marL="342900" indent="-342900" algn="l">
              <a:lnSpc>
                <a:spcPct val="100000"/>
              </a:lnSpc>
              <a:buAutoNum type="alphaUcPeriod"/>
            </a:pPr>
            <a:r>
              <a:rPr lang="en-GB"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1my_function </a:t>
            </a:r>
          </a:p>
          <a:p>
            <a:pPr marL="342900" indent="-342900" algn="l">
              <a:lnSpc>
                <a:spcPct val="100000"/>
              </a:lnSpc>
              <a:buAutoNum type="alphaUcPeriod"/>
            </a:pPr>
            <a:r>
              <a:rPr lang="en-GB"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my-function </a:t>
            </a:r>
            <a:endParaRPr lang="en-GB"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pPr marL="342900" indent="-342900" algn="l">
              <a:lnSpc>
                <a:spcPct val="100000"/>
              </a:lnSpc>
              <a:buAutoNum type="alphaUcPeriod"/>
            </a:pPr>
            <a:r>
              <a:rPr lang="en-GB"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_my_function1</a:t>
            </a:r>
          </a:p>
          <a:p>
            <a:pPr marL="0" indent="0" algn="l">
              <a:lnSpc>
                <a:spcPct val="100000"/>
              </a:lnSpc>
              <a:buNone/>
            </a:pPr>
            <a:endParaRPr lang="en-GB" sz="1800" dirty="0">
              <a:solidFill>
                <a:srgbClr val="D4D4D4"/>
              </a:solidFill>
              <a:ea typeface="Menlo" panose="020B0609030804020204" pitchFamily="49" charset="0"/>
              <a:cs typeface="Menlo" panose="020B0609030804020204" pitchFamily="49" charset="0"/>
            </a:endParaRPr>
          </a:p>
          <a:p>
            <a:pPr marL="0" indent="0" algn="l">
              <a:lnSpc>
                <a:spcPct val="100000"/>
              </a:lnSpc>
              <a:buNone/>
            </a:pPr>
            <a:r>
              <a:rPr lang="en-GB" sz="1800" dirty="0">
                <a:solidFill>
                  <a:srgbClr val="D4D4D4"/>
                </a:solidFill>
                <a:ea typeface="Menlo" panose="020B0609030804020204" pitchFamily="49" charset="0"/>
                <a:cs typeface="Menlo" panose="020B0609030804020204" pitchFamily="49" charset="0"/>
              </a:rPr>
              <a:t>What is the output of the following </a:t>
            </a:r>
            <a:r>
              <a:rPr lang="en-GB" sz="1600" dirty="0" err="1">
                <a:solidFill>
                  <a:srgbClr val="D4D4D4"/>
                </a:solidFill>
                <a:latin typeface="Menlo" panose="020B0609030804020204" pitchFamily="49" charset="0"/>
                <a:ea typeface="Menlo" panose="020B0609030804020204" pitchFamily="49" charset="0"/>
                <a:cs typeface="Menlo" panose="020B0609030804020204" pitchFamily="49" charset="0"/>
              </a:rPr>
              <a:t>display_person</a:t>
            </a:r>
            <a:r>
              <a:rPr lang="en-GB" sz="1600" dirty="0">
                <a:solidFill>
                  <a:srgbClr val="D4D4D4"/>
                </a:solidFill>
                <a:latin typeface="Menlo" panose="020B0609030804020204" pitchFamily="49" charset="0"/>
                <a:ea typeface="Menlo" panose="020B0609030804020204" pitchFamily="49" charset="0"/>
                <a:cs typeface="Menlo" panose="020B0609030804020204" pitchFamily="49" charset="0"/>
              </a:rPr>
              <a:t>() </a:t>
            </a:r>
            <a:r>
              <a:rPr lang="en-GB" sz="1800" dirty="0">
                <a:solidFill>
                  <a:srgbClr val="D4D4D4"/>
                </a:solidFill>
                <a:ea typeface="Menlo" panose="020B0609030804020204" pitchFamily="49" charset="0"/>
                <a:cs typeface="Menlo" panose="020B0609030804020204" pitchFamily="49" charset="0"/>
              </a:rPr>
              <a:t>function call?</a:t>
            </a:r>
          </a:p>
          <a:p>
            <a:pPr marL="0" indent="0">
              <a:lnSpc>
                <a:spcPct val="100000"/>
              </a:lnSpc>
              <a:buNone/>
            </a:pPr>
            <a:endParaRPr lang="en-GB" sz="1800" b="0" dirty="0">
              <a:solidFill>
                <a:srgbClr val="569CD6"/>
              </a:solidFill>
              <a:effectLst/>
              <a:latin typeface="Menlo" panose="020B0609030804020204" pitchFamily="49" charset="0"/>
            </a:endParaRPr>
          </a:p>
          <a:p>
            <a:pPr marL="0" indent="0">
              <a:lnSpc>
                <a:spcPct val="100000"/>
              </a:lnSpc>
              <a:buNone/>
            </a:pPr>
            <a:r>
              <a:rPr lang="en-GB" sz="1400" b="0" dirty="0">
                <a:solidFill>
                  <a:srgbClr val="569CD6"/>
                </a:solidFill>
                <a:effectLst/>
                <a:latin typeface="Menlo" panose="020B0609030804020204" pitchFamily="49" charset="0"/>
              </a:rPr>
              <a:t>def</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display_person</a:t>
            </a:r>
            <a:r>
              <a:rPr lang="en-GB" sz="1400" b="0" dirty="0">
                <a:solidFill>
                  <a:srgbClr val="D4D4D4"/>
                </a:solidFill>
                <a:effectLst/>
                <a:latin typeface="Menlo" panose="020B0609030804020204" pitchFamily="49" charset="0"/>
              </a:rPr>
              <a:t>(*</a:t>
            </a:r>
            <a:r>
              <a:rPr lang="en-GB" sz="1400" b="0" dirty="0" err="1">
                <a:solidFill>
                  <a:srgbClr val="D4D4D4"/>
                </a:solidFill>
                <a:effectLst/>
                <a:latin typeface="Menlo" panose="020B0609030804020204" pitchFamily="49" charset="0"/>
              </a:rPr>
              <a:t>args</a:t>
            </a:r>
            <a:r>
              <a:rPr lang="en-GB" sz="1400" b="0" dirty="0">
                <a:solidFill>
                  <a:srgbClr val="D4D4D4"/>
                </a:solidFill>
                <a:effectLst/>
                <a:latin typeface="Menlo" panose="020B0609030804020204" pitchFamily="49" charset="0"/>
              </a:rPr>
              <a:t>):</a:t>
            </a:r>
          </a:p>
          <a:p>
            <a:pPr marL="0" indent="0">
              <a:lnSpc>
                <a:spcPct val="100000"/>
              </a:lnSpc>
              <a:buNone/>
            </a:pPr>
            <a:r>
              <a:rPr lang="en-GB" sz="1400" b="0" dirty="0">
                <a:solidFill>
                  <a:srgbClr val="569CD6"/>
                </a:solidFill>
                <a:effectLst/>
                <a:latin typeface="Menlo" panose="020B0609030804020204" pitchFamily="49" charset="0"/>
              </a:rPr>
              <a:t>    for</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i</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in</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args</a:t>
            </a:r>
            <a:r>
              <a:rPr lang="en-GB" sz="1400" b="0" dirty="0">
                <a:solidFill>
                  <a:srgbClr val="D4D4D4"/>
                </a:solidFill>
                <a:effectLst/>
                <a:latin typeface="Menlo" panose="020B0609030804020204" pitchFamily="49" charset="0"/>
              </a:rPr>
              <a:t>:</a:t>
            </a:r>
          </a:p>
          <a:p>
            <a:pPr marL="0" indent="0">
              <a:lnSpc>
                <a:spcPct val="100000"/>
              </a:lnSpc>
              <a:buNone/>
            </a:pPr>
            <a:r>
              <a:rPr lang="en-GB" sz="1400" b="0" dirty="0">
                <a:solidFill>
                  <a:srgbClr val="D4D4D4"/>
                </a:solidFill>
                <a:effectLst/>
                <a:latin typeface="Menlo" panose="020B0609030804020204" pitchFamily="49" charset="0"/>
              </a:rPr>
              <a:t>        print(</a:t>
            </a:r>
            <a:r>
              <a:rPr lang="en-GB" sz="1400" b="0" dirty="0" err="1">
                <a:solidFill>
                  <a:srgbClr val="D4D4D4"/>
                </a:solidFill>
                <a:effectLst/>
                <a:latin typeface="Menlo" panose="020B0609030804020204" pitchFamily="49" charset="0"/>
              </a:rPr>
              <a:t>i</a:t>
            </a:r>
            <a:r>
              <a:rPr lang="en-GB" sz="1400" b="0" dirty="0">
                <a:solidFill>
                  <a:srgbClr val="D4D4D4"/>
                </a:solidFill>
                <a:effectLst/>
                <a:latin typeface="Menlo" panose="020B0609030804020204" pitchFamily="49" charset="0"/>
              </a:rPr>
              <a:t>)</a:t>
            </a:r>
          </a:p>
          <a:p>
            <a:pPr marL="0" indent="0">
              <a:lnSpc>
                <a:spcPct val="100000"/>
              </a:lnSpc>
              <a:buNone/>
            </a:pPr>
            <a:br>
              <a:rPr lang="en-GB" sz="1400" b="0" dirty="0">
                <a:solidFill>
                  <a:srgbClr val="D4D4D4"/>
                </a:solidFill>
                <a:effectLst/>
                <a:latin typeface="Menlo" panose="020B0609030804020204" pitchFamily="49" charset="0"/>
              </a:rPr>
            </a:br>
            <a:r>
              <a:rPr lang="en-GB" sz="1400" b="0" dirty="0" err="1">
                <a:solidFill>
                  <a:srgbClr val="D4D4D4"/>
                </a:solidFill>
                <a:effectLst/>
                <a:latin typeface="Menlo" panose="020B0609030804020204" pitchFamily="49" charset="0"/>
              </a:rPr>
              <a:t>display_person</a:t>
            </a:r>
            <a:r>
              <a:rPr lang="en-GB" sz="1400" b="0" dirty="0">
                <a:solidFill>
                  <a:srgbClr val="D4D4D4"/>
                </a:solidFill>
                <a:effectLst/>
                <a:latin typeface="Menlo" panose="020B0609030804020204" pitchFamily="49" charset="0"/>
              </a:rPr>
              <a:t>(name=</a:t>
            </a:r>
            <a:r>
              <a:rPr lang="en-GB" sz="1400" b="0" dirty="0">
                <a:solidFill>
                  <a:srgbClr val="CE9178"/>
                </a:solidFill>
                <a:effectLst/>
                <a:latin typeface="Menlo" panose="020B0609030804020204" pitchFamily="49" charset="0"/>
              </a:rPr>
              <a:t>"Emma"</a:t>
            </a:r>
            <a:r>
              <a:rPr lang="en-GB" sz="1400" b="0" dirty="0">
                <a:solidFill>
                  <a:srgbClr val="D4D4D4"/>
                </a:solidFill>
                <a:effectLst/>
                <a:latin typeface="Menlo" panose="020B0609030804020204" pitchFamily="49" charset="0"/>
              </a:rPr>
              <a:t>, age=</a:t>
            </a:r>
            <a:r>
              <a:rPr lang="en-GB" sz="1400" b="0" dirty="0">
                <a:solidFill>
                  <a:srgbClr val="CE9178"/>
                </a:solidFill>
                <a:effectLst/>
                <a:latin typeface="Menlo" panose="020B0609030804020204" pitchFamily="49" charset="0"/>
              </a:rPr>
              <a:t>"25"</a:t>
            </a:r>
            <a:r>
              <a:rPr lang="en-GB" sz="1400" b="0" dirty="0">
                <a:solidFill>
                  <a:srgbClr val="D4D4D4"/>
                </a:solidFill>
                <a:effectLst/>
                <a:latin typeface="Menlo" panose="020B0609030804020204" pitchFamily="49" charset="0"/>
              </a:rPr>
              <a:t>)</a:t>
            </a:r>
          </a:p>
          <a:p>
            <a:pPr marL="0" indent="0">
              <a:lnSpc>
                <a:spcPct val="100000"/>
              </a:lnSpc>
              <a:buNone/>
            </a:pPr>
            <a:r>
              <a:rPr lang="en-GB" sz="1800" b="0" dirty="0">
                <a:solidFill>
                  <a:srgbClr val="D4D4D4"/>
                </a:solidFill>
                <a:effectLst/>
                <a:latin typeface="Menlo" panose="020B0609030804020204" pitchFamily="49" charset="0"/>
              </a:rPr>
              <a:t>    </a:t>
            </a:r>
            <a:br>
              <a:rPr lang="en-GB" sz="1800" b="0" dirty="0">
                <a:solidFill>
                  <a:srgbClr val="D4D4D4"/>
                </a:solidFill>
                <a:effectLst/>
                <a:latin typeface="Menlo" panose="020B0609030804020204" pitchFamily="49" charset="0"/>
                <a:ea typeface="Menlo" panose="020B0609030804020204" pitchFamily="49" charset="0"/>
                <a:cs typeface="Menlo" panose="020B0609030804020204" pitchFamily="49" charset="0"/>
              </a:rPr>
            </a:br>
            <a:endParaRPr lang="en-GB" sz="18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a:p>
            <a:pPr marL="0" indent="0">
              <a:lnSpc>
                <a:spcPct val="100000"/>
              </a:lnSpc>
              <a:buNone/>
            </a:pPr>
            <a:endParaRPr lang="en-DE" sz="2400" dirty="0">
              <a:latin typeface="Menlo" panose="020B0609030804020204" pitchFamily="49" charset="0"/>
              <a:ea typeface="Menlo" panose="020B0609030804020204" pitchFamily="49" charset="0"/>
              <a:cs typeface="Menlo" panose="020B0609030804020204" pitchFamily="49" charset="0"/>
            </a:endParaRPr>
          </a:p>
        </p:txBody>
      </p:sp>
      <p:sp>
        <p:nvSpPr>
          <p:cNvPr id="11" name="Oval 10">
            <a:extLst>
              <a:ext uri="{FF2B5EF4-FFF2-40B4-BE49-F238E27FC236}">
                <a16:creationId xmlns:a16="http://schemas.microsoft.com/office/drawing/2014/main" id="{2E11BF08-B140-4F37-AAEF-91B639973332}"/>
              </a:ext>
            </a:extLst>
          </p:cNvPr>
          <p:cNvSpPr/>
          <p:nvPr/>
        </p:nvSpPr>
        <p:spPr>
          <a:xfrm>
            <a:off x="355592" y="507999"/>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1</a:t>
            </a:r>
          </a:p>
        </p:txBody>
      </p:sp>
      <p:sp>
        <p:nvSpPr>
          <p:cNvPr id="12" name="Oval 11">
            <a:extLst>
              <a:ext uri="{FF2B5EF4-FFF2-40B4-BE49-F238E27FC236}">
                <a16:creationId xmlns:a16="http://schemas.microsoft.com/office/drawing/2014/main" id="{5D888C79-EB03-517D-704C-CE6446CF2145}"/>
              </a:ext>
            </a:extLst>
          </p:cNvPr>
          <p:cNvSpPr/>
          <p:nvPr/>
        </p:nvSpPr>
        <p:spPr>
          <a:xfrm>
            <a:off x="355592" y="2739570"/>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2</a:t>
            </a:r>
          </a:p>
        </p:txBody>
      </p:sp>
      <p:sp>
        <p:nvSpPr>
          <p:cNvPr id="13" name="Content Placeholder 2">
            <a:extLst>
              <a:ext uri="{FF2B5EF4-FFF2-40B4-BE49-F238E27FC236}">
                <a16:creationId xmlns:a16="http://schemas.microsoft.com/office/drawing/2014/main" id="{685F3277-2443-1DE8-991D-3B2FD5D24FEE}"/>
              </a:ext>
            </a:extLst>
          </p:cNvPr>
          <p:cNvSpPr txBox="1">
            <a:spLocks/>
          </p:cNvSpPr>
          <p:nvPr/>
        </p:nvSpPr>
        <p:spPr>
          <a:xfrm>
            <a:off x="6879770" y="500742"/>
            <a:ext cx="5101771" cy="5654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solidFill>
                  <a:srgbClr val="D4D4D4"/>
                </a:solidFill>
                <a:ea typeface="Menlo" panose="020B0609030804020204" pitchFamily="49" charset="0"/>
                <a:cs typeface="Menlo" panose="020B0609030804020204" pitchFamily="49" charset="0"/>
              </a:rPr>
              <a:t>What does </a:t>
            </a:r>
            <a:r>
              <a:rPr lang="en-GB" sz="1600" dirty="0">
                <a:solidFill>
                  <a:srgbClr val="569CD6"/>
                </a:solidFill>
                <a:latin typeface="Menlo" panose="020B0609030804020204" pitchFamily="49" charset="0"/>
                <a:ea typeface="Menlo" panose="020B0609030804020204" pitchFamily="49" charset="0"/>
                <a:cs typeface="Menlo" panose="020B0609030804020204" pitchFamily="49" charset="0"/>
              </a:rPr>
              <a:t>None</a:t>
            </a:r>
            <a:r>
              <a:rPr lang="en-GB" sz="1800" dirty="0">
                <a:solidFill>
                  <a:srgbClr val="D4D4D4"/>
                </a:solidFill>
                <a:ea typeface="Menlo" panose="020B0609030804020204" pitchFamily="49" charset="0"/>
                <a:cs typeface="Menlo" panose="020B0609030804020204" pitchFamily="49" charset="0"/>
              </a:rPr>
              <a:t> represent in Python?</a:t>
            </a:r>
          </a:p>
          <a:p>
            <a:pPr marL="342900" indent="-342900">
              <a:lnSpc>
                <a:spcPct val="100000"/>
              </a:lnSpc>
              <a:buAutoNum type="alphaUcPeriod"/>
            </a:pPr>
            <a:r>
              <a:rPr lang="en-GB" sz="14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an empty value</a:t>
            </a:r>
          </a:p>
          <a:p>
            <a:pPr marL="342900" indent="-342900">
              <a:lnSpc>
                <a:spcPct val="100000"/>
              </a:lnSpc>
              <a:buAutoNum type="alphaUcPeriod"/>
            </a:pPr>
            <a:r>
              <a:rPr lang="en-GB" sz="1400" dirty="0">
                <a:solidFill>
                  <a:srgbClr val="D4D4D4"/>
                </a:solidFill>
                <a:latin typeface="Menlo" panose="020B0609030804020204" pitchFamily="49" charset="0"/>
                <a:ea typeface="Menlo" panose="020B0609030804020204" pitchFamily="49" charset="0"/>
                <a:cs typeface="Menlo" panose="020B0609030804020204" pitchFamily="49" charset="0"/>
              </a:rPr>
              <a:t>a missing or undefined value</a:t>
            </a:r>
          </a:p>
          <a:p>
            <a:pPr marL="0" indent="0">
              <a:lnSpc>
                <a:spcPct val="100000"/>
              </a:lnSpc>
              <a:buNone/>
            </a:pPr>
            <a:r>
              <a:rPr lang="en-GB" sz="1400" dirty="0">
                <a:solidFill>
                  <a:srgbClr val="D4D4D4"/>
                </a:solidFill>
                <a:latin typeface="Menlo" panose="020B0609030804020204" pitchFamily="49" charset="0"/>
                <a:ea typeface="Menlo" panose="020B0609030804020204" pitchFamily="49" charset="0"/>
                <a:cs typeface="Menlo" panose="020B0609030804020204" pitchFamily="49" charset="0"/>
              </a:rPr>
              <a:t>C. </a:t>
            </a:r>
            <a:r>
              <a:rPr lang="en-GB" sz="14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 False value</a:t>
            </a:r>
            <a:endParaRPr lang="en-GB"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pPr marL="0" indent="0">
              <a:lnSpc>
                <a:spcPct val="100000"/>
              </a:lnSpc>
              <a:buNone/>
            </a:pPr>
            <a:r>
              <a:rPr lang="en-GB" sz="1400" b="0" dirty="0">
                <a:solidFill>
                  <a:srgbClr val="D4D4D4"/>
                </a:solidFill>
                <a:effectLst/>
                <a:latin typeface="Menlo" panose="020B0609030804020204" pitchFamily="49" charset="0"/>
                <a:ea typeface="Menlo" panose="020B0609030804020204" pitchFamily="49" charset="0"/>
                <a:cs typeface="Menlo" panose="020B0609030804020204" pitchFamily="49" charset="0"/>
              </a:rPr>
              <a:t>D. </a:t>
            </a:r>
            <a:r>
              <a:rPr lang="en-GB" sz="1400" dirty="0">
                <a:solidFill>
                  <a:srgbClr val="D4D4D4"/>
                </a:solidFill>
                <a:latin typeface="Menlo" panose="020B0609030804020204" pitchFamily="49" charset="0"/>
                <a:ea typeface="Menlo" panose="020B0609030804020204" pitchFamily="49" charset="0"/>
                <a:cs typeface="Menlo" panose="020B0609030804020204" pitchFamily="49" charset="0"/>
              </a:rPr>
              <a:t>a zero value</a:t>
            </a:r>
          </a:p>
          <a:p>
            <a:pPr marL="0" indent="0">
              <a:lnSpc>
                <a:spcPct val="100000"/>
              </a:lnSpc>
              <a:buFont typeface="Arial" panose="020B0604020202020204" pitchFamily="34" charset="0"/>
              <a:buNone/>
            </a:pPr>
            <a:endParaRPr lang="en-GB" sz="1800" dirty="0">
              <a:solidFill>
                <a:srgbClr val="D4D4D4"/>
              </a:solidFill>
              <a:ea typeface="Menlo" panose="020B0609030804020204" pitchFamily="49" charset="0"/>
              <a:cs typeface="Menlo" panose="020B0609030804020204" pitchFamily="49" charset="0"/>
            </a:endParaRPr>
          </a:p>
          <a:p>
            <a:pPr marL="0" indent="0" algn="l">
              <a:lnSpc>
                <a:spcPct val="100000"/>
              </a:lnSpc>
              <a:buNone/>
            </a:pPr>
            <a:r>
              <a:rPr lang="en-GB" sz="1800" dirty="0">
                <a:solidFill>
                  <a:srgbClr val="D4D4D4"/>
                </a:solidFill>
                <a:ea typeface="Menlo" panose="020B0609030804020204" pitchFamily="49" charset="0"/>
                <a:cs typeface="Menlo" panose="020B0609030804020204" pitchFamily="49" charset="0"/>
              </a:rPr>
              <a:t>Given this code, what will be the output of the </a:t>
            </a:r>
            <a:r>
              <a:rPr lang="en-GB" sz="1600" dirty="0">
                <a:solidFill>
                  <a:srgbClr val="D4D4D4"/>
                </a:solidFill>
                <a:latin typeface="Menlo" panose="020B0609030804020204" pitchFamily="49" charset="0"/>
                <a:ea typeface="Menlo" panose="020B0609030804020204" pitchFamily="49" charset="0"/>
                <a:cs typeface="Menlo" panose="020B0609030804020204" pitchFamily="49" charset="0"/>
              </a:rPr>
              <a:t>print</a:t>
            </a:r>
            <a:r>
              <a:rPr lang="en-GB" sz="1800" dirty="0">
                <a:solidFill>
                  <a:srgbClr val="D4D4D4"/>
                </a:solidFill>
                <a:ea typeface="Menlo" panose="020B0609030804020204" pitchFamily="49" charset="0"/>
                <a:cs typeface="Menlo" panose="020B0609030804020204" pitchFamily="49" charset="0"/>
              </a:rPr>
              <a:t> function call?</a:t>
            </a:r>
          </a:p>
          <a:p>
            <a:pPr marL="0" indent="0" algn="l">
              <a:lnSpc>
                <a:spcPct val="100000"/>
              </a:lnSpc>
              <a:buNone/>
            </a:pPr>
            <a:endParaRPr lang="en-GB" sz="1800" dirty="0">
              <a:solidFill>
                <a:srgbClr val="D4D4D4"/>
              </a:solidFill>
              <a:ea typeface="Menlo" panose="020B0609030804020204" pitchFamily="49" charset="0"/>
              <a:cs typeface="Menlo" panose="020B0609030804020204" pitchFamily="49" charset="0"/>
            </a:endParaRPr>
          </a:p>
          <a:p>
            <a:pPr marL="0" indent="0">
              <a:buNone/>
            </a:pPr>
            <a:r>
              <a:rPr lang="en-GB" sz="1400" b="0" dirty="0">
                <a:solidFill>
                  <a:srgbClr val="569CD6"/>
                </a:solidFill>
                <a:effectLst/>
                <a:latin typeface="Menlo" panose="020B0609030804020204" pitchFamily="49" charset="0"/>
              </a:rPr>
              <a:t>def</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(key, value, </a:t>
            </a:r>
            <a:r>
              <a:rPr lang="en-GB" sz="1400" b="0" dirty="0" err="1">
                <a:solidFill>
                  <a:srgbClr val="D4D4D4"/>
                </a:solidFill>
                <a:effectLst/>
                <a:latin typeface="Menlo" panose="020B0609030804020204" pitchFamily="49" charset="0"/>
              </a:rPr>
              <a:t>my_dict</a:t>
            </a:r>
            <a:r>
              <a:rPr lang="en-GB" sz="1400" b="0" dirty="0">
                <a:solidFill>
                  <a:srgbClr val="D4D4D4"/>
                </a:solidFill>
                <a:effectLst/>
                <a:latin typeface="Menlo" panose="020B0609030804020204" pitchFamily="49" charset="0"/>
              </a:rPr>
              <a:t>={}):</a:t>
            </a:r>
          </a:p>
          <a:p>
            <a:pPr marL="0" indent="0">
              <a:buNone/>
            </a:pP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my_dict</a:t>
            </a:r>
            <a:r>
              <a:rPr lang="en-GB" sz="1400" b="0" dirty="0">
                <a:solidFill>
                  <a:srgbClr val="D4D4D4"/>
                </a:solidFill>
                <a:effectLst/>
                <a:latin typeface="Menlo" panose="020B0609030804020204" pitchFamily="49" charset="0"/>
              </a:rPr>
              <a:t>[key] = value</a:t>
            </a:r>
          </a:p>
          <a:p>
            <a:pPr marL="0" indent="0">
              <a:buNone/>
            </a:pPr>
            <a:r>
              <a:rPr lang="en-GB" sz="1400" b="0" dirty="0">
                <a:solidFill>
                  <a:srgbClr val="569CD6"/>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my_dict</a:t>
            </a:r>
            <a:endParaRPr lang="en-GB" sz="1400" b="0" dirty="0">
              <a:solidFill>
                <a:srgbClr val="D4D4D4"/>
              </a:solidFill>
              <a:effectLst/>
              <a:latin typeface="Menlo" panose="020B0609030804020204" pitchFamily="49" charset="0"/>
            </a:endParaRPr>
          </a:p>
          <a:p>
            <a:pPr marL="0" indent="0">
              <a:buNone/>
            </a:pPr>
            <a:br>
              <a:rPr lang="en-GB" sz="1400" b="0" dirty="0">
                <a:solidFill>
                  <a:srgbClr val="D4D4D4"/>
                </a:solidFill>
                <a:effectLst/>
                <a:latin typeface="Menlo" panose="020B0609030804020204" pitchFamily="49" charset="0"/>
              </a:rPr>
            </a:br>
            <a:r>
              <a:rPr lang="en-GB" sz="1400" b="0" dirty="0">
                <a:solidFill>
                  <a:srgbClr val="D4D4D4"/>
                </a:solidFill>
                <a:effectLst/>
                <a:latin typeface="Menlo" panose="020B0609030804020204" pitchFamily="49" charset="0"/>
              </a:rPr>
              <a:t>result1 =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'a'</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5</a:t>
            </a:r>
            <a:r>
              <a:rPr lang="en-GB" sz="1400" b="0" dirty="0">
                <a:solidFill>
                  <a:srgbClr val="D4D4D4"/>
                </a:solidFill>
                <a:effectLst/>
                <a:latin typeface="Menlo" panose="020B0609030804020204" pitchFamily="49" charset="0"/>
              </a:rPr>
              <a:t>)</a:t>
            </a:r>
          </a:p>
          <a:p>
            <a:pPr marL="0" indent="0">
              <a:buNone/>
            </a:pPr>
            <a:r>
              <a:rPr lang="en-GB" sz="1400" b="0" dirty="0">
                <a:solidFill>
                  <a:srgbClr val="D4D4D4"/>
                </a:solidFill>
                <a:effectLst/>
                <a:latin typeface="Menlo" panose="020B0609030804020204" pitchFamily="49" charset="0"/>
              </a:rPr>
              <a:t>result2 =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'b'</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10</a:t>
            </a:r>
            <a:r>
              <a:rPr lang="en-GB" sz="1400" b="0" dirty="0">
                <a:solidFill>
                  <a:srgbClr val="D4D4D4"/>
                </a:solidFill>
                <a:effectLst/>
                <a:latin typeface="Menlo" panose="020B0609030804020204" pitchFamily="49" charset="0"/>
              </a:rPr>
              <a:t>)</a:t>
            </a:r>
          </a:p>
          <a:p>
            <a:pPr marL="0" indent="0">
              <a:buNone/>
            </a:pPr>
            <a:r>
              <a:rPr lang="en-GB" sz="1400" b="0" dirty="0">
                <a:solidFill>
                  <a:srgbClr val="D4D4D4"/>
                </a:solidFill>
                <a:effectLst/>
                <a:latin typeface="Menlo" panose="020B0609030804020204" pitchFamily="49" charset="0"/>
              </a:rPr>
              <a:t>result3 =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'c'</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15</a:t>
            </a:r>
            <a:r>
              <a:rPr lang="en-GB" sz="1400" b="0" dirty="0">
                <a:solidFill>
                  <a:srgbClr val="D4D4D4"/>
                </a:solidFill>
                <a:effectLst/>
                <a:latin typeface="Menlo" panose="020B0609030804020204" pitchFamily="49" charset="0"/>
              </a:rPr>
              <a:t>, {})</a:t>
            </a:r>
          </a:p>
          <a:p>
            <a:pPr marL="0" indent="0">
              <a:buNone/>
            </a:pPr>
            <a:r>
              <a:rPr lang="en-GB" sz="1400" dirty="0">
                <a:solidFill>
                  <a:srgbClr val="D4D4D4"/>
                </a:solidFill>
                <a:latin typeface="Menlo" panose="020B0609030804020204" pitchFamily="49" charset="0"/>
              </a:rPr>
              <a:t>print(result3)</a:t>
            </a:r>
            <a:endParaRPr lang="en-GB" sz="1400" b="0" dirty="0">
              <a:solidFill>
                <a:srgbClr val="679554"/>
              </a:solidFill>
              <a:effectLst/>
              <a:latin typeface="Menlo" panose="020B0609030804020204" pitchFamily="49" charset="0"/>
            </a:endParaRPr>
          </a:p>
          <a:p>
            <a:pPr marL="0" indent="0">
              <a:lnSpc>
                <a:spcPct val="100000"/>
              </a:lnSpc>
              <a:buFont typeface="Arial" panose="020B0604020202020204" pitchFamily="34" charset="0"/>
              <a:buNone/>
            </a:pPr>
            <a:r>
              <a:rPr lang="en-GB" sz="1800" dirty="0">
                <a:solidFill>
                  <a:srgbClr val="D4D4D4"/>
                </a:solidFill>
                <a:latin typeface="Menlo" panose="020B0609030804020204" pitchFamily="49" charset="0"/>
              </a:rPr>
              <a:t>    </a:t>
            </a:r>
            <a:br>
              <a:rPr lang="en-GB" sz="1800" dirty="0">
                <a:solidFill>
                  <a:srgbClr val="D4D4D4"/>
                </a:solidFill>
                <a:latin typeface="Menlo" panose="020B0609030804020204" pitchFamily="49" charset="0"/>
                <a:ea typeface="Menlo" panose="020B0609030804020204" pitchFamily="49" charset="0"/>
                <a:cs typeface="Menlo" panose="020B0609030804020204" pitchFamily="49" charset="0"/>
              </a:rPr>
            </a:br>
            <a:endParaRPr lang="en-GB" sz="1800" dirty="0">
              <a:solidFill>
                <a:srgbClr val="D4D4D4"/>
              </a:solidFill>
              <a:latin typeface="Menlo" panose="020B0609030804020204" pitchFamily="49" charset="0"/>
              <a:ea typeface="Menlo" panose="020B0609030804020204" pitchFamily="49" charset="0"/>
              <a:cs typeface="Menlo" panose="020B0609030804020204" pitchFamily="49" charset="0"/>
            </a:endParaRPr>
          </a:p>
          <a:p>
            <a:pPr marL="0" indent="0">
              <a:lnSpc>
                <a:spcPct val="100000"/>
              </a:lnSpc>
              <a:buFont typeface="Arial" panose="020B0604020202020204" pitchFamily="34" charset="0"/>
              <a:buNone/>
            </a:pPr>
            <a:endParaRPr lang="en-DE" sz="2400" dirty="0">
              <a:latin typeface="Menlo" panose="020B0609030804020204" pitchFamily="49" charset="0"/>
              <a:ea typeface="Menlo" panose="020B0609030804020204" pitchFamily="49" charset="0"/>
              <a:cs typeface="Menlo" panose="020B0609030804020204" pitchFamily="49" charset="0"/>
            </a:endParaRPr>
          </a:p>
        </p:txBody>
      </p:sp>
      <p:sp>
        <p:nvSpPr>
          <p:cNvPr id="14" name="Oval 13">
            <a:extLst>
              <a:ext uri="{FF2B5EF4-FFF2-40B4-BE49-F238E27FC236}">
                <a16:creationId xmlns:a16="http://schemas.microsoft.com/office/drawing/2014/main" id="{0994378D-D01E-FD67-78A9-7389A5A078F0}"/>
              </a:ext>
            </a:extLst>
          </p:cNvPr>
          <p:cNvSpPr/>
          <p:nvPr/>
        </p:nvSpPr>
        <p:spPr>
          <a:xfrm>
            <a:off x="6241120" y="507999"/>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3</a:t>
            </a:r>
          </a:p>
        </p:txBody>
      </p:sp>
      <p:sp>
        <p:nvSpPr>
          <p:cNvPr id="15" name="Oval 14">
            <a:extLst>
              <a:ext uri="{FF2B5EF4-FFF2-40B4-BE49-F238E27FC236}">
                <a16:creationId xmlns:a16="http://schemas.microsoft.com/office/drawing/2014/main" id="{F5572044-A8A6-AE55-87A9-8F1B3F0C9D5F}"/>
              </a:ext>
            </a:extLst>
          </p:cNvPr>
          <p:cNvSpPr/>
          <p:nvPr/>
        </p:nvSpPr>
        <p:spPr>
          <a:xfrm>
            <a:off x="6241120" y="2739570"/>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4</a:t>
            </a:r>
          </a:p>
        </p:txBody>
      </p:sp>
    </p:spTree>
    <p:extLst>
      <p:ext uri="{BB962C8B-B14F-4D97-AF65-F5344CB8AC3E}">
        <p14:creationId xmlns:p14="http://schemas.microsoft.com/office/powerpoint/2010/main" val="771107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90A2D-7342-CEB5-6E6A-3555C7CD3625}"/>
              </a:ext>
            </a:extLst>
          </p:cNvPr>
          <p:cNvSpPr>
            <a:spLocks noGrp="1"/>
          </p:cNvSpPr>
          <p:nvPr>
            <p:ph sz="half" idx="1"/>
          </p:nvPr>
        </p:nvSpPr>
        <p:spPr>
          <a:xfrm>
            <a:off x="994229" y="507999"/>
            <a:ext cx="5101771" cy="5654449"/>
          </a:xfrm>
        </p:spPr>
        <p:txBody>
          <a:bodyPr>
            <a:noAutofit/>
          </a:bodyPr>
          <a:lstStyle/>
          <a:p>
            <a:pPr marL="0" indent="0" algn="l">
              <a:lnSpc>
                <a:spcPct val="100000"/>
              </a:lnSpc>
              <a:buNone/>
            </a:pPr>
            <a:r>
              <a:rPr lang="en-GB" sz="1800" b="0" i="0" dirty="0">
                <a:solidFill>
                  <a:srgbClr val="D4D4D4"/>
                </a:solidFill>
                <a:effectLst/>
                <a:ea typeface="Menlo" panose="020B0609030804020204" pitchFamily="49" charset="0"/>
                <a:cs typeface="Menlo" panose="020B0609030804020204" pitchFamily="49" charset="0"/>
              </a:rPr>
              <a:t>Which of the following is a valid function name?</a:t>
            </a:r>
          </a:p>
          <a:p>
            <a:pPr marL="342900" indent="-342900" algn="l">
              <a:lnSpc>
                <a:spcPct val="100000"/>
              </a:lnSpc>
              <a:buAutoNum type="alphaUcPeriod"/>
            </a:pPr>
            <a:r>
              <a:rPr lang="en-GB" sz="1400" b="0" i="0" dirty="0" err="1">
                <a:solidFill>
                  <a:srgbClr val="679554"/>
                </a:solidFill>
                <a:effectLst/>
                <a:latin typeface="Menlo" panose="020B0609030804020204" pitchFamily="49" charset="0"/>
                <a:ea typeface="Menlo" panose="020B0609030804020204" pitchFamily="49" charset="0"/>
                <a:cs typeface="Menlo" panose="020B0609030804020204" pitchFamily="49" charset="0"/>
              </a:rPr>
              <a:t>my_function</a:t>
            </a:r>
            <a:r>
              <a:rPr lang="en-GB" sz="1400" b="0" i="0" dirty="0">
                <a:solidFill>
                  <a:srgbClr val="679554"/>
                </a:solidFill>
                <a:effectLst/>
                <a:latin typeface="Menlo" panose="020B0609030804020204" pitchFamily="49" charset="0"/>
                <a:ea typeface="Menlo" panose="020B0609030804020204" pitchFamily="49" charset="0"/>
                <a:cs typeface="Menlo" panose="020B0609030804020204" pitchFamily="49" charset="0"/>
              </a:rPr>
              <a:t> </a:t>
            </a:r>
          </a:p>
          <a:p>
            <a:pPr marL="342900" indent="-342900" algn="l">
              <a:lnSpc>
                <a:spcPct val="100000"/>
              </a:lnSpc>
              <a:buAutoNum type="alphaUcPeriod"/>
            </a:pPr>
            <a:r>
              <a:rPr lang="en-GB"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1my_function </a:t>
            </a:r>
          </a:p>
          <a:p>
            <a:pPr marL="342900" indent="-342900" algn="l">
              <a:lnSpc>
                <a:spcPct val="100000"/>
              </a:lnSpc>
              <a:buAutoNum type="alphaUcPeriod"/>
            </a:pPr>
            <a:r>
              <a:rPr lang="en-GB"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my-function </a:t>
            </a:r>
            <a:endParaRPr lang="en-GB"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pPr marL="342900" indent="-342900" algn="l">
              <a:lnSpc>
                <a:spcPct val="100000"/>
              </a:lnSpc>
              <a:buAutoNum type="alphaUcPeriod"/>
            </a:pPr>
            <a:r>
              <a:rPr lang="en-GB" sz="1400" b="0" i="0" dirty="0">
                <a:solidFill>
                  <a:srgbClr val="679554"/>
                </a:solidFill>
                <a:effectLst/>
                <a:latin typeface="Menlo" panose="020B0609030804020204" pitchFamily="49" charset="0"/>
                <a:ea typeface="Menlo" panose="020B0609030804020204" pitchFamily="49" charset="0"/>
                <a:cs typeface="Menlo" panose="020B0609030804020204" pitchFamily="49" charset="0"/>
              </a:rPr>
              <a:t>_my</a:t>
            </a:r>
            <a:r>
              <a:rPr lang="en-GB" sz="1400" dirty="0">
                <a:solidFill>
                  <a:srgbClr val="679554"/>
                </a:solidFill>
                <a:latin typeface="Menlo" panose="020B0609030804020204" pitchFamily="49" charset="0"/>
                <a:ea typeface="Menlo" panose="020B0609030804020204" pitchFamily="49" charset="0"/>
                <a:cs typeface="Menlo" panose="020B0609030804020204" pitchFamily="49" charset="0"/>
              </a:rPr>
              <a:t>_f</a:t>
            </a:r>
            <a:r>
              <a:rPr lang="en-GB" sz="1400" b="0" i="0" dirty="0">
                <a:solidFill>
                  <a:srgbClr val="679554"/>
                </a:solidFill>
                <a:effectLst/>
                <a:latin typeface="Menlo" panose="020B0609030804020204" pitchFamily="49" charset="0"/>
                <a:ea typeface="Menlo" panose="020B0609030804020204" pitchFamily="49" charset="0"/>
                <a:cs typeface="Menlo" panose="020B0609030804020204" pitchFamily="49" charset="0"/>
              </a:rPr>
              <a:t>unction1</a:t>
            </a:r>
          </a:p>
          <a:p>
            <a:pPr marL="0" indent="0" algn="l">
              <a:lnSpc>
                <a:spcPct val="100000"/>
              </a:lnSpc>
              <a:buNone/>
            </a:pPr>
            <a:endParaRPr lang="en-GB" sz="1800" dirty="0">
              <a:solidFill>
                <a:srgbClr val="D4D4D4"/>
              </a:solidFill>
              <a:ea typeface="Menlo" panose="020B0609030804020204" pitchFamily="49" charset="0"/>
              <a:cs typeface="Menlo" panose="020B0609030804020204" pitchFamily="49" charset="0"/>
            </a:endParaRPr>
          </a:p>
          <a:p>
            <a:pPr marL="0" indent="0" algn="l">
              <a:lnSpc>
                <a:spcPct val="100000"/>
              </a:lnSpc>
              <a:buNone/>
            </a:pPr>
            <a:r>
              <a:rPr lang="en-GB" sz="1800" dirty="0">
                <a:solidFill>
                  <a:srgbClr val="D4D4D4"/>
                </a:solidFill>
                <a:ea typeface="Menlo" panose="020B0609030804020204" pitchFamily="49" charset="0"/>
                <a:cs typeface="Menlo" panose="020B0609030804020204" pitchFamily="49" charset="0"/>
              </a:rPr>
              <a:t>What is the output of the following </a:t>
            </a:r>
            <a:r>
              <a:rPr lang="en-GB" sz="1600" dirty="0" err="1">
                <a:solidFill>
                  <a:srgbClr val="D4D4D4"/>
                </a:solidFill>
                <a:latin typeface="Menlo" panose="020B0609030804020204" pitchFamily="49" charset="0"/>
                <a:ea typeface="Menlo" panose="020B0609030804020204" pitchFamily="49" charset="0"/>
                <a:cs typeface="Menlo" panose="020B0609030804020204" pitchFamily="49" charset="0"/>
              </a:rPr>
              <a:t>display_person</a:t>
            </a:r>
            <a:r>
              <a:rPr lang="en-GB" sz="1600" dirty="0">
                <a:solidFill>
                  <a:srgbClr val="D4D4D4"/>
                </a:solidFill>
                <a:latin typeface="Menlo" panose="020B0609030804020204" pitchFamily="49" charset="0"/>
                <a:ea typeface="Menlo" panose="020B0609030804020204" pitchFamily="49" charset="0"/>
                <a:cs typeface="Menlo" panose="020B0609030804020204" pitchFamily="49" charset="0"/>
              </a:rPr>
              <a:t>() </a:t>
            </a:r>
            <a:r>
              <a:rPr lang="en-GB" sz="1800" dirty="0">
                <a:solidFill>
                  <a:srgbClr val="D4D4D4"/>
                </a:solidFill>
                <a:ea typeface="Menlo" panose="020B0609030804020204" pitchFamily="49" charset="0"/>
                <a:cs typeface="Menlo" panose="020B0609030804020204" pitchFamily="49" charset="0"/>
              </a:rPr>
              <a:t>function call?</a:t>
            </a:r>
          </a:p>
          <a:p>
            <a:pPr marL="0" indent="0">
              <a:lnSpc>
                <a:spcPct val="100000"/>
              </a:lnSpc>
              <a:buNone/>
            </a:pPr>
            <a:endParaRPr lang="en-GB" sz="1800" b="0" dirty="0">
              <a:solidFill>
                <a:srgbClr val="569CD6"/>
              </a:solidFill>
              <a:effectLst/>
              <a:latin typeface="Menlo" panose="020B0609030804020204" pitchFamily="49" charset="0"/>
            </a:endParaRPr>
          </a:p>
          <a:p>
            <a:pPr marL="0" indent="0">
              <a:lnSpc>
                <a:spcPct val="100000"/>
              </a:lnSpc>
              <a:buNone/>
            </a:pPr>
            <a:r>
              <a:rPr lang="en-GB" sz="1400" b="0" dirty="0">
                <a:solidFill>
                  <a:srgbClr val="569CD6"/>
                </a:solidFill>
                <a:effectLst/>
                <a:latin typeface="Menlo" panose="020B0609030804020204" pitchFamily="49" charset="0"/>
              </a:rPr>
              <a:t>def</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display_person</a:t>
            </a:r>
            <a:r>
              <a:rPr lang="en-GB" sz="1400" b="0" dirty="0">
                <a:solidFill>
                  <a:srgbClr val="D4D4D4"/>
                </a:solidFill>
                <a:effectLst/>
                <a:latin typeface="Menlo" panose="020B0609030804020204" pitchFamily="49" charset="0"/>
              </a:rPr>
              <a:t>(*</a:t>
            </a:r>
            <a:r>
              <a:rPr lang="en-GB" sz="1400" b="0" dirty="0" err="1">
                <a:solidFill>
                  <a:srgbClr val="D4D4D4"/>
                </a:solidFill>
                <a:effectLst/>
                <a:latin typeface="Menlo" panose="020B0609030804020204" pitchFamily="49" charset="0"/>
              </a:rPr>
              <a:t>args</a:t>
            </a:r>
            <a:r>
              <a:rPr lang="en-GB" sz="1400" b="0" dirty="0">
                <a:solidFill>
                  <a:srgbClr val="D4D4D4"/>
                </a:solidFill>
                <a:effectLst/>
                <a:latin typeface="Menlo" panose="020B0609030804020204" pitchFamily="49" charset="0"/>
              </a:rPr>
              <a:t>):</a:t>
            </a:r>
          </a:p>
          <a:p>
            <a:pPr marL="0" indent="0">
              <a:lnSpc>
                <a:spcPct val="100000"/>
              </a:lnSpc>
              <a:buNone/>
            </a:pPr>
            <a:r>
              <a:rPr lang="en-GB" sz="1400" b="0" dirty="0">
                <a:solidFill>
                  <a:srgbClr val="569CD6"/>
                </a:solidFill>
                <a:effectLst/>
                <a:latin typeface="Menlo" panose="020B0609030804020204" pitchFamily="49" charset="0"/>
              </a:rPr>
              <a:t>    for</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i</a:t>
            </a:r>
            <a:r>
              <a:rPr lang="en-GB" sz="1400" b="0" dirty="0">
                <a:solidFill>
                  <a:srgbClr val="D4D4D4"/>
                </a:solidFill>
                <a:effectLst/>
                <a:latin typeface="Menlo" panose="020B0609030804020204" pitchFamily="49" charset="0"/>
              </a:rPr>
              <a:t> </a:t>
            </a:r>
            <a:r>
              <a:rPr lang="en-GB" sz="1400" b="0" dirty="0">
                <a:solidFill>
                  <a:srgbClr val="569CD6"/>
                </a:solidFill>
                <a:effectLst/>
                <a:latin typeface="Menlo" panose="020B0609030804020204" pitchFamily="49" charset="0"/>
              </a:rPr>
              <a:t>in</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args</a:t>
            </a:r>
            <a:r>
              <a:rPr lang="en-GB" sz="1400" b="0" dirty="0">
                <a:solidFill>
                  <a:srgbClr val="D4D4D4"/>
                </a:solidFill>
                <a:effectLst/>
                <a:latin typeface="Menlo" panose="020B0609030804020204" pitchFamily="49" charset="0"/>
              </a:rPr>
              <a:t>:</a:t>
            </a:r>
          </a:p>
          <a:p>
            <a:pPr marL="0" indent="0">
              <a:lnSpc>
                <a:spcPct val="100000"/>
              </a:lnSpc>
              <a:buNone/>
            </a:pPr>
            <a:r>
              <a:rPr lang="en-GB" sz="1400" b="0" dirty="0">
                <a:solidFill>
                  <a:srgbClr val="D4D4D4"/>
                </a:solidFill>
                <a:effectLst/>
                <a:latin typeface="Menlo" panose="020B0609030804020204" pitchFamily="49" charset="0"/>
              </a:rPr>
              <a:t>        print(</a:t>
            </a:r>
            <a:r>
              <a:rPr lang="en-GB" sz="1400" b="0" dirty="0" err="1">
                <a:solidFill>
                  <a:srgbClr val="D4D4D4"/>
                </a:solidFill>
                <a:effectLst/>
                <a:latin typeface="Menlo" panose="020B0609030804020204" pitchFamily="49" charset="0"/>
              </a:rPr>
              <a:t>i</a:t>
            </a:r>
            <a:r>
              <a:rPr lang="en-GB" sz="1400" b="0" dirty="0">
                <a:solidFill>
                  <a:srgbClr val="D4D4D4"/>
                </a:solidFill>
                <a:effectLst/>
                <a:latin typeface="Menlo" panose="020B0609030804020204" pitchFamily="49" charset="0"/>
              </a:rPr>
              <a:t>)</a:t>
            </a:r>
          </a:p>
          <a:p>
            <a:pPr marL="0" indent="0">
              <a:lnSpc>
                <a:spcPct val="100000"/>
              </a:lnSpc>
              <a:buNone/>
            </a:pPr>
            <a:br>
              <a:rPr lang="en-GB" sz="1400" b="0" dirty="0">
                <a:solidFill>
                  <a:srgbClr val="D4D4D4"/>
                </a:solidFill>
                <a:effectLst/>
                <a:latin typeface="Menlo" panose="020B0609030804020204" pitchFamily="49" charset="0"/>
              </a:rPr>
            </a:br>
            <a:r>
              <a:rPr lang="en-GB" sz="1400" b="0" dirty="0" err="1">
                <a:solidFill>
                  <a:srgbClr val="D4D4D4"/>
                </a:solidFill>
                <a:effectLst/>
                <a:latin typeface="Menlo" panose="020B0609030804020204" pitchFamily="49" charset="0"/>
              </a:rPr>
              <a:t>display_person</a:t>
            </a:r>
            <a:r>
              <a:rPr lang="en-GB" sz="1400" b="0" dirty="0">
                <a:solidFill>
                  <a:srgbClr val="D4D4D4"/>
                </a:solidFill>
                <a:effectLst/>
                <a:latin typeface="Menlo" panose="020B0609030804020204" pitchFamily="49" charset="0"/>
              </a:rPr>
              <a:t>(name=</a:t>
            </a:r>
            <a:r>
              <a:rPr lang="en-GB" sz="1400" b="0" dirty="0">
                <a:solidFill>
                  <a:srgbClr val="CE9178"/>
                </a:solidFill>
                <a:effectLst/>
                <a:latin typeface="Menlo" panose="020B0609030804020204" pitchFamily="49" charset="0"/>
              </a:rPr>
              <a:t>"Emma"</a:t>
            </a:r>
            <a:r>
              <a:rPr lang="en-GB" sz="1400" b="0" dirty="0">
                <a:solidFill>
                  <a:srgbClr val="D4D4D4"/>
                </a:solidFill>
                <a:effectLst/>
                <a:latin typeface="Menlo" panose="020B0609030804020204" pitchFamily="49" charset="0"/>
              </a:rPr>
              <a:t>, age=</a:t>
            </a:r>
            <a:r>
              <a:rPr lang="en-GB" sz="1400" b="0" dirty="0">
                <a:solidFill>
                  <a:srgbClr val="CE9178"/>
                </a:solidFill>
                <a:effectLst/>
                <a:latin typeface="Menlo" panose="020B0609030804020204" pitchFamily="49" charset="0"/>
              </a:rPr>
              <a:t>"25"</a:t>
            </a:r>
            <a:r>
              <a:rPr lang="en-GB" sz="1400" b="0" dirty="0">
                <a:solidFill>
                  <a:srgbClr val="D4D4D4"/>
                </a:solidFill>
                <a:effectLst/>
                <a:latin typeface="Menlo" panose="020B0609030804020204" pitchFamily="49" charset="0"/>
              </a:rPr>
              <a:t>)</a:t>
            </a:r>
          </a:p>
          <a:p>
            <a:pPr marL="0" indent="0">
              <a:lnSpc>
                <a:spcPct val="100000"/>
              </a:lnSpc>
              <a:buNone/>
            </a:pPr>
            <a:r>
              <a:rPr lang="en-GB" sz="1400" b="0" dirty="0">
                <a:solidFill>
                  <a:srgbClr val="679554"/>
                </a:solidFill>
                <a:effectLst/>
                <a:latin typeface="Menlo" panose="020B0609030804020204" pitchFamily="49" charset="0"/>
              </a:rPr>
              <a:t># </a:t>
            </a:r>
            <a:r>
              <a:rPr lang="en-GB" sz="1400" b="0" dirty="0" err="1">
                <a:solidFill>
                  <a:srgbClr val="679554"/>
                </a:solidFill>
                <a:effectLst/>
                <a:latin typeface="Menlo" panose="020B0609030804020204" pitchFamily="49" charset="0"/>
              </a:rPr>
              <a:t>TypeError</a:t>
            </a:r>
            <a:r>
              <a:rPr lang="en-GB" sz="1400" b="0" dirty="0">
                <a:solidFill>
                  <a:srgbClr val="679554"/>
                </a:solidFill>
                <a:effectLst/>
                <a:latin typeface="Menlo" panose="020B0609030804020204" pitchFamily="49" charset="0"/>
              </a:rPr>
              <a:t>: </a:t>
            </a:r>
            <a:r>
              <a:rPr lang="en-GB" sz="1400" b="0" dirty="0" err="1">
                <a:solidFill>
                  <a:srgbClr val="679554"/>
                </a:solidFill>
                <a:effectLst/>
                <a:latin typeface="Menlo" panose="020B0609030804020204" pitchFamily="49" charset="0"/>
              </a:rPr>
              <a:t>display_person</a:t>
            </a:r>
            <a:r>
              <a:rPr lang="en-GB" sz="1400" b="0" dirty="0">
                <a:solidFill>
                  <a:srgbClr val="679554"/>
                </a:solidFill>
                <a:effectLst/>
                <a:latin typeface="Menlo" panose="020B0609030804020204" pitchFamily="49" charset="0"/>
              </a:rPr>
              <a:t>() got an   unexpected keyword argument 'name'</a:t>
            </a:r>
          </a:p>
          <a:p>
            <a:pPr marL="0" indent="0">
              <a:lnSpc>
                <a:spcPct val="100000"/>
              </a:lnSpc>
              <a:buNone/>
            </a:pPr>
            <a:endParaRPr lang="en-GB" sz="1400" b="0" dirty="0">
              <a:solidFill>
                <a:srgbClr val="D4D4D4"/>
              </a:solidFill>
              <a:effectLst/>
              <a:latin typeface="Menlo" panose="020B0609030804020204" pitchFamily="49" charset="0"/>
            </a:endParaRPr>
          </a:p>
          <a:p>
            <a:pPr marL="0" indent="0">
              <a:lnSpc>
                <a:spcPct val="100000"/>
              </a:lnSpc>
              <a:buNone/>
            </a:pPr>
            <a:r>
              <a:rPr lang="en-GB" sz="1800" b="0" dirty="0">
                <a:solidFill>
                  <a:srgbClr val="D4D4D4"/>
                </a:solidFill>
                <a:effectLst/>
                <a:latin typeface="Menlo" panose="020B0609030804020204" pitchFamily="49" charset="0"/>
              </a:rPr>
              <a:t>    </a:t>
            </a:r>
            <a:br>
              <a:rPr lang="en-GB" sz="1800" b="0" dirty="0">
                <a:solidFill>
                  <a:srgbClr val="D4D4D4"/>
                </a:solidFill>
                <a:effectLst/>
                <a:latin typeface="Menlo" panose="020B0609030804020204" pitchFamily="49" charset="0"/>
                <a:ea typeface="Menlo" panose="020B0609030804020204" pitchFamily="49" charset="0"/>
                <a:cs typeface="Menlo" panose="020B0609030804020204" pitchFamily="49" charset="0"/>
              </a:rPr>
            </a:br>
            <a:endParaRPr lang="en-GB" sz="1800" b="0" dirty="0">
              <a:solidFill>
                <a:srgbClr val="D4D4D4"/>
              </a:solidFill>
              <a:effectLst/>
              <a:latin typeface="Menlo" panose="020B0609030804020204" pitchFamily="49" charset="0"/>
              <a:ea typeface="Menlo" panose="020B0609030804020204" pitchFamily="49" charset="0"/>
              <a:cs typeface="Menlo" panose="020B0609030804020204" pitchFamily="49" charset="0"/>
            </a:endParaRPr>
          </a:p>
          <a:p>
            <a:pPr marL="0" indent="0">
              <a:lnSpc>
                <a:spcPct val="100000"/>
              </a:lnSpc>
              <a:buNone/>
            </a:pPr>
            <a:endParaRPr lang="en-DE" sz="2400" dirty="0">
              <a:latin typeface="Menlo" panose="020B0609030804020204" pitchFamily="49" charset="0"/>
              <a:ea typeface="Menlo" panose="020B0609030804020204" pitchFamily="49" charset="0"/>
              <a:cs typeface="Menlo" panose="020B0609030804020204" pitchFamily="49" charset="0"/>
            </a:endParaRPr>
          </a:p>
        </p:txBody>
      </p:sp>
      <p:sp>
        <p:nvSpPr>
          <p:cNvPr id="11" name="Oval 10">
            <a:extLst>
              <a:ext uri="{FF2B5EF4-FFF2-40B4-BE49-F238E27FC236}">
                <a16:creationId xmlns:a16="http://schemas.microsoft.com/office/drawing/2014/main" id="{2E11BF08-B140-4F37-AAEF-91B639973332}"/>
              </a:ext>
            </a:extLst>
          </p:cNvPr>
          <p:cNvSpPr/>
          <p:nvPr/>
        </p:nvSpPr>
        <p:spPr>
          <a:xfrm>
            <a:off x="355592" y="507999"/>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1</a:t>
            </a:r>
          </a:p>
        </p:txBody>
      </p:sp>
      <p:sp>
        <p:nvSpPr>
          <p:cNvPr id="12" name="Oval 11">
            <a:extLst>
              <a:ext uri="{FF2B5EF4-FFF2-40B4-BE49-F238E27FC236}">
                <a16:creationId xmlns:a16="http://schemas.microsoft.com/office/drawing/2014/main" id="{5D888C79-EB03-517D-704C-CE6446CF2145}"/>
              </a:ext>
            </a:extLst>
          </p:cNvPr>
          <p:cNvSpPr/>
          <p:nvPr/>
        </p:nvSpPr>
        <p:spPr>
          <a:xfrm>
            <a:off x="355592" y="2739570"/>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2</a:t>
            </a:r>
          </a:p>
        </p:txBody>
      </p:sp>
      <p:sp>
        <p:nvSpPr>
          <p:cNvPr id="13" name="Content Placeholder 2">
            <a:extLst>
              <a:ext uri="{FF2B5EF4-FFF2-40B4-BE49-F238E27FC236}">
                <a16:creationId xmlns:a16="http://schemas.microsoft.com/office/drawing/2014/main" id="{685F3277-2443-1DE8-991D-3B2FD5D24FEE}"/>
              </a:ext>
            </a:extLst>
          </p:cNvPr>
          <p:cNvSpPr txBox="1">
            <a:spLocks/>
          </p:cNvSpPr>
          <p:nvPr/>
        </p:nvSpPr>
        <p:spPr>
          <a:xfrm>
            <a:off x="6879770" y="500742"/>
            <a:ext cx="5101771" cy="5654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dirty="0">
                <a:solidFill>
                  <a:srgbClr val="D4D4D4"/>
                </a:solidFill>
                <a:ea typeface="Menlo" panose="020B0609030804020204" pitchFamily="49" charset="0"/>
                <a:cs typeface="Menlo" panose="020B0609030804020204" pitchFamily="49" charset="0"/>
              </a:rPr>
              <a:t>What does </a:t>
            </a:r>
            <a:r>
              <a:rPr lang="en-GB" sz="1600" dirty="0">
                <a:solidFill>
                  <a:srgbClr val="569CD6"/>
                </a:solidFill>
                <a:latin typeface="Menlo" panose="020B0609030804020204" pitchFamily="49" charset="0"/>
                <a:ea typeface="Menlo" panose="020B0609030804020204" pitchFamily="49" charset="0"/>
                <a:cs typeface="Menlo" panose="020B0609030804020204" pitchFamily="49" charset="0"/>
              </a:rPr>
              <a:t>None</a:t>
            </a:r>
            <a:r>
              <a:rPr lang="en-GB" sz="1800" dirty="0">
                <a:solidFill>
                  <a:srgbClr val="D4D4D4"/>
                </a:solidFill>
                <a:ea typeface="Menlo" panose="020B0609030804020204" pitchFamily="49" charset="0"/>
                <a:cs typeface="Menlo" panose="020B0609030804020204" pitchFamily="49" charset="0"/>
              </a:rPr>
              <a:t> represent in Python?</a:t>
            </a:r>
          </a:p>
          <a:p>
            <a:pPr marL="342900" indent="-342900">
              <a:lnSpc>
                <a:spcPct val="100000"/>
              </a:lnSpc>
              <a:buAutoNum type="alphaUcPeriod"/>
            </a:pPr>
            <a:r>
              <a:rPr lang="en-GB" sz="14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an empty value</a:t>
            </a:r>
          </a:p>
          <a:p>
            <a:pPr marL="0" indent="0">
              <a:lnSpc>
                <a:spcPct val="100000"/>
              </a:lnSpc>
              <a:buNone/>
            </a:pPr>
            <a:r>
              <a:rPr lang="en-GB" sz="1400" dirty="0">
                <a:solidFill>
                  <a:srgbClr val="679554"/>
                </a:solidFill>
                <a:latin typeface="Menlo" panose="020B0609030804020204" pitchFamily="49" charset="0"/>
                <a:ea typeface="Menlo" panose="020B0609030804020204" pitchFamily="49" charset="0"/>
                <a:cs typeface="Menlo" panose="020B0609030804020204" pitchFamily="49" charset="0"/>
              </a:rPr>
              <a:t>B. a missing or undefined value</a:t>
            </a:r>
          </a:p>
          <a:p>
            <a:pPr marL="0" indent="0">
              <a:lnSpc>
                <a:spcPct val="100000"/>
              </a:lnSpc>
              <a:buNone/>
            </a:pPr>
            <a:r>
              <a:rPr lang="en-GB" sz="1400" dirty="0">
                <a:solidFill>
                  <a:srgbClr val="D4D4D4"/>
                </a:solidFill>
                <a:latin typeface="Menlo" panose="020B0609030804020204" pitchFamily="49" charset="0"/>
                <a:ea typeface="Menlo" panose="020B0609030804020204" pitchFamily="49" charset="0"/>
                <a:cs typeface="Menlo" panose="020B0609030804020204" pitchFamily="49" charset="0"/>
              </a:rPr>
              <a:t>C. </a:t>
            </a:r>
            <a:r>
              <a:rPr lang="en-GB" sz="1400" b="0" dirty="0">
                <a:solidFill>
                  <a:srgbClr val="D4D4D4"/>
                </a:solidFill>
                <a:effectLst/>
                <a:latin typeface="Menlo" panose="020B0609030804020204" pitchFamily="49" charset="0"/>
                <a:ea typeface="Menlo" panose="020B0609030804020204" pitchFamily="49" charset="0"/>
                <a:cs typeface="Menlo" panose="020B0609030804020204" pitchFamily="49" charset="0"/>
              </a:rPr>
              <a:t>a False value</a:t>
            </a:r>
            <a:endParaRPr lang="en-GB" sz="1400" dirty="0">
              <a:solidFill>
                <a:srgbClr val="D4D4D4"/>
              </a:solidFill>
              <a:latin typeface="Menlo" panose="020B0609030804020204" pitchFamily="49" charset="0"/>
              <a:ea typeface="Menlo" panose="020B0609030804020204" pitchFamily="49" charset="0"/>
              <a:cs typeface="Menlo" panose="020B0609030804020204" pitchFamily="49" charset="0"/>
            </a:endParaRPr>
          </a:p>
          <a:p>
            <a:pPr marL="0" indent="0">
              <a:lnSpc>
                <a:spcPct val="100000"/>
              </a:lnSpc>
              <a:buNone/>
            </a:pPr>
            <a:r>
              <a:rPr lang="en-GB" sz="1400" b="0" dirty="0">
                <a:solidFill>
                  <a:srgbClr val="D4D4D4"/>
                </a:solidFill>
                <a:effectLst/>
                <a:latin typeface="Menlo" panose="020B0609030804020204" pitchFamily="49" charset="0"/>
                <a:ea typeface="Menlo" panose="020B0609030804020204" pitchFamily="49" charset="0"/>
                <a:cs typeface="Menlo" panose="020B0609030804020204" pitchFamily="49" charset="0"/>
              </a:rPr>
              <a:t>D. </a:t>
            </a:r>
            <a:r>
              <a:rPr lang="en-GB" sz="1400" dirty="0">
                <a:solidFill>
                  <a:srgbClr val="D4D4D4"/>
                </a:solidFill>
                <a:latin typeface="Menlo" panose="020B0609030804020204" pitchFamily="49" charset="0"/>
                <a:ea typeface="Menlo" panose="020B0609030804020204" pitchFamily="49" charset="0"/>
                <a:cs typeface="Menlo" panose="020B0609030804020204" pitchFamily="49" charset="0"/>
              </a:rPr>
              <a:t>a zero value</a:t>
            </a:r>
          </a:p>
          <a:p>
            <a:pPr marL="0" indent="0">
              <a:lnSpc>
                <a:spcPct val="100000"/>
              </a:lnSpc>
              <a:buFont typeface="Arial" panose="020B0604020202020204" pitchFamily="34" charset="0"/>
              <a:buNone/>
            </a:pPr>
            <a:endParaRPr lang="en-GB" sz="1800" dirty="0">
              <a:solidFill>
                <a:srgbClr val="D4D4D4"/>
              </a:solidFill>
              <a:ea typeface="Menlo" panose="020B0609030804020204" pitchFamily="49" charset="0"/>
              <a:cs typeface="Menlo" panose="020B0609030804020204" pitchFamily="49" charset="0"/>
            </a:endParaRPr>
          </a:p>
          <a:p>
            <a:pPr marL="0" indent="0" algn="l">
              <a:lnSpc>
                <a:spcPct val="100000"/>
              </a:lnSpc>
              <a:buNone/>
            </a:pPr>
            <a:r>
              <a:rPr lang="en-GB" sz="1800" dirty="0">
                <a:solidFill>
                  <a:srgbClr val="D4D4D4"/>
                </a:solidFill>
                <a:ea typeface="Menlo" panose="020B0609030804020204" pitchFamily="49" charset="0"/>
                <a:cs typeface="Menlo" panose="020B0609030804020204" pitchFamily="49" charset="0"/>
              </a:rPr>
              <a:t>Given this code, what will be the output of the </a:t>
            </a:r>
            <a:r>
              <a:rPr lang="en-GB" sz="1600" dirty="0">
                <a:solidFill>
                  <a:srgbClr val="D4D4D4"/>
                </a:solidFill>
                <a:latin typeface="Menlo" panose="020B0609030804020204" pitchFamily="49" charset="0"/>
                <a:ea typeface="Menlo" panose="020B0609030804020204" pitchFamily="49" charset="0"/>
                <a:cs typeface="Menlo" panose="020B0609030804020204" pitchFamily="49" charset="0"/>
              </a:rPr>
              <a:t>print</a:t>
            </a:r>
            <a:r>
              <a:rPr lang="en-GB" sz="1800" dirty="0">
                <a:solidFill>
                  <a:srgbClr val="D4D4D4"/>
                </a:solidFill>
                <a:ea typeface="Menlo" panose="020B0609030804020204" pitchFamily="49" charset="0"/>
                <a:cs typeface="Menlo" panose="020B0609030804020204" pitchFamily="49" charset="0"/>
              </a:rPr>
              <a:t> function call?</a:t>
            </a:r>
          </a:p>
          <a:p>
            <a:pPr marL="0" indent="0" algn="l">
              <a:lnSpc>
                <a:spcPct val="100000"/>
              </a:lnSpc>
              <a:buNone/>
            </a:pPr>
            <a:endParaRPr lang="en-GB" sz="1800" dirty="0">
              <a:solidFill>
                <a:srgbClr val="D4D4D4"/>
              </a:solidFill>
              <a:ea typeface="Menlo" panose="020B0609030804020204" pitchFamily="49" charset="0"/>
              <a:cs typeface="Menlo" panose="020B0609030804020204" pitchFamily="49" charset="0"/>
            </a:endParaRPr>
          </a:p>
          <a:p>
            <a:pPr marL="0" indent="0">
              <a:buNone/>
            </a:pPr>
            <a:r>
              <a:rPr lang="en-GB" sz="1400" b="0" dirty="0">
                <a:solidFill>
                  <a:srgbClr val="569CD6"/>
                </a:solidFill>
                <a:effectLst/>
                <a:latin typeface="Menlo" panose="020B0609030804020204" pitchFamily="49" charset="0"/>
              </a:rPr>
              <a:t>def</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(key, value, </a:t>
            </a:r>
            <a:r>
              <a:rPr lang="en-GB" sz="1400" b="0" dirty="0" err="1">
                <a:solidFill>
                  <a:srgbClr val="D4D4D4"/>
                </a:solidFill>
                <a:effectLst/>
                <a:latin typeface="Menlo" panose="020B0609030804020204" pitchFamily="49" charset="0"/>
              </a:rPr>
              <a:t>my_dict</a:t>
            </a:r>
            <a:r>
              <a:rPr lang="en-GB" sz="1400" b="0" dirty="0">
                <a:solidFill>
                  <a:srgbClr val="D4D4D4"/>
                </a:solidFill>
                <a:effectLst/>
                <a:latin typeface="Menlo" panose="020B0609030804020204" pitchFamily="49" charset="0"/>
              </a:rPr>
              <a:t>={}):</a:t>
            </a:r>
          </a:p>
          <a:p>
            <a:pPr marL="0" indent="0">
              <a:buNone/>
            </a:pP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my_dict</a:t>
            </a:r>
            <a:r>
              <a:rPr lang="en-GB" sz="1400" b="0" dirty="0">
                <a:solidFill>
                  <a:srgbClr val="D4D4D4"/>
                </a:solidFill>
                <a:effectLst/>
                <a:latin typeface="Menlo" panose="020B0609030804020204" pitchFamily="49" charset="0"/>
              </a:rPr>
              <a:t>[key] = value</a:t>
            </a:r>
          </a:p>
          <a:p>
            <a:pPr marL="0" indent="0">
              <a:buNone/>
            </a:pPr>
            <a:r>
              <a:rPr lang="en-GB" sz="1400" b="0" dirty="0">
                <a:solidFill>
                  <a:srgbClr val="569CD6"/>
                </a:solidFill>
                <a:effectLst/>
                <a:latin typeface="Menlo" panose="020B0609030804020204" pitchFamily="49" charset="0"/>
              </a:rPr>
              <a:t>    return</a:t>
            </a:r>
            <a:r>
              <a:rPr lang="en-GB" sz="1400" b="0" dirty="0">
                <a:solidFill>
                  <a:srgbClr val="D4D4D4"/>
                </a:solidFill>
                <a:effectLst/>
                <a:latin typeface="Menlo" panose="020B0609030804020204" pitchFamily="49" charset="0"/>
              </a:rPr>
              <a:t> </a:t>
            </a:r>
            <a:r>
              <a:rPr lang="en-GB" sz="1400" b="0" dirty="0" err="1">
                <a:solidFill>
                  <a:srgbClr val="D4D4D4"/>
                </a:solidFill>
                <a:effectLst/>
                <a:latin typeface="Menlo" panose="020B0609030804020204" pitchFamily="49" charset="0"/>
              </a:rPr>
              <a:t>my_dict</a:t>
            </a:r>
            <a:endParaRPr lang="en-GB" sz="1400" b="0" dirty="0">
              <a:solidFill>
                <a:srgbClr val="D4D4D4"/>
              </a:solidFill>
              <a:effectLst/>
              <a:latin typeface="Menlo" panose="020B0609030804020204" pitchFamily="49" charset="0"/>
            </a:endParaRPr>
          </a:p>
          <a:p>
            <a:pPr marL="0" indent="0">
              <a:buNone/>
            </a:pPr>
            <a:br>
              <a:rPr lang="en-GB" sz="1400" b="0" dirty="0">
                <a:solidFill>
                  <a:srgbClr val="D4D4D4"/>
                </a:solidFill>
                <a:effectLst/>
                <a:latin typeface="Menlo" panose="020B0609030804020204" pitchFamily="49" charset="0"/>
              </a:rPr>
            </a:br>
            <a:r>
              <a:rPr lang="en-GB" sz="1400" b="0" dirty="0">
                <a:solidFill>
                  <a:srgbClr val="D4D4D4"/>
                </a:solidFill>
                <a:effectLst/>
                <a:latin typeface="Menlo" panose="020B0609030804020204" pitchFamily="49" charset="0"/>
              </a:rPr>
              <a:t>result1 =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'a'</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5</a:t>
            </a:r>
            <a:r>
              <a:rPr lang="en-GB" sz="1400" b="0" dirty="0">
                <a:solidFill>
                  <a:srgbClr val="D4D4D4"/>
                </a:solidFill>
                <a:effectLst/>
                <a:latin typeface="Menlo" panose="020B0609030804020204" pitchFamily="49" charset="0"/>
              </a:rPr>
              <a:t>)</a:t>
            </a:r>
          </a:p>
          <a:p>
            <a:pPr marL="0" indent="0">
              <a:buNone/>
            </a:pPr>
            <a:r>
              <a:rPr lang="en-GB" sz="1400" b="0" dirty="0">
                <a:solidFill>
                  <a:srgbClr val="D4D4D4"/>
                </a:solidFill>
                <a:effectLst/>
                <a:latin typeface="Menlo" panose="020B0609030804020204" pitchFamily="49" charset="0"/>
              </a:rPr>
              <a:t>result2 =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'b'</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10</a:t>
            </a:r>
            <a:r>
              <a:rPr lang="en-GB" sz="1400" b="0" dirty="0">
                <a:solidFill>
                  <a:srgbClr val="D4D4D4"/>
                </a:solidFill>
                <a:effectLst/>
                <a:latin typeface="Menlo" panose="020B0609030804020204" pitchFamily="49" charset="0"/>
              </a:rPr>
              <a:t>)</a:t>
            </a:r>
          </a:p>
          <a:p>
            <a:pPr marL="0" indent="0">
              <a:buNone/>
            </a:pPr>
            <a:r>
              <a:rPr lang="en-GB" sz="1400" b="0" dirty="0">
                <a:solidFill>
                  <a:srgbClr val="D4D4D4"/>
                </a:solidFill>
                <a:effectLst/>
                <a:latin typeface="Menlo" panose="020B0609030804020204" pitchFamily="49" charset="0"/>
              </a:rPr>
              <a:t>result3 = </a:t>
            </a:r>
            <a:r>
              <a:rPr lang="en-GB" sz="1400" b="0" dirty="0" err="1">
                <a:solidFill>
                  <a:srgbClr val="D4D4D4"/>
                </a:solidFill>
                <a:effectLst/>
                <a:latin typeface="Menlo" panose="020B0609030804020204" pitchFamily="49" charset="0"/>
              </a:rPr>
              <a:t>update_dict</a:t>
            </a:r>
            <a:r>
              <a:rPr lang="en-GB" sz="1400" b="0" dirty="0">
                <a:solidFill>
                  <a:srgbClr val="D4D4D4"/>
                </a:solidFill>
                <a:effectLst/>
                <a:latin typeface="Menlo" panose="020B0609030804020204" pitchFamily="49" charset="0"/>
              </a:rPr>
              <a:t>(</a:t>
            </a:r>
            <a:r>
              <a:rPr lang="en-GB" sz="1400" b="0" dirty="0">
                <a:solidFill>
                  <a:srgbClr val="CE9178"/>
                </a:solidFill>
                <a:effectLst/>
                <a:latin typeface="Menlo" panose="020B0609030804020204" pitchFamily="49" charset="0"/>
              </a:rPr>
              <a:t>'c'</a:t>
            </a:r>
            <a:r>
              <a:rPr lang="en-GB" sz="1400" b="0" dirty="0">
                <a:solidFill>
                  <a:srgbClr val="D4D4D4"/>
                </a:solidFill>
                <a:effectLst/>
                <a:latin typeface="Menlo" panose="020B0609030804020204" pitchFamily="49" charset="0"/>
              </a:rPr>
              <a:t>, </a:t>
            </a:r>
            <a:r>
              <a:rPr lang="en-GB" sz="1400" b="0" dirty="0">
                <a:solidFill>
                  <a:srgbClr val="B5CEA8"/>
                </a:solidFill>
                <a:effectLst/>
                <a:latin typeface="Menlo" panose="020B0609030804020204" pitchFamily="49" charset="0"/>
              </a:rPr>
              <a:t>15</a:t>
            </a:r>
            <a:r>
              <a:rPr lang="en-GB" sz="1400" b="0" dirty="0">
                <a:solidFill>
                  <a:srgbClr val="D4D4D4"/>
                </a:solidFill>
                <a:effectLst/>
                <a:latin typeface="Menlo" panose="020B0609030804020204" pitchFamily="49" charset="0"/>
              </a:rPr>
              <a:t>, {})</a:t>
            </a:r>
          </a:p>
          <a:p>
            <a:pPr marL="0" indent="0">
              <a:buNone/>
            </a:pPr>
            <a:r>
              <a:rPr lang="en-GB" sz="1400" dirty="0">
                <a:solidFill>
                  <a:srgbClr val="D4D4D4"/>
                </a:solidFill>
                <a:latin typeface="Menlo" panose="020B0609030804020204" pitchFamily="49" charset="0"/>
              </a:rPr>
              <a:t>print(result3) </a:t>
            </a:r>
          </a:p>
          <a:p>
            <a:pPr marL="0" indent="0">
              <a:buNone/>
            </a:pPr>
            <a:r>
              <a:rPr lang="en-GB" sz="1400" dirty="0">
                <a:solidFill>
                  <a:srgbClr val="679554"/>
                </a:solidFill>
                <a:latin typeface="Menlo" panose="020B0609030804020204" pitchFamily="49" charset="0"/>
              </a:rPr>
              <a:t># {</a:t>
            </a:r>
            <a:r>
              <a:rPr lang="en-GB" sz="1400" b="0" dirty="0">
                <a:solidFill>
                  <a:srgbClr val="679554"/>
                </a:solidFill>
                <a:effectLst/>
                <a:latin typeface="Menlo" panose="020B0609030804020204" pitchFamily="49" charset="0"/>
              </a:rPr>
              <a:t>‘c’: 15}</a:t>
            </a:r>
          </a:p>
          <a:p>
            <a:pPr marL="0" indent="0">
              <a:lnSpc>
                <a:spcPct val="100000"/>
              </a:lnSpc>
              <a:buFont typeface="Arial" panose="020B0604020202020204" pitchFamily="34" charset="0"/>
              <a:buNone/>
            </a:pPr>
            <a:r>
              <a:rPr lang="en-GB" sz="1800" dirty="0">
                <a:solidFill>
                  <a:srgbClr val="D4D4D4"/>
                </a:solidFill>
                <a:latin typeface="Menlo" panose="020B0609030804020204" pitchFamily="49" charset="0"/>
              </a:rPr>
              <a:t>    </a:t>
            </a:r>
            <a:br>
              <a:rPr lang="en-GB" sz="1800" dirty="0">
                <a:solidFill>
                  <a:srgbClr val="D4D4D4"/>
                </a:solidFill>
                <a:latin typeface="Menlo" panose="020B0609030804020204" pitchFamily="49" charset="0"/>
                <a:ea typeface="Menlo" panose="020B0609030804020204" pitchFamily="49" charset="0"/>
                <a:cs typeface="Menlo" panose="020B0609030804020204" pitchFamily="49" charset="0"/>
              </a:rPr>
            </a:br>
            <a:endParaRPr lang="en-GB" sz="1800" dirty="0">
              <a:solidFill>
                <a:srgbClr val="D4D4D4"/>
              </a:solidFill>
              <a:latin typeface="Menlo" panose="020B0609030804020204" pitchFamily="49" charset="0"/>
              <a:ea typeface="Menlo" panose="020B0609030804020204" pitchFamily="49" charset="0"/>
              <a:cs typeface="Menlo" panose="020B0609030804020204" pitchFamily="49" charset="0"/>
            </a:endParaRPr>
          </a:p>
          <a:p>
            <a:pPr marL="0" indent="0">
              <a:lnSpc>
                <a:spcPct val="100000"/>
              </a:lnSpc>
              <a:buFont typeface="Arial" panose="020B0604020202020204" pitchFamily="34" charset="0"/>
              <a:buNone/>
            </a:pPr>
            <a:endParaRPr lang="en-DE" sz="2400" dirty="0">
              <a:latin typeface="Menlo" panose="020B0609030804020204" pitchFamily="49" charset="0"/>
              <a:ea typeface="Menlo" panose="020B0609030804020204" pitchFamily="49" charset="0"/>
              <a:cs typeface="Menlo" panose="020B0609030804020204" pitchFamily="49" charset="0"/>
            </a:endParaRPr>
          </a:p>
        </p:txBody>
      </p:sp>
      <p:sp>
        <p:nvSpPr>
          <p:cNvPr id="14" name="Oval 13">
            <a:extLst>
              <a:ext uri="{FF2B5EF4-FFF2-40B4-BE49-F238E27FC236}">
                <a16:creationId xmlns:a16="http://schemas.microsoft.com/office/drawing/2014/main" id="{0994378D-D01E-FD67-78A9-7389A5A078F0}"/>
              </a:ext>
            </a:extLst>
          </p:cNvPr>
          <p:cNvSpPr/>
          <p:nvPr/>
        </p:nvSpPr>
        <p:spPr>
          <a:xfrm>
            <a:off x="6241120" y="507999"/>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3</a:t>
            </a:r>
          </a:p>
        </p:txBody>
      </p:sp>
      <p:sp>
        <p:nvSpPr>
          <p:cNvPr id="15" name="Oval 14">
            <a:extLst>
              <a:ext uri="{FF2B5EF4-FFF2-40B4-BE49-F238E27FC236}">
                <a16:creationId xmlns:a16="http://schemas.microsoft.com/office/drawing/2014/main" id="{F5572044-A8A6-AE55-87A9-8F1B3F0C9D5F}"/>
              </a:ext>
            </a:extLst>
          </p:cNvPr>
          <p:cNvSpPr/>
          <p:nvPr/>
        </p:nvSpPr>
        <p:spPr>
          <a:xfrm>
            <a:off x="6241120" y="2739570"/>
            <a:ext cx="500751" cy="508001"/>
          </a:xfrm>
          <a:prstGeom prst="ellipse">
            <a:avLst/>
          </a:prstGeom>
          <a:solidFill>
            <a:srgbClr val="FFD579">
              <a:alpha val="7960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b="1" dirty="0">
                <a:latin typeface="Menlo" panose="020B0609030804020204" pitchFamily="49" charset="0"/>
                <a:ea typeface="Menlo" panose="020B0609030804020204" pitchFamily="49" charset="0"/>
                <a:cs typeface="Menlo" panose="020B0609030804020204" pitchFamily="49" charset="0"/>
              </a:rPr>
              <a:t>4</a:t>
            </a:r>
          </a:p>
        </p:txBody>
      </p:sp>
    </p:spTree>
    <p:extLst>
      <p:ext uri="{BB962C8B-B14F-4D97-AF65-F5344CB8AC3E}">
        <p14:creationId xmlns:p14="http://schemas.microsoft.com/office/powerpoint/2010/main" val="202790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1C0E82-EC02-4738-4B22-7BD25A1DCF92}"/>
              </a:ext>
            </a:extLst>
          </p:cNvPr>
          <p:cNvSpPr>
            <a:spLocks noGrp="1"/>
          </p:cNvSpPr>
          <p:nvPr>
            <p:ph idx="1"/>
          </p:nvPr>
        </p:nvSpPr>
        <p:spPr>
          <a:xfrm>
            <a:off x="838199" y="642938"/>
            <a:ext cx="10727725"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569CD6"/>
                </a:solidFill>
                <a:latin typeface="Menlo" panose="020B0609030804020204" pitchFamily="49" charset="0"/>
              </a:rPr>
              <a:t>def</a:t>
            </a:r>
            <a:r>
              <a:rPr lang="en-GB" sz="2000" dirty="0">
                <a:latin typeface="Menlo" panose="020B0609030804020204" pitchFamily="49" charset="0"/>
              </a:rPr>
              <a:t> </a:t>
            </a:r>
            <a:r>
              <a:rPr lang="en-GB" sz="2000" dirty="0" err="1">
                <a:solidFill>
                  <a:srgbClr val="D4D4D4"/>
                </a:solidFill>
                <a:latin typeface="Menlo" panose="020B0609030804020204" pitchFamily="49" charset="0"/>
              </a:rPr>
              <a:t>say_hello</a:t>
            </a:r>
            <a:r>
              <a:rPr lang="en-GB" sz="2000" dirty="0">
                <a:solidFill>
                  <a:srgbClr val="D4D4D4"/>
                </a:solidFill>
                <a:latin typeface="Menlo" panose="020B0609030804020204" pitchFamily="49" charset="0"/>
              </a:rPr>
              <a:t>():</a:t>
            </a:r>
          </a:p>
          <a:p>
            <a:pPr marL="0" indent="0">
              <a:buNone/>
            </a:pPr>
            <a:r>
              <a:rPr lang="en-GB" sz="2000" dirty="0">
                <a:latin typeface="Menlo" panose="020B0609030804020204" pitchFamily="49" charset="0"/>
              </a:rPr>
              <a:t>    </a:t>
            </a:r>
            <a:r>
              <a:rPr lang="en-GB" sz="2000" dirty="0">
                <a:solidFill>
                  <a:srgbClr val="569CD6"/>
                </a:solidFill>
                <a:latin typeface="Menlo" panose="020B0609030804020204" pitchFamily="49" charset="0"/>
              </a:rPr>
              <a:t>pass </a:t>
            </a:r>
            <a:r>
              <a:rPr lang="en-GB" sz="2000" dirty="0">
                <a:solidFill>
                  <a:srgbClr val="679554"/>
                </a:solidFill>
                <a:latin typeface="Menlo" panose="020B0609030804020204" pitchFamily="49" charset="0"/>
              </a:rPr>
              <a:t># this function intentionally left blank</a:t>
            </a:r>
          </a:p>
          <a:p>
            <a:pPr marL="0" indent="0">
              <a:buNone/>
            </a:pPr>
            <a:endParaRPr lang="en-GB" sz="2000" b="0" dirty="0">
              <a:solidFill>
                <a:srgbClr val="D4D4D4"/>
              </a:solidFill>
              <a:effectLst/>
              <a:latin typeface="Menlo" panose="020B0609030804020204" pitchFamily="49" charset="0"/>
            </a:endParaRPr>
          </a:p>
        </p:txBody>
      </p:sp>
      <p:sp>
        <p:nvSpPr>
          <p:cNvPr id="6" name="Title 6">
            <a:extLst>
              <a:ext uri="{FF2B5EF4-FFF2-40B4-BE49-F238E27FC236}">
                <a16:creationId xmlns:a16="http://schemas.microsoft.com/office/drawing/2014/main" id="{F6313B26-9826-4132-E1B5-CB2528C08827}"/>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Function Syntax</a:t>
            </a:r>
          </a:p>
        </p:txBody>
      </p:sp>
    </p:spTree>
    <p:extLst>
      <p:ext uri="{BB962C8B-B14F-4D97-AF65-F5344CB8AC3E}">
        <p14:creationId xmlns:p14="http://schemas.microsoft.com/office/powerpoint/2010/main" val="26848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1C0E82-EC02-4738-4B22-7BD25A1DCF92}"/>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r>
              <a:rPr lang="en-GB" sz="2000" dirty="0">
                <a:solidFill>
                  <a:srgbClr val="569CD6"/>
                </a:solidFill>
                <a:latin typeface="Menlo" panose="020B0609030804020204" pitchFamily="49" charset="0"/>
              </a:rPr>
              <a:t>def</a:t>
            </a:r>
            <a:r>
              <a:rPr lang="en-GB" sz="2000" dirty="0">
                <a:latin typeface="Menlo" panose="020B0609030804020204" pitchFamily="49" charset="0"/>
              </a:rPr>
              <a:t> </a:t>
            </a:r>
            <a:r>
              <a:rPr lang="en-GB" sz="2000" dirty="0" err="1">
                <a:solidFill>
                  <a:srgbClr val="D4D4D4"/>
                </a:solidFill>
                <a:latin typeface="Menlo" panose="020B0609030804020204" pitchFamily="49" charset="0"/>
              </a:rPr>
              <a:t>say_hello</a:t>
            </a:r>
            <a:r>
              <a:rPr lang="en-GB" sz="2000" dirty="0">
                <a:solidFill>
                  <a:srgbClr val="D4D4D4"/>
                </a:solidFill>
                <a:latin typeface="Menlo" panose="020B0609030804020204" pitchFamily="49" charset="0"/>
              </a:rPr>
              <a:t>():</a:t>
            </a:r>
          </a:p>
          <a:p>
            <a:pPr marL="0" indent="0">
              <a:buNone/>
            </a:pPr>
            <a:r>
              <a:rPr lang="en-GB" sz="2000" dirty="0">
                <a:latin typeface="Menlo" panose="020B0609030804020204" pitchFamily="49" charset="0"/>
              </a:rPr>
              <a:t>    </a:t>
            </a:r>
            <a:r>
              <a:rPr lang="en-GB" sz="2000" dirty="0">
                <a:solidFill>
                  <a:srgbClr val="D4D4D4"/>
                </a:solidFill>
                <a:latin typeface="Menlo" panose="020B0609030804020204" pitchFamily="49" charset="0"/>
              </a:rPr>
              <a:t>print</a:t>
            </a:r>
            <a:r>
              <a:rPr lang="en-GB" sz="2000" dirty="0">
                <a:latin typeface="Menlo" panose="020B0609030804020204" pitchFamily="49" charset="0"/>
              </a:rPr>
              <a:t>(</a:t>
            </a:r>
            <a:r>
              <a:rPr lang="en-DE" sz="2000" b="0" dirty="0">
                <a:solidFill>
                  <a:srgbClr val="CE9178"/>
                </a:solidFill>
                <a:effectLst/>
                <a:latin typeface="Menlo" panose="020B0609030804020204" pitchFamily="49" charset="0"/>
              </a:rPr>
              <a:t>'</a:t>
            </a:r>
            <a:r>
              <a:rPr lang="en-GB" sz="2000" dirty="0">
                <a:solidFill>
                  <a:srgbClr val="CE9178"/>
                </a:solidFill>
                <a:latin typeface="Menlo" panose="020B0609030804020204" pitchFamily="49" charset="0"/>
              </a:rPr>
              <a:t>hello</a:t>
            </a:r>
            <a:r>
              <a:rPr lang="en-DE" sz="2000" dirty="0">
                <a:solidFill>
                  <a:srgbClr val="CE9178"/>
                </a:solidFill>
                <a:latin typeface="Menlo" panose="020B0609030804020204" pitchFamily="49" charset="0"/>
              </a:rPr>
              <a:t>'</a:t>
            </a:r>
            <a:r>
              <a:rPr lang="en-GB" sz="2000" dirty="0">
                <a:solidFill>
                  <a:srgbClr val="D4D4D4"/>
                </a:solidFill>
                <a:latin typeface="Menlo" panose="020B0609030804020204" pitchFamily="49" charset="0"/>
              </a:rPr>
              <a:t>)</a:t>
            </a:r>
          </a:p>
          <a:p>
            <a:pPr marL="0" indent="0">
              <a:buNone/>
            </a:pPr>
            <a:endParaRPr lang="en-GB" sz="2000" dirty="0">
              <a:solidFill>
                <a:srgbClr val="569CD6"/>
              </a:solidFill>
              <a:latin typeface="Menlo" panose="020B0609030804020204" pitchFamily="49" charset="0"/>
            </a:endParaRPr>
          </a:p>
          <a:p>
            <a:pPr marL="0" indent="0">
              <a:buNone/>
            </a:pPr>
            <a:r>
              <a:rPr lang="en-GB" sz="2000" dirty="0" err="1">
                <a:solidFill>
                  <a:srgbClr val="D4D4D4"/>
                </a:solidFill>
                <a:latin typeface="Menlo" panose="020B0609030804020204" pitchFamily="49" charset="0"/>
              </a:rPr>
              <a:t>say_hello</a:t>
            </a:r>
            <a:r>
              <a:rPr lang="en-GB" sz="2000" dirty="0">
                <a:solidFill>
                  <a:srgbClr val="D4D4D4"/>
                </a:solidFill>
                <a:latin typeface="Menlo" panose="020B0609030804020204" pitchFamily="49" charset="0"/>
              </a:rPr>
              <a:t>() </a:t>
            </a:r>
          </a:p>
          <a:p>
            <a:pPr marL="0" indent="0">
              <a:buNone/>
            </a:pPr>
            <a:r>
              <a:rPr lang="en-GB" sz="2000" dirty="0">
                <a:solidFill>
                  <a:srgbClr val="679554"/>
                </a:solidFill>
                <a:latin typeface="Menlo" panose="020B0609030804020204" pitchFamily="49" charset="0"/>
              </a:rPr>
              <a:t># hello</a:t>
            </a:r>
          </a:p>
          <a:p>
            <a:pPr marL="0" indent="0">
              <a:buNone/>
            </a:pP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2" name="Title 6">
            <a:extLst>
              <a:ext uri="{FF2B5EF4-FFF2-40B4-BE49-F238E27FC236}">
                <a16:creationId xmlns:a16="http://schemas.microsoft.com/office/drawing/2014/main" id="{A8C515A3-4795-C768-C71B-5F169144D5F8}"/>
              </a:ext>
            </a:extLst>
          </p:cNvPr>
          <p:cNvSpPr>
            <a:spLocks noGrp="1"/>
          </p:cNvSpPr>
          <p:nvPr>
            <p:ph type="title"/>
          </p:nvPr>
        </p:nvSpPr>
        <p:spPr>
          <a:xfrm>
            <a:off x="1785257" y="5558971"/>
            <a:ext cx="9568543" cy="935945"/>
          </a:xfrm>
        </p:spPr>
        <p:txBody>
          <a:bodyPr>
            <a:normAutofit/>
          </a:bodyPr>
          <a:lstStyle/>
          <a:p>
            <a:pPr algn="r"/>
            <a:r>
              <a:rPr lang="en-DE" sz="2400" dirty="0">
                <a:solidFill>
                  <a:srgbClr val="D4D4D4"/>
                </a:solidFill>
              </a:rPr>
              <a:t>Function Syntax</a:t>
            </a:r>
          </a:p>
        </p:txBody>
      </p:sp>
    </p:spTree>
    <p:extLst>
      <p:ext uri="{BB962C8B-B14F-4D97-AF65-F5344CB8AC3E}">
        <p14:creationId xmlns:p14="http://schemas.microsoft.com/office/powerpoint/2010/main" val="193673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b="0" dirty="0">
              <a:solidFill>
                <a:srgbClr val="569CD6"/>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say_hello</a:t>
            </a:r>
            <a:r>
              <a:rPr lang="en-GB" sz="2000" b="0" dirty="0">
                <a:solidFill>
                  <a:srgbClr val="D4D4D4"/>
                </a:solidFill>
                <a:effectLst/>
                <a:latin typeface="Menlo" panose="020B0609030804020204" pitchFamily="49" charset="0"/>
              </a:rPr>
              <a:t>(someone):</a:t>
            </a:r>
          </a:p>
          <a:p>
            <a:pPr marL="0" indent="0">
              <a:buNone/>
            </a:pPr>
            <a:r>
              <a:rPr lang="en-GB" sz="2000" b="0" dirty="0">
                <a:solidFill>
                  <a:srgbClr val="569CD6"/>
                </a:solidFill>
                <a:effectLst/>
                <a:latin typeface="Menlo" panose="020B0609030804020204" pitchFamily="49" charset="0"/>
              </a:rPr>
              <a:t>    </a:t>
            </a:r>
            <a:r>
              <a:rPr lang="en-GB" sz="2000" dirty="0">
                <a:solidFill>
                  <a:srgbClr val="D4D4D4"/>
                </a:solidFill>
                <a:latin typeface="Menlo" panose="020B0609030804020204" pitchFamily="49" charset="0"/>
              </a:rPr>
              <a:t>print(</a:t>
            </a:r>
            <a:r>
              <a:rPr lang="en-DE" sz="2000" b="0" dirty="0">
                <a:solidFill>
                  <a:srgbClr val="CE9178"/>
                </a:solidFill>
                <a:effectLst/>
                <a:latin typeface="Menlo" panose="020B0609030804020204" pitchFamily="49" charset="0"/>
              </a:rPr>
              <a:t>'</a:t>
            </a:r>
            <a:r>
              <a:rPr lang="en-GB" sz="2000" dirty="0">
                <a:solidFill>
                  <a:srgbClr val="CE9178"/>
                </a:solidFill>
                <a:latin typeface="Menlo" panose="020B0609030804020204" pitchFamily="49" charset="0"/>
              </a:rPr>
              <a:t>hello</a:t>
            </a:r>
            <a:r>
              <a:rPr lang="en-DE"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r>
              <a:rPr lang="en-GB" sz="2000" dirty="0">
                <a:solidFill>
                  <a:srgbClr val="D4D4D4"/>
                </a:solidFill>
                <a:latin typeface="Menlo" panose="020B0609030804020204" pitchFamily="49" charset="0"/>
              </a:rPr>
              <a:t> someone</a:t>
            </a:r>
            <a:r>
              <a:rPr lang="en-GB" sz="2000" b="0" dirty="0">
                <a:solidFill>
                  <a:srgbClr val="D4D4D4"/>
                </a:solidFill>
                <a:effectLst/>
                <a:latin typeface="Menlo" panose="020B0609030804020204" pitchFamily="49" charset="0"/>
              </a:rPr>
              <a:t>)</a:t>
            </a:r>
          </a:p>
          <a:p>
            <a:pPr marL="0" indent="0">
              <a:buNone/>
            </a:pPr>
            <a:endParaRPr lang="en-GB" sz="2000" b="0" dirty="0">
              <a:solidFill>
                <a:srgbClr val="D4D4D4"/>
              </a:solidFill>
              <a:effectLst/>
              <a:latin typeface="Menlo" panose="020B0609030804020204" pitchFamily="49" charset="0"/>
            </a:endParaRPr>
          </a:p>
          <a:p>
            <a:pPr marL="0" indent="0">
              <a:buNone/>
            </a:pPr>
            <a:r>
              <a:rPr lang="en-GB" sz="2000" dirty="0" err="1">
                <a:solidFill>
                  <a:srgbClr val="D4D4D4"/>
                </a:solidFill>
                <a:latin typeface="Menlo" panose="020B0609030804020204" pitchFamily="49" charset="0"/>
              </a:rPr>
              <a:t>say_hello</a:t>
            </a:r>
            <a:r>
              <a:rPr lang="en-GB" sz="2000" b="0" dirty="0">
                <a:solidFill>
                  <a:srgbClr val="D4D4D4"/>
                </a:solidFill>
                <a:effectLst/>
                <a:latin typeface="Menlo" panose="020B0609030804020204" pitchFamily="49" charset="0"/>
              </a:rPr>
              <a:t>(</a:t>
            </a:r>
            <a:r>
              <a:rPr lang="en-DE" sz="2000" b="0" dirty="0">
                <a:solidFill>
                  <a:srgbClr val="CE9178"/>
                </a:solidFill>
                <a:effectLst/>
                <a:latin typeface="Menlo" panose="020B0609030804020204" pitchFamily="49" charset="0"/>
              </a:rPr>
              <a:t>'</a:t>
            </a:r>
            <a:r>
              <a:rPr lang="en-GB" sz="2000" b="0" dirty="0" err="1">
                <a:solidFill>
                  <a:srgbClr val="CE9178"/>
                </a:solidFill>
                <a:effectLst/>
                <a:latin typeface="Menlo" panose="020B0609030804020204" pitchFamily="49" charset="0"/>
              </a:rPr>
              <a:t>brandi</a:t>
            </a:r>
            <a:r>
              <a:rPr lang="en-DE"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 </a:t>
            </a:r>
          </a:p>
          <a:p>
            <a:pPr marL="0" indent="0">
              <a:buNone/>
            </a:pPr>
            <a:r>
              <a:rPr lang="en-GB" sz="2000" dirty="0">
                <a:solidFill>
                  <a:srgbClr val="6A9955"/>
                </a:solidFill>
                <a:latin typeface="Menlo" panose="020B0609030804020204" pitchFamily="49" charset="0"/>
              </a:rPr>
              <a:t>#</a:t>
            </a:r>
            <a:r>
              <a:rPr lang="en-GB" sz="2000" b="0" dirty="0">
                <a:solidFill>
                  <a:srgbClr val="6A9955"/>
                </a:solidFill>
                <a:effectLst/>
                <a:latin typeface="Menlo" panose="020B0609030804020204" pitchFamily="49" charset="0"/>
              </a:rPr>
              <a:t> hello </a:t>
            </a:r>
            <a:r>
              <a:rPr lang="en-GB" sz="2000" b="0" dirty="0" err="1">
                <a:solidFill>
                  <a:srgbClr val="6A9955"/>
                </a:solidFill>
                <a:effectLst/>
                <a:latin typeface="Menlo" panose="020B0609030804020204" pitchFamily="49" charset="0"/>
              </a:rPr>
              <a:t>brandi</a:t>
            </a:r>
            <a:endParaRPr lang="en-GB" sz="2000" b="0" dirty="0">
              <a:solidFill>
                <a:srgbClr val="D4D4D4"/>
              </a:solidFill>
              <a:effectLst/>
              <a:latin typeface="Menlo" panose="020B0609030804020204" pitchFamily="49" charset="0"/>
            </a:endParaRPr>
          </a:p>
          <a:p>
            <a:endParaRPr lang="en-DE" sz="2000" dirty="0"/>
          </a:p>
          <a:p>
            <a:pPr marL="0" indent="0">
              <a:buNone/>
            </a:pPr>
            <a:endParaRPr lang="en-GB" sz="2000" b="0" dirty="0">
              <a:solidFill>
                <a:srgbClr val="D4D4D4"/>
              </a:solidFill>
              <a:effectLst/>
              <a:latin typeface="Menlo" panose="020B0609030804020204" pitchFamily="49" charset="0"/>
            </a:endParaRPr>
          </a:p>
          <a:p>
            <a:pPr marL="0" indent="0">
              <a:buNone/>
            </a:pPr>
            <a:endParaRPr lang="en-DE" sz="2000" dirty="0"/>
          </a:p>
        </p:txBody>
      </p:sp>
      <p:sp>
        <p:nvSpPr>
          <p:cNvPr id="19" name="Title 6">
            <a:extLst>
              <a:ext uri="{FF2B5EF4-FFF2-40B4-BE49-F238E27FC236}">
                <a16:creationId xmlns:a16="http://schemas.microsoft.com/office/drawing/2014/main" id="{5E2E59CC-E256-384B-36B4-40ED191B7196}"/>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Function Syntax</a:t>
            </a:r>
          </a:p>
        </p:txBody>
      </p:sp>
    </p:spTree>
    <p:extLst>
      <p:ext uri="{BB962C8B-B14F-4D97-AF65-F5344CB8AC3E}">
        <p14:creationId xmlns:p14="http://schemas.microsoft.com/office/powerpoint/2010/main" val="280673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A9DBB5-2B17-4D13-A5FA-3300EC367BBE}"/>
              </a:ext>
            </a:extLst>
          </p:cNvPr>
          <p:cNvSpPr txBox="1"/>
          <p:nvPr/>
        </p:nvSpPr>
        <p:spPr>
          <a:xfrm>
            <a:off x="2264229" y="3396343"/>
            <a:ext cx="184731" cy="369332"/>
          </a:xfrm>
          <a:prstGeom prst="rect">
            <a:avLst/>
          </a:prstGeom>
          <a:noFill/>
        </p:spPr>
        <p:txBody>
          <a:bodyPr wrap="none" rtlCol="0">
            <a:spAutoFit/>
          </a:bodyPr>
          <a:lstStyle/>
          <a:p>
            <a:endParaRPr lang="en-DE" dirty="0"/>
          </a:p>
        </p:txBody>
      </p:sp>
      <p:sp>
        <p:nvSpPr>
          <p:cNvPr id="15" name="Content Placeholder 4">
            <a:extLst>
              <a:ext uri="{FF2B5EF4-FFF2-40B4-BE49-F238E27FC236}">
                <a16:creationId xmlns:a16="http://schemas.microsoft.com/office/drawing/2014/main" id="{7EBF358D-6BBD-752D-373A-C2C7BC855B43}"/>
              </a:ext>
            </a:extLst>
          </p:cNvPr>
          <p:cNvSpPr>
            <a:spLocks noGrp="1"/>
          </p:cNvSpPr>
          <p:nvPr>
            <p:ph idx="1"/>
          </p:nvPr>
        </p:nvSpPr>
        <p:spPr>
          <a:xfrm>
            <a:off x="838200" y="642938"/>
            <a:ext cx="10515600" cy="5534025"/>
          </a:xfrm>
        </p:spPr>
        <p:txBody>
          <a:bodyPr anchor="t">
            <a:normAutofit/>
          </a:bodyPr>
          <a:lstStyle/>
          <a:p>
            <a:pPr marL="0" indent="0">
              <a:buNone/>
            </a:pPr>
            <a:endParaRPr lang="en-GB" sz="2000" dirty="0">
              <a:solidFill>
                <a:srgbClr val="569CD6"/>
              </a:solidFill>
              <a:effectLst/>
              <a:latin typeface="Menlo" panose="020B0609030804020204" pitchFamily="49" charset="0"/>
            </a:endParaRPr>
          </a:p>
          <a:p>
            <a:pPr marL="0" indent="0">
              <a:buNone/>
            </a:pPr>
            <a:endParaRPr lang="en-GB" sz="2000" dirty="0">
              <a:solidFill>
                <a:srgbClr val="569CD6"/>
              </a:solidFill>
              <a:latin typeface="Menlo" panose="020B0609030804020204" pitchFamily="49" charset="0"/>
            </a:endParaRPr>
          </a:p>
          <a:p>
            <a:pPr marL="0" indent="0">
              <a:buNone/>
            </a:pPr>
            <a:endParaRPr lang="en-GB" sz="2000" b="0" dirty="0">
              <a:solidFill>
                <a:srgbClr val="569CD6"/>
              </a:solidFill>
              <a:effectLst/>
              <a:latin typeface="Menlo" panose="020B0609030804020204" pitchFamily="49" charset="0"/>
            </a:endParaRPr>
          </a:p>
          <a:p>
            <a:pPr marL="0" indent="0">
              <a:buNone/>
            </a:pPr>
            <a:r>
              <a:rPr lang="en-GB" sz="2000" b="0" dirty="0">
                <a:solidFill>
                  <a:srgbClr val="569CD6"/>
                </a:solidFill>
                <a:effectLst/>
                <a:latin typeface="Menlo" panose="020B0609030804020204" pitchFamily="49" charset="0"/>
              </a:rPr>
              <a:t>def</a:t>
            </a:r>
            <a:r>
              <a:rPr lang="en-GB" sz="2000" b="0" dirty="0">
                <a:solidFill>
                  <a:srgbClr val="D4D4D4"/>
                </a:solidFill>
                <a:effectLst/>
                <a:latin typeface="Menlo" panose="020B0609030804020204" pitchFamily="49" charset="0"/>
              </a:rPr>
              <a:t> </a:t>
            </a:r>
            <a:r>
              <a:rPr lang="en-GB" sz="2000" b="0" dirty="0" err="1">
                <a:solidFill>
                  <a:srgbClr val="D4D4D4"/>
                </a:solidFill>
                <a:effectLst/>
                <a:latin typeface="Menlo" panose="020B0609030804020204" pitchFamily="49" charset="0"/>
              </a:rPr>
              <a:t>say_hello</a:t>
            </a:r>
            <a:r>
              <a:rPr lang="en-GB" sz="2000" b="0" dirty="0">
                <a:solidFill>
                  <a:srgbClr val="D4D4D4"/>
                </a:solidFill>
                <a:effectLst/>
                <a:latin typeface="Menlo" panose="020B0609030804020204" pitchFamily="49" charset="0"/>
              </a:rPr>
              <a:t>(someone):</a:t>
            </a:r>
          </a:p>
          <a:p>
            <a:pPr marL="0" indent="0">
              <a:buNone/>
            </a:pPr>
            <a:r>
              <a:rPr lang="en-GB" sz="2000" b="0" dirty="0">
                <a:solidFill>
                  <a:srgbClr val="D4D4D4"/>
                </a:solidFill>
                <a:effectLst/>
                <a:latin typeface="Menlo" panose="020B0609030804020204" pitchFamily="49" charset="0"/>
              </a:rPr>
              <a:t>    print(</a:t>
            </a:r>
            <a:r>
              <a:rPr lang="en-GB" sz="2000" b="0" dirty="0">
                <a:solidFill>
                  <a:srgbClr val="CE9178"/>
                </a:solidFill>
                <a:effectLst/>
                <a:latin typeface="Menlo" panose="020B0609030804020204" pitchFamily="49" charset="0"/>
              </a:rPr>
              <a:t>'hello '</a:t>
            </a:r>
            <a:r>
              <a:rPr lang="en-GB" sz="2000" dirty="0">
                <a:solidFill>
                  <a:srgbClr val="D4D4D4"/>
                </a:solidFill>
                <a:latin typeface="Menlo" panose="020B0609030804020204" pitchFamily="49" charset="0"/>
              </a:rPr>
              <a:t>,</a:t>
            </a:r>
            <a:r>
              <a:rPr lang="en-GB" sz="2000" b="0" dirty="0">
                <a:solidFill>
                  <a:srgbClr val="D4D4D4"/>
                </a:solidFill>
                <a:effectLst/>
                <a:latin typeface="Menlo" panose="020B0609030804020204" pitchFamily="49" charset="0"/>
              </a:rPr>
              <a:t> someone)</a:t>
            </a:r>
          </a:p>
          <a:p>
            <a:pPr marL="0" indent="0">
              <a:buNone/>
            </a:pPr>
            <a:endParaRPr lang="en-GB" sz="2000" b="0" dirty="0">
              <a:solidFill>
                <a:srgbClr val="D4D4D4"/>
              </a:solidFill>
              <a:effectLst/>
              <a:latin typeface="Menlo" panose="020B0609030804020204" pitchFamily="49" charset="0"/>
            </a:endParaRPr>
          </a:p>
          <a:p>
            <a:pPr marL="0" indent="0">
              <a:buNone/>
            </a:pPr>
            <a:r>
              <a:rPr lang="en-GB" sz="2000" b="0" dirty="0" err="1">
                <a:solidFill>
                  <a:srgbClr val="D4D4D4"/>
                </a:solidFill>
                <a:effectLst/>
                <a:latin typeface="Menlo" panose="020B0609030804020204" pitchFamily="49" charset="0"/>
              </a:rPr>
              <a:t>say_hello</a:t>
            </a:r>
            <a:r>
              <a:rPr lang="en-GB" sz="2000" b="0" dirty="0">
                <a:solidFill>
                  <a:srgbClr val="D4D4D4"/>
                </a:solidFill>
                <a:effectLst/>
                <a:latin typeface="Menlo" panose="020B0609030804020204" pitchFamily="49" charset="0"/>
              </a:rPr>
              <a:t>(</a:t>
            </a:r>
            <a:r>
              <a:rPr lang="en-GB" sz="2000" b="0" dirty="0">
                <a:solidFill>
                  <a:srgbClr val="CE9178"/>
                </a:solidFill>
                <a:effectLst/>
                <a:latin typeface="Menlo" panose="020B0609030804020204" pitchFamily="49" charset="0"/>
              </a:rPr>
              <a:t>'</a:t>
            </a:r>
            <a:r>
              <a:rPr lang="en-GB" sz="2000" b="0" dirty="0" err="1">
                <a:solidFill>
                  <a:srgbClr val="CE9178"/>
                </a:solidFill>
                <a:effectLst/>
                <a:latin typeface="Menlo" panose="020B0609030804020204" pitchFamily="49" charset="0"/>
              </a:rPr>
              <a:t>brandi</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 </a:t>
            </a:r>
            <a:r>
              <a:rPr lang="en-GB" sz="2000" b="0" dirty="0">
                <a:solidFill>
                  <a:srgbClr val="CE9178"/>
                </a:solidFill>
                <a:effectLst/>
                <a:latin typeface="Menlo" panose="020B0609030804020204" pitchFamily="49" charset="0"/>
              </a:rPr>
              <a:t>'</a:t>
            </a:r>
            <a:r>
              <a:rPr lang="en-GB" sz="2000" b="0" dirty="0" err="1">
                <a:solidFill>
                  <a:srgbClr val="CE9178"/>
                </a:solidFill>
                <a:effectLst/>
                <a:latin typeface="Menlo" panose="020B0609030804020204" pitchFamily="49" charset="0"/>
              </a:rPr>
              <a:t>pete</a:t>
            </a:r>
            <a:r>
              <a:rPr lang="en-GB" sz="2000" b="0" dirty="0">
                <a:solidFill>
                  <a:srgbClr val="CE9178"/>
                </a:solidFill>
                <a:effectLst/>
                <a:latin typeface="Menlo" panose="020B0609030804020204" pitchFamily="49" charset="0"/>
              </a:rPr>
              <a:t>'</a:t>
            </a:r>
            <a:r>
              <a:rPr lang="en-GB" sz="2000" b="0" dirty="0">
                <a:solidFill>
                  <a:srgbClr val="D4D4D4"/>
                </a:solidFill>
                <a:effectLst/>
                <a:latin typeface="Menlo" panose="020B0609030804020204" pitchFamily="49" charset="0"/>
              </a:rPr>
              <a:t>)</a:t>
            </a:r>
          </a:p>
          <a:p>
            <a:pPr marL="0" indent="0">
              <a:buNone/>
            </a:pPr>
            <a:r>
              <a:rPr lang="en-GB" sz="2000" b="0" dirty="0">
                <a:solidFill>
                  <a:srgbClr val="679554"/>
                </a:solidFill>
                <a:effectLst/>
                <a:latin typeface="Menlo" panose="020B0609030804020204" pitchFamily="49" charset="0"/>
              </a:rPr>
              <a:t># </a:t>
            </a:r>
            <a:r>
              <a:rPr lang="en-GB" sz="2000" b="0" dirty="0" err="1">
                <a:solidFill>
                  <a:srgbClr val="679554"/>
                </a:solidFill>
                <a:effectLst/>
                <a:latin typeface="Menlo" panose="020B0609030804020204" pitchFamily="49" charset="0"/>
              </a:rPr>
              <a:t>TypeError</a:t>
            </a:r>
            <a:r>
              <a:rPr lang="en-GB" sz="2000" b="0" dirty="0">
                <a:solidFill>
                  <a:srgbClr val="679554"/>
                </a:solidFill>
                <a:effectLst/>
                <a:latin typeface="Menlo" panose="020B0609030804020204" pitchFamily="49" charset="0"/>
              </a:rPr>
              <a:t>: </a:t>
            </a:r>
            <a:r>
              <a:rPr lang="en-GB" sz="2000" b="0" dirty="0" err="1">
                <a:solidFill>
                  <a:srgbClr val="679554"/>
                </a:solidFill>
                <a:effectLst/>
                <a:latin typeface="Menlo" panose="020B0609030804020204" pitchFamily="49" charset="0"/>
              </a:rPr>
              <a:t>say_hello</a:t>
            </a:r>
            <a:r>
              <a:rPr lang="en-GB" sz="2000" b="0" dirty="0">
                <a:solidFill>
                  <a:srgbClr val="679554"/>
                </a:solidFill>
                <a:effectLst/>
                <a:latin typeface="Menlo" panose="020B0609030804020204" pitchFamily="49" charset="0"/>
              </a:rPr>
              <a:t>() takes 1 positional argument but 2 were given</a:t>
            </a:r>
            <a:endParaRPr lang="en-DE" sz="2000" dirty="0"/>
          </a:p>
        </p:txBody>
      </p:sp>
      <p:sp>
        <p:nvSpPr>
          <p:cNvPr id="5" name="Title 6">
            <a:extLst>
              <a:ext uri="{FF2B5EF4-FFF2-40B4-BE49-F238E27FC236}">
                <a16:creationId xmlns:a16="http://schemas.microsoft.com/office/drawing/2014/main" id="{253173F4-0E32-D3FF-E91A-5AB7C3611723}"/>
              </a:ext>
            </a:extLst>
          </p:cNvPr>
          <p:cNvSpPr txBox="1">
            <a:spLocks/>
          </p:cNvSpPr>
          <p:nvPr/>
        </p:nvSpPr>
        <p:spPr>
          <a:xfrm>
            <a:off x="1785257" y="5558971"/>
            <a:ext cx="9568543" cy="935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DE" sz="2400" dirty="0">
                <a:solidFill>
                  <a:srgbClr val="D4D4D4"/>
                </a:solidFill>
              </a:rPr>
              <a:t>Function Syntax</a:t>
            </a:r>
          </a:p>
        </p:txBody>
      </p:sp>
    </p:spTree>
    <p:extLst>
      <p:ext uri="{BB962C8B-B14F-4D97-AF65-F5344CB8AC3E}">
        <p14:creationId xmlns:p14="http://schemas.microsoft.com/office/powerpoint/2010/main" val="263999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AAF2CB-77A4-59A8-7D98-B4F1BB777A16}"/>
              </a:ext>
            </a:extLst>
          </p:cNvPr>
          <p:cNvSpPr>
            <a:spLocks noGrp="1"/>
          </p:cNvSpPr>
          <p:nvPr>
            <p:ph type="title"/>
          </p:nvPr>
        </p:nvSpPr>
        <p:spPr/>
        <p:txBody>
          <a:bodyPr anchor="ctr">
            <a:normAutofit/>
          </a:bodyPr>
          <a:lstStyle/>
          <a:p>
            <a:r>
              <a:rPr lang="en-DE" sz="5400" dirty="0">
                <a:solidFill>
                  <a:srgbClr val="569CD6"/>
                </a:solidFill>
                <a:latin typeface="Menlo" panose="020B0609030804020204" pitchFamily="49" charset="0"/>
                <a:ea typeface="Menlo" panose="020B0609030804020204" pitchFamily="49" charset="0"/>
                <a:cs typeface="Menlo" panose="020B0609030804020204" pitchFamily="49" charset="0"/>
              </a:rPr>
              <a:t>return </a:t>
            </a:r>
          </a:p>
        </p:txBody>
      </p:sp>
    </p:spTree>
    <p:extLst>
      <p:ext uri="{BB962C8B-B14F-4D97-AF65-F5344CB8AC3E}">
        <p14:creationId xmlns:p14="http://schemas.microsoft.com/office/powerpoint/2010/main" val="1109109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3504</TotalTime>
  <Words>4386</Words>
  <Application>Microsoft Macintosh PowerPoint</Application>
  <PresentationFormat>Widescreen</PresentationFormat>
  <Paragraphs>591</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Menlo</vt:lpstr>
      <vt:lpstr>Roboto</vt:lpstr>
      <vt:lpstr>Office Theme</vt:lpstr>
      <vt:lpstr>Functions</vt:lpstr>
      <vt:lpstr>What are Functions?</vt:lpstr>
      <vt:lpstr>Function Syntax</vt:lpstr>
      <vt:lpstr>PowerPoint Presentation</vt:lpstr>
      <vt:lpstr>PowerPoint Presentation</vt:lpstr>
      <vt:lpstr>Function Syntax</vt:lpstr>
      <vt:lpstr>PowerPoint Presentation</vt:lpstr>
      <vt:lpstr>PowerPoint Presentation</vt:lpstr>
      <vt:lpstr>return </vt:lpstr>
      <vt:lpstr>PowerPoint Presentation</vt:lpstr>
      <vt:lpstr>PowerPoint Presentation</vt:lpstr>
      <vt:lpstr>PowerPoint Presentation</vt:lpstr>
      <vt:lpstr>PowerPoint Presentation</vt:lpstr>
      <vt:lpstr>PowerPoint Presentation</vt:lpstr>
      <vt:lpstr>Positional Arguments</vt:lpstr>
      <vt:lpstr>PowerPoint Presentation</vt:lpstr>
      <vt:lpstr>PowerPoint Presentation</vt:lpstr>
      <vt:lpstr>Keyword Arguments</vt:lpstr>
      <vt:lpstr>PowerPoint Presentation</vt:lpstr>
      <vt:lpstr>PowerPoint Presentation</vt:lpstr>
      <vt:lpstr>Keyword-Only Arguments</vt:lpstr>
      <vt:lpstr>PowerPoint Presentation</vt:lpstr>
      <vt:lpstr>PowerPoint Presentation</vt:lpstr>
      <vt:lpstr>Default Parameter Values</vt:lpstr>
      <vt:lpstr>PowerPoint Presentation</vt:lpstr>
      <vt:lpstr>PowerPoint Presentation</vt:lpstr>
      <vt:lpstr>PowerPoint Presentation</vt:lpstr>
      <vt:lpstr>Explode &amp; Gather Positional Arguments with *</vt:lpstr>
      <vt:lpstr>PowerPoint Presentation</vt:lpstr>
      <vt:lpstr>PowerPoint Presentation</vt:lpstr>
      <vt:lpstr>PowerPoint Presentation</vt:lpstr>
      <vt:lpstr>PowerPoint Presentation</vt:lpstr>
      <vt:lpstr>PowerPoint Presentation</vt:lpstr>
      <vt:lpstr>Explode &amp; Gather Keyword Arguments with **</vt:lpstr>
      <vt:lpstr>PowerPoint Presentation</vt:lpstr>
      <vt:lpstr>PowerPoint Presentation</vt:lpstr>
      <vt:lpstr>PowerPoint Presentation</vt:lpstr>
      <vt:lpstr>Mutable &amp; Immutable Arguments</vt:lpstr>
      <vt:lpstr>PowerPoint Presentation</vt:lpstr>
      <vt:lpstr>Quiz</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Functions</dc:title>
  <dc:creator>Clarissa Röder</dc:creator>
  <cp:lastModifiedBy>Clarissa Röder</cp:lastModifiedBy>
  <cp:revision>36</cp:revision>
  <dcterms:created xsi:type="dcterms:W3CDTF">2023-10-30T20:48:27Z</dcterms:created>
  <dcterms:modified xsi:type="dcterms:W3CDTF">2023-11-03T00:47:14Z</dcterms:modified>
</cp:coreProperties>
</file>