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itXZ1c1IJuvk3mE+snSpldmrgnV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rie Dubinsk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B15BAF-7347-41DE-859B-97FACF509C57}">
  <a:tblStyle styleId="{E7B15BAF-7347-41DE-859B-97FACF509C5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95102E6-1F97-44C1-A34B-2B31AA240CD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1-06T02:21:32.817">
    <p:pos x="4783" y="528"/>
    <p:text>fancy! :) i like the effect</p:text>
    <p:extLst>
      <p:ext uri="{C676402C-5697-4E1C-873F-D02D1690AC5C}">
        <p15:threadingInfo timeZoneBias="0"/>
      </p:ext>
      <p:ext uri="http://customooxmlschemas.google.com/">
        <go:slidesCustomData xmlns:go="http://customooxmlschemas.google.com/" commentPostId="AAAARc8vFY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1D1C1D"/>
                </a:solidFill>
                <a:latin typeface="Consolas"/>
                <a:ea typeface="Consolas"/>
                <a:cs typeface="Consolas"/>
                <a:sym typeface="Consolas"/>
              </a:rPr>
              <a:t>You can choose any data that has text values for processing and getting insights from. Tools can be used as appropriate. Not required to only use the tools we discussed in class. Report/Presentation needs to discuss the dataset, techniques used for processing, insights obtained, failures, and final outputs from this project. No maximum length.</a:t>
            </a:r>
            <a:endParaRPr sz="900">
              <a:solidFill>
                <a:srgbClr val="1D1C1D"/>
              </a:solidFill>
              <a:latin typeface="Consolas"/>
              <a:ea typeface="Consolas"/>
              <a:cs typeface="Consolas"/>
              <a:sym typeface="Consolas"/>
            </a:endParaRPr>
          </a:p>
          <a:p>
            <a:pPr indent="0" lvl="0" marL="0" rtl="0" algn="l">
              <a:spcBef>
                <a:spcPts val="0"/>
              </a:spcBef>
              <a:spcAft>
                <a:spcPts val="0"/>
              </a:spcAft>
              <a:buNone/>
            </a:pPr>
            <a:r>
              <a:t/>
            </a:r>
            <a:endParaRPr sz="900">
              <a:solidFill>
                <a:srgbClr val="1D1C1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900">
                <a:solidFill>
                  <a:srgbClr val="1D1C1D"/>
                </a:solidFill>
                <a:latin typeface="Consolas"/>
                <a:ea typeface="Consolas"/>
                <a:cs typeface="Consolas"/>
                <a:sym typeface="Consolas"/>
              </a:rPr>
              <a:t>Deliverables to Canvas</a:t>
            </a:r>
            <a:endParaRPr sz="900">
              <a:solidFill>
                <a:srgbClr val="1D1C1D"/>
              </a:solidFill>
              <a:latin typeface="Consolas"/>
              <a:ea typeface="Consolas"/>
              <a:cs typeface="Consolas"/>
              <a:sym typeface="Consolas"/>
            </a:endParaRPr>
          </a:p>
          <a:p>
            <a:pPr indent="-285750" lvl="0" marL="457200" rtl="0" algn="l">
              <a:spcBef>
                <a:spcPts val="0"/>
              </a:spcBef>
              <a:spcAft>
                <a:spcPts val="0"/>
              </a:spcAft>
              <a:buClr>
                <a:srgbClr val="1D1C1D"/>
              </a:buClr>
              <a:buSzPts val="900"/>
              <a:buFont typeface="Consolas"/>
              <a:buChar char="●"/>
            </a:pPr>
            <a:r>
              <a:rPr lang="en-US" sz="900">
                <a:solidFill>
                  <a:srgbClr val="1D1C1D"/>
                </a:solidFill>
                <a:latin typeface="Consolas"/>
                <a:ea typeface="Consolas"/>
                <a:cs typeface="Consolas"/>
                <a:sym typeface="Consolas"/>
              </a:rPr>
              <a:t>Team Project Presentation Deck</a:t>
            </a:r>
            <a:endParaRPr sz="900">
              <a:solidFill>
                <a:srgbClr val="1D1C1D"/>
              </a:solidFill>
              <a:latin typeface="Consolas"/>
              <a:ea typeface="Consolas"/>
              <a:cs typeface="Consolas"/>
              <a:sym typeface="Consolas"/>
            </a:endParaRPr>
          </a:p>
          <a:p>
            <a:pPr indent="-285750" lvl="0" marL="457200" rtl="0" algn="l">
              <a:spcBef>
                <a:spcPts val="0"/>
              </a:spcBef>
              <a:spcAft>
                <a:spcPts val="0"/>
              </a:spcAft>
              <a:buClr>
                <a:srgbClr val="1D1C1D"/>
              </a:buClr>
              <a:buSzPts val="900"/>
              <a:buFont typeface="Consolas"/>
              <a:buChar char="●"/>
            </a:pPr>
            <a:r>
              <a:rPr lang="en-US" sz="900">
                <a:solidFill>
                  <a:srgbClr val="1D1C1D"/>
                </a:solidFill>
                <a:latin typeface="Consolas"/>
                <a:ea typeface="Consolas"/>
                <a:cs typeface="Consolas"/>
                <a:sym typeface="Consolas"/>
              </a:rPr>
              <a:t>Team Project Scripts</a:t>
            </a:r>
            <a:endParaRPr sz="900">
              <a:solidFill>
                <a:srgbClr val="1D1C1D"/>
              </a:solidFill>
              <a:latin typeface="Consolas"/>
              <a:ea typeface="Consolas"/>
              <a:cs typeface="Consolas"/>
              <a:sym typeface="Consolas"/>
            </a:endParaRPr>
          </a:p>
          <a:p>
            <a:pPr indent="-285750" lvl="0" marL="457200" rtl="0" algn="l">
              <a:spcBef>
                <a:spcPts val="0"/>
              </a:spcBef>
              <a:spcAft>
                <a:spcPts val="0"/>
              </a:spcAft>
              <a:buClr>
                <a:srgbClr val="1D1C1D"/>
              </a:buClr>
              <a:buSzPts val="900"/>
              <a:buFont typeface="Consolas"/>
              <a:buChar char="●"/>
            </a:pPr>
            <a:r>
              <a:rPr lang="en-US" sz="900">
                <a:solidFill>
                  <a:srgbClr val="1D1C1D"/>
                </a:solidFill>
                <a:latin typeface="Consolas"/>
                <a:ea typeface="Consolas"/>
                <a:cs typeface="Consolas"/>
                <a:sym typeface="Consolas"/>
              </a:rPr>
              <a:t>Link to Data or Data Used</a:t>
            </a:r>
            <a:endParaRPr sz="900">
              <a:solidFill>
                <a:srgbClr val="1D1C1D"/>
              </a:solidFill>
              <a:latin typeface="Consolas"/>
              <a:ea typeface="Consolas"/>
              <a:cs typeface="Consolas"/>
              <a:sym typeface="Consolas"/>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083e71c89_3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083e71c8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highlight>
                  <a:srgbClr val="FFC000"/>
                </a:highlight>
              </a:rPr>
              <a:t>Aaron/team add notes:</a:t>
            </a: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It’s probably also important to gain insight into into how the scores are being evaluated across different areas of practice.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For instance, I personally am glad that students with scores of 1 in surgery are receiving a good bit of feedback...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You might also notice that, comparitively, Internal medicine (in green) tend to provide more feedback across the evaluations than the others, followed by what appears to be pediatrics.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083e71c89_3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083e71c89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083e71c89_2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083e71c89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highlight>
                  <a:srgbClr val="FFC000"/>
                </a:highlight>
              </a:rPr>
              <a:t>Aaron/team add notes:</a:t>
            </a: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The next measurement was Average word counts by rating and preceptor (or the team member evaluating the student)--in </a:t>
            </a:r>
            <a:r>
              <a:rPr lang="en-US">
                <a:solidFill>
                  <a:schemeClr val="dk1"/>
                </a:solidFill>
              </a:rPr>
              <a:t>this</a:t>
            </a:r>
            <a:r>
              <a:rPr lang="en-US">
                <a:solidFill>
                  <a:schemeClr val="dk1"/>
                </a:solidFill>
              </a:rPr>
              <a:t> case the other category includes nurses.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The word counts were </a:t>
            </a:r>
            <a:r>
              <a:rPr lang="en-US">
                <a:solidFill>
                  <a:schemeClr val="dk1"/>
                </a:solidFill>
              </a:rPr>
              <a:t>daily</a:t>
            </a:r>
            <a:r>
              <a:rPr lang="en-US">
                <a:solidFill>
                  <a:schemeClr val="dk1"/>
                </a:solidFill>
              </a:rPr>
              <a:t> mixed between the </a:t>
            </a:r>
            <a:r>
              <a:rPr lang="en-US">
                <a:solidFill>
                  <a:schemeClr val="dk1"/>
                </a:solidFill>
              </a:rPr>
              <a:t>attendings (or senior doctors), residents (doctors in training).</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Again, it is good to see that the word counts were higher among evaluations scoring low.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One might ask, if the nurses are only giving higher scores?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083e71c89_3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083e71c89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highlight>
                  <a:srgbClr val="FFC000"/>
                </a:highlight>
              </a:rPr>
              <a:t>Aaron/team add notes:</a:t>
            </a: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moving on to analyzing the content, specifically the words used in the </a:t>
            </a:r>
            <a:r>
              <a:rPr lang="en-US">
                <a:solidFill>
                  <a:schemeClr val="dk1"/>
                </a:solidFill>
              </a:rPr>
              <a:t>evaluations</a:t>
            </a:r>
            <a:r>
              <a:rPr lang="en-US">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HEre is a look at the top words for evaluations with a score of 5</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This is a nice gut check because many of these are words that would be expected to be seen.</a:t>
            </a:r>
            <a:endParaRPr>
              <a:solidFill>
                <a:schemeClr val="dk1"/>
              </a:solidFill>
            </a:endParaRPr>
          </a:p>
          <a:p>
            <a:pPr indent="-298450" lvl="1" marL="914400" rtl="0" algn="l">
              <a:spcBef>
                <a:spcPts val="0"/>
              </a:spcBef>
              <a:spcAft>
                <a:spcPts val="0"/>
              </a:spcAft>
              <a:buClr>
                <a:schemeClr val="dk1"/>
              </a:buClr>
              <a:buSzPts val="1100"/>
              <a:buChar char="○"/>
            </a:pPr>
            <a:r>
              <a:rPr lang="en-US">
                <a:solidFill>
                  <a:schemeClr val="dk1"/>
                </a:solidFill>
              </a:rPr>
              <a:t>Great, Good, excellent, </a:t>
            </a:r>
            <a:r>
              <a:rPr lang="en-US">
                <a:solidFill>
                  <a:schemeClr val="dk1"/>
                </a:solidFill>
              </a:rPr>
              <a:t>presentation</a:t>
            </a:r>
            <a:r>
              <a:rPr lang="en-US">
                <a:solidFill>
                  <a:schemeClr val="dk1"/>
                </a:solidFill>
              </a:rPr>
              <a:t> are all nice to see.</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There is also probably room to remove some additional stop words (like job)</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083e71c89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083e71c8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highlight>
                  <a:srgbClr val="FFC000"/>
                </a:highlight>
              </a:rPr>
              <a:t>Aaron/team add notes:</a:t>
            </a: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Likewise, low scoring evaluations saw words like “continue, practice, need” things you would expect</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Where this sort of breaks down, again like in the high-scoring evaluations is where you see words like “great”</a:t>
            </a:r>
            <a:endParaRPr>
              <a:solidFill>
                <a:schemeClr val="dk1"/>
              </a:solidFill>
            </a:endParaRPr>
          </a:p>
          <a:p>
            <a:pPr indent="-298450" lvl="1" marL="914400" rtl="0" algn="l">
              <a:spcBef>
                <a:spcPts val="0"/>
              </a:spcBef>
              <a:spcAft>
                <a:spcPts val="0"/>
              </a:spcAft>
              <a:buClr>
                <a:schemeClr val="dk1"/>
              </a:buClr>
              <a:buSzPts val="1100"/>
              <a:buChar char="○"/>
            </a:pPr>
            <a:r>
              <a:rPr lang="en-US">
                <a:solidFill>
                  <a:schemeClr val="dk1"/>
                </a:solidFill>
              </a:rPr>
              <a:t>This could mean there were multiple sentences containing a mix of sentiment.</a:t>
            </a:r>
            <a:endParaRPr>
              <a:solidFill>
                <a:schemeClr val="dk1"/>
              </a:solidFill>
            </a:endParaRPr>
          </a:p>
          <a:p>
            <a:pPr indent="-298450" lvl="1" marL="914400" rtl="0" algn="l">
              <a:spcBef>
                <a:spcPts val="0"/>
              </a:spcBef>
              <a:spcAft>
                <a:spcPts val="0"/>
              </a:spcAft>
              <a:buClr>
                <a:schemeClr val="dk1"/>
              </a:buClr>
              <a:buSzPts val="1100"/>
              <a:buChar char="○"/>
            </a:pPr>
            <a:r>
              <a:rPr lang="en-US">
                <a:solidFill>
                  <a:schemeClr val="dk1"/>
                </a:solidFill>
              </a:rPr>
              <a:t>The size of the data may contribute to this also...it would be interesting to get a larger data set.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083e71c89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083e71c89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highlight>
                  <a:srgbClr val="FFC000"/>
                </a:highlight>
              </a:rPr>
              <a:t>Aaron/team add notes:</a:t>
            </a: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Again, the higher scoring words and their frequency vs lower scores and their frequency.</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083e71c89_2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083e71c89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highlight>
                  <a:srgbClr val="FFC000"/>
                </a:highlight>
              </a:rPr>
              <a:t>Aaron/team add notes:</a:t>
            </a: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083e71c89_2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083e71c89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highlight>
                  <a:srgbClr val="FFC000"/>
                </a:highlight>
              </a:rPr>
              <a:t>Aaron/team add notes:</a:t>
            </a: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US" sz="1050">
                <a:solidFill>
                  <a:schemeClr val="dk1"/>
                </a:solidFill>
                <a:highlight>
                  <a:srgbClr val="FFFFFF"/>
                </a:highlight>
              </a:rPr>
              <a:t>Words in top 100 most common words from ALL evaluations that are unique to FEMALES &amp; MALES</a:t>
            </a:r>
            <a:endParaRPr sz="1050">
              <a:solidFill>
                <a:schemeClr val="dk1"/>
              </a:solidFill>
              <a:highlight>
                <a:srgbClr val="FFFFFF"/>
              </a:highlight>
            </a:endParaRPr>
          </a:p>
          <a:p>
            <a:pPr indent="0" lvl="0" marL="0" marR="50800" rtl="0" algn="l">
              <a:lnSpc>
                <a:spcPct val="121429"/>
              </a:lnSpc>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083e71c89_2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083e71c89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highlight>
                  <a:srgbClr val="FFC000"/>
                </a:highlight>
              </a:rPr>
              <a:t>Aaron/team add notes:</a:t>
            </a: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US" sz="1050">
                <a:solidFill>
                  <a:schemeClr val="dk1"/>
                </a:solidFill>
                <a:highlight>
                  <a:srgbClr val="FFFFFF"/>
                </a:highlight>
              </a:rPr>
              <a:t>Words in top 100 most common words from HIGH SCORING evaluations that are unique to FEMALES/ MALES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US" sz="1050">
                <a:solidFill>
                  <a:schemeClr val="dk1"/>
                </a:solidFill>
                <a:highlight>
                  <a:srgbClr val="FFFFFF"/>
                </a:highlight>
              </a:rPr>
              <a:t>Words in top 100 most common words from LOW SCORING evaluations that are unique to FEMALES</a:t>
            </a:r>
            <a:endParaRPr sz="1050">
              <a:solidFill>
                <a:schemeClr val="dk1"/>
              </a:solidFill>
              <a:highlight>
                <a:srgbClr val="FFFFFF"/>
              </a:highlight>
            </a:endParaRPr>
          </a:p>
          <a:p>
            <a:pPr indent="0" lvl="0" marL="0" marR="50800" rtl="0" algn="l">
              <a:lnSpc>
                <a:spcPct val="121429"/>
              </a:lnSpc>
              <a:spcBef>
                <a:spcPts val="0"/>
              </a:spcBef>
              <a:spcAft>
                <a:spcPts val="0"/>
              </a:spcAft>
              <a:buNone/>
            </a:pPr>
            <a:r>
              <a:t/>
            </a:r>
            <a:endParaRPr sz="1050">
              <a:solidFill>
                <a:schemeClr val="dk1"/>
              </a:solidFill>
              <a:highlight>
                <a:srgbClr val="FFFFFF"/>
              </a:highlight>
            </a:endParaRPr>
          </a:p>
          <a:p>
            <a:pPr indent="0" lvl="0" marL="0" marR="50800" rtl="0" algn="l">
              <a:lnSpc>
                <a:spcPct val="121429"/>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083e71c89_3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083e71c89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One may think there may be some difference just based on the courses males &amp; females are taking, but there doesn’t seem to be enough difference to make that, which is why in the future it would be smart to give more context to this.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083e71c89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083e71c8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highlight>
                  <a:srgbClr val="FFC000"/>
                </a:highlight>
              </a:rPr>
              <a:t>Brie:</a:t>
            </a:r>
            <a:r>
              <a:rPr lang="en-US">
                <a:solidFill>
                  <a:schemeClr val="dk1"/>
                </a:solidFill>
              </a:rPr>
              <a:t> In this project, we’re looking at the feedback which a sample of 23 students received on their core entrustable professional activities, or EPAs. These skills outline the core tasks that students should be able to perform on the first day of their residency training. Students request feedback on these skills from the attendings, or senior doctors, residents (doctors in training), and occasionally from other members of the team, such as nurses. As you can see here, some EPAs are evaluated more often, which makes sense because students have more opportunities to perform these skills and they are able to practice early in their training. Higher-order skills, such as obtaining informed consent, may not be appropriate until students are closer to graduating.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0560fa24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0560fa2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highlight>
                  <a:srgbClr val="FFC000"/>
                </a:highlight>
              </a:rPr>
              <a:t>Aaron/team</a:t>
            </a:r>
            <a:r>
              <a:rPr lang="en-US">
                <a:solidFill>
                  <a:schemeClr val="dk1"/>
                </a:solidFill>
                <a:highlight>
                  <a:srgbClr val="FFC000"/>
                </a:highlight>
              </a:rPr>
              <a:t> add notes:</a:t>
            </a: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Overall, the more concrete findings were within the word counts (length of evaluation) across disciplines.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The wordclouds were interesting, but less predictive. It is harder to make sense of than the more concrete findings...</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It is nice to gut-check the analysis of the common words for what we would expect to see (Great, Excellent vs. needs missing, etc.) because with some validation it may allow us to uncover additional patterns in the data, across demographics, and across disciplines/ course.  For instance, surgery may have more thorough evaluations vs internal medicine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0560fa2e2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0560fa2e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highlight>
                  <a:srgbClr val="FFC000"/>
                </a:highlight>
              </a:rPr>
              <a:t>Brie add notes:</a:t>
            </a:r>
            <a:r>
              <a:rPr lang="en-US">
                <a:solidFill>
                  <a:schemeClr val="dk1"/>
                </a:solidFill>
              </a:rPr>
              <a:t> The evaluation is designed to tell the student whether they need to focus on improving in this skill or if they have achieved sufficient mastery to complete the task independently. The evaluation form features a modified Ottawa Clinic Assessment Scale (OCAT) with values ranging from 1 (</a:t>
            </a:r>
            <a:r>
              <a:rPr i="1" lang="en-US">
                <a:solidFill>
                  <a:schemeClr val="dk1"/>
                </a:solidFill>
              </a:rPr>
              <a:t>I had to do it for them</a:t>
            </a:r>
            <a:r>
              <a:rPr lang="en-US">
                <a:solidFill>
                  <a:schemeClr val="dk1"/>
                </a:solidFill>
              </a:rPr>
              <a:t>) to 5 (</a:t>
            </a:r>
            <a:r>
              <a:rPr i="1" lang="en-US">
                <a:solidFill>
                  <a:schemeClr val="dk1"/>
                </a:solidFill>
              </a:rPr>
              <a:t>I did not need to be there</a:t>
            </a:r>
            <a:r>
              <a:rPr lang="en-US">
                <a:solidFill>
                  <a:schemeClr val="dk1"/>
                </a:solidFill>
              </a:rPr>
              <a:t>). The evaluation also includes an open-ended comments field designed to capture notes on what the student can do to become more proficient. My team at work designed the application which captures this feedback. However, the feedback that students receive on clinical evaluations can be inconsistent, as you’ll see in the next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0560fa2e2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0560fa2e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083e71c89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083e71c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Before the group received access, I removed identifiers, such as first/middle/last name, from the comments. I also reviewed the comments for sensitive details and excluded those observations.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Data Cleaning:</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Remove duplicates (i.e., identical rating/comments submitted for a student/course/preceptor/EPA).</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Replaced the course name “Obstetrics &amp; Gynecology” with “Obstetrics.”</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Visualized top words by highest/lowest eval rating</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Visualized words with word clouds</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Ran comments through a cleaning pipeline that removed common stopwords, punctuation, made words lower-case. Then we created a custom set of stop-words to filter out redundancy/noise (e.g., “student”) and used this to create a column of “clean words” and a column of sanitized sentence strings. This preserved the original comments but we also have a column of words and a column of sanitized comments for analysis.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0560fa24e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0560fa24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highlight>
                  <a:srgbClr val="FFC000"/>
                </a:highlight>
              </a:rPr>
              <a:t>Brie/</a:t>
            </a:r>
            <a:r>
              <a:rPr lang="en-US">
                <a:solidFill>
                  <a:schemeClr val="dk1"/>
                </a:solidFill>
                <a:highlight>
                  <a:srgbClr val="FFC000"/>
                </a:highlight>
              </a:rPr>
              <a:t>Aaron/team add notes:</a:t>
            </a:r>
            <a:r>
              <a:rPr lang="en-US">
                <a:solidFill>
                  <a:schemeClr val="dk1"/>
                </a:solidFill>
              </a:rPr>
              <a:t> </a:t>
            </a:r>
            <a:endParaRPr>
              <a:solidFill>
                <a:schemeClr val="dk1"/>
              </a:solidFill>
            </a:endParaRPr>
          </a:p>
          <a:p>
            <a:pPr indent="0" lvl="0" marL="0" rtl="0" algn="l">
              <a:spcBef>
                <a:spcPts val="0"/>
              </a:spcBef>
              <a:spcAft>
                <a:spcPts val="0"/>
              </a:spcAft>
              <a:buNone/>
            </a:pPr>
            <a:r>
              <a:rPr lang="en-US"/>
              <a:t>Our main challenges come from the highly contextual nature of the data. When cleaning and interpreting the comments, we consistently noticed quirks specific to medical terminology and jargon. For example, in this screenshot, we see that the entity-recognition model has flagged CHF (congestive heart failure) as an organization and JVD (Jugular vein distention) as a person. Additionally, the evaluation itself is formative in nature; techniques like sentiment analysis may need fine-tuning in order to fully reflect the complex nature of this feedback.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07a0525e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07a0525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highlight>
                  <a:srgbClr val="FFC000"/>
                </a:highlight>
              </a:rPr>
              <a:t>Aaron/team</a:t>
            </a:r>
            <a:r>
              <a:rPr lang="en-US">
                <a:solidFill>
                  <a:schemeClr val="dk1"/>
                </a:solidFill>
                <a:highlight>
                  <a:srgbClr val="FFC000"/>
                </a:highlight>
              </a:rPr>
              <a:t> add notes:</a:t>
            </a:r>
            <a:r>
              <a:rPr lang="en-US">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So now that you understand why the importance of the evaluations and how the data set was tuned we’ll show you a few important findings.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083e71c89_3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083e71c89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It was a </a:t>
            </a:r>
            <a:r>
              <a:rPr lang="en-US"/>
              <a:t>relief</a:t>
            </a:r>
            <a:r>
              <a:rPr lang="en-US"/>
              <a:t> to see that many of the students were doing </a:t>
            </a:r>
            <a:r>
              <a:rPr lang="en-US"/>
              <a:t>moderately</a:t>
            </a:r>
            <a:r>
              <a:rPr lang="en-US"/>
              <a:t> well to well. There were more 5s than ones which means something is working...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083e71c89_3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083e71c89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highlight>
                  <a:srgbClr val="FFC000"/>
                </a:highlight>
              </a:rPr>
              <a:t>Aaron/team add notes:</a:t>
            </a:r>
            <a:r>
              <a:rPr lang="en-US">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Because of the problems with short, incomplete or evals with “no-effort” on the behalf of the evaluator --we thought it was important to at least get a sense of the word count by rating…</a:t>
            </a:r>
            <a:endParaRPr>
              <a:solidFill>
                <a:schemeClr val="dk1"/>
              </a:solidFill>
            </a:endParaRPr>
          </a:p>
          <a:p>
            <a:pPr indent="0" lvl="0" marL="0" rtl="0" algn="l">
              <a:spcBef>
                <a:spcPts val="0"/>
              </a:spcBef>
              <a:spcAft>
                <a:spcPts val="0"/>
              </a:spcAft>
              <a:buNone/>
            </a:pPr>
            <a:r>
              <a:rPr lang="en-US">
                <a:solidFill>
                  <a:schemeClr val="dk1"/>
                </a:solidFill>
              </a:rPr>
              <a:t>We can at least get a sense that scores where the student needs to improve had more comments made.  Evaluations of 1, 2, 3’s received more feedback than 4’s and especially 5’s, which received the least.  </a:t>
            </a:r>
            <a:endParaRPr>
              <a:solidFill>
                <a:schemeClr val="dk1"/>
              </a:solidFill>
            </a:endParaRPr>
          </a:p>
          <a:p>
            <a:pPr indent="0" lvl="0" marL="0" rtl="0" algn="l">
              <a:spcBef>
                <a:spcPts val="0"/>
              </a:spcBef>
              <a:spcAft>
                <a:spcPts val="0"/>
              </a:spcAft>
              <a:buNone/>
            </a:pPr>
            <a:r>
              <a:rPr lang="en-US">
                <a:solidFill>
                  <a:schemeClr val="dk1"/>
                </a:solidFill>
              </a:rPr>
              <a:t>But this opens up a conversation for “if the comments are enough.” Especially in the case of lower scores? Additional insights may need to be collected, especially with lower-scoring evaluations.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Slide 2">
  <p:cSld name="Body Slide 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g100560fa2e2_0_85"/>
          <p:cNvSpPr txBox="1"/>
          <p:nvPr>
            <p:ph idx="1" type="body"/>
          </p:nvPr>
        </p:nvSpPr>
        <p:spPr>
          <a:xfrm>
            <a:off x="663072" y="1604210"/>
            <a:ext cx="10833600" cy="3994500"/>
          </a:xfrm>
          <a:prstGeom prst="rect">
            <a:avLst/>
          </a:prstGeom>
          <a:noFill/>
          <a:ln>
            <a:noFill/>
          </a:ln>
        </p:spPr>
        <p:txBody>
          <a:bodyPr anchorCtr="0" anchor="t" bIns="91425" lIns="91425" spcFirstLastPara="1" rIns="91425" wrap="square" tIns="91425">
            <a:normAutofit/>
          </a:bodyPr>
          <a:lstStyle>
            <a:lvl1pPr indent="-431800" lvl="0" marL="457200" marR="0" rtl="0" algn="l">
              <a:lnSpc>
                <a:spcPct val="115000"/>
              </a:lnSpc>
              <a:spcBef>
                <a:spcPts val="640"/>
              </a:spcBef>
              <a:spcAft>
                <a:spcPts val="0"/>
              </a:spcAft>
              <a:buClr>
                <a:srgbClr val="789C4A"/>
              </a:buClr>
              <a:buSzPts val="3200"/>
              <a:buFont typeface="Arial"/>
              <a:buChar char="•"/>
              <a:defRPr b="0" i="0" sz="3200" u="none" cap="none" strike="noStrike">
                <a:solidFill>
                  <a:srgbClr val="524F4F"/>
                </a:solidFill>
                <a:latin typeface="Calibri"/>
                <a:ea typeface="Calibri"/>
                <a:cs typeface="Calibri"/>
                <a:sym typeface="Calibri"/>
              </a:defRPr>
            </a:lvl1pPr>
            <a:lvl2pPr indent="-406400" lvl="1" marL="914400" marR="0" rtl="0" algn="l">
              <a:lnSpc>
                <a:spcPct val="115000"/>
              </a:lnSpc>
              <a:spcBef>
                <a:spcPts val="1600"/>
              </a:spcBef>
              <a:spcAft>
                <a:spcPts val="0"/>
              </a:spcAft>
              <a:buClr>
                <a:srgbClr val="789C4A"/>
              </a:buClr>
              <a:buSzPts val="2800"/>
              <a:buFont typeface="Arial"/>
              <a:buChar char="•"/>
              <a:defRPr b="0" i="0" sz="2800" u="none" cap="none" strike="noStrike">
                <a:solidFill>
                  <a:srgbClr val="524F4F"/>
                </a:solidFill>
                <a:latin typeface="Calibri"/>
                <a:ea typeface="Calibri"/>
                <a:cs typeface="Calibri"/>
                <a:sym typeface="Calibri"/>
              </a:defRPr>
            </a:lvl2pPr>
            <a:lvl3pPr indent="-381000" lvl="2" marL="1371600" marR="0" rtl="0" algn="l">
              <a:lnSpc>
                <a:spcPct val="115000"/>
              </a:lnSpc>
              <a:spcBef>
                <a:spcPts val="1600"/>
              </a:spcBef>
              <a:spcAft>
                <a:spcPts val="0"/>
              </a:spcAft>
              <a:buClr>
                <a:srgbClr val="789C4A"/>
              </a:buClr>
              <a:buSzPts val="2400"/>
              <a:buFont typeface="Arial"/>
              <a:buChar char="•"/>
              <a:defRPr b="0" i="0" sz="2400" u="none" cap="none" strike="noStrike">
                <a:solidFill>
                  <a:srgbClr val="524F4F"/>
                </a:solidFill>
                <a:latin typeface="Calibri"/>
                <a:ea typeface="Calibri"/>
                <a:cs typeface="Calibri"/>
                <a:sym typeface="Calibri"/>
              </a:defRPr>
            </a:lvl3pPr>
            <a:lvl4pPr indent="-355600" lvl="3" marL="1828800" marR="0" rtl="0" algn="l">
              <a:lnSpc>
                <a:spcPct val="115000"/>
              </a:lnSpc>
              <a:spcBef>
                <a:spcPts val="1600"/>
              </a:spcBef>
              <a:spcAft>
                <a:spcPts val="0"/>
              </a:spcAft>
              <a:buClr>
                <a:srgbClr val="789C4A"/>
              </a:buClr>
              <a:buSzPts val="2000"/>
              <a:buFont typeface="Arial"/>
              <a:buChar char="•"/>
              <a:defRPr b="0" i="0" sz="2000" u="none" cap="none" strike="noStrike">
                <a:solidFill>
                  <a:srgbClr val="524F4F"/>
                </a:solidFill>
                <a:latin typeface="Calibri"/>
                <a:ea typeface="Calibri"/>
                <a:cs typeface="Calibri"/>
                <a:sym typeface="Calibri"/>
              </a:defRPr>
            </a:lvl4pPr>
            <a:lvl5pPr indent="-355600" lvl="4" marL="2286000" marR="0" rtl="0" algn="l">
              <a:lnSpc>
                <a:spcPct val="115000"/>
              </a:lnSpc>
              <a:spcBef>
                <a:spcPts val="1600"/>
              </a:spcBef>
              <a:spcAft>
                <a:spcPts val="0"/>
              </a:spcAft>
              <a:buClr>
                <a:srgbClr val="789C4A"/>
              </a:buClr>
              <a:buSzPts val="2000"/>
              <a:buFont typeface="Arial"/>
              <a:buChar char="•"/>
              <a:defRPr b="0" i="0" sz="2000" u="none" cap="none" strike="noStrike">
                <a:solidFill>
                  <a:srgbClr val="524F4F"/>
                </a:solidFill>
                <a:latin typeface="Calibri"/>
                <a:ea typeface="Calibri"/>
                <a:cs typeface="Calibri"/>
                <a:sym typeface="Calibri"/>
              </a:defRPr>
            </a:lvl5pPr>
            <a:lvl6pPr indent="-355600" lvl="5" marL="2743200" marR="0" rtl="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15000"/>
              </a:lnSpc>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g100560fa2e2_0_85"/>
          <p:cNvSpPr txBox="1"/>
          <p:nvPr>
            <p:ph type="title"/>
          </p:nvPr>
        </p:nvSpPr>
        <p:spPr>
          <a:xfrm>
            <a:off x="663071" y="333532"/>
            <a:ext cx="10833600" cy="11430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789C4A"/>
              </a:buClr>
              <a:buSzPts val="4000"/>
              <a:buFont typeface="Raleway"/>
              <a:buNone/>
              <a:defRPr i="0" sz="4000" u="none" cap="none" strike="noStrike">
                <a:solidFill>
                  <a:srgbClr val="789C4A"/>
                </a:solidFill>
                <a:latin typeface="Raleway"/>
                <a:ea typeface="Raleway"/>
                <a:cs typeface="Raleway"/>
                <a:sym typeface="Raleway"/>
              </a:defRPr>
            </a:lvl1pPr>
            <a:lvl2pPr lvl="1" rtl="0" algn="l">
              <a:lnSpc>
                <a:spcPct val="100000"/>
              </a:lnSpc>
              <a:spcBef>
                <a:spcPts val="0"/>
              </a:spcBef>
              <a:spcAft>
                <a:spcPts val="0"/>
              </a:spcAft>
              <a:buSzPts val="3000"/>
              <a:buNone/>
              <a:defRPr sz="1800"/>
            </a:lvl2pPr>
            <a:lvl3pPr lvl="2" rtl="0" algn="l">
              <a:lnSpc>
                <a:spcPct val="100000"/>
              </a:lnSpc>
              <a:spcBef>
                <a:spcPts val="0"/>
              </a:spcBef>
              <a:spcAft>
                <a:spcPts val="0"/>
              </a:spcAft>
              <a:buSzPts val="3000"/>
              <a:buNone/>
              <a:defRPr sz="1800"/>
            </a:lvl3pPr>
            <a:lvl4pPr lvl="3" rtl="0" algn="l">
              <a:lnSpc>
                <a:spcPct val="100000"/>
              </a:lnSpc>
              <a:spcBef>
                <a:spcPts val="0"/>
              </a:spcBef>
              <a:spcAft>
                <a:spcPts val="0"/>
              </a:spcAft>
              <a:buSzPts val="3000"/>
              <a:buNone/>
              <a:defRPr sz="1800"/>
            </a:lvl4pPr>
            <a:lvl5pPr lvl="4" rtl="0" algn="l">
              <a:lnSpc>
                <a:spcPct val="100000"/>
              </a:lnSpc>
              <a:spcBef>
                <a:spcPts val="0"/>
              </a:spcBef>
              <a:spcAft>
                <a:spcPts val="0"/>
              </a:spcAft>
              <a:buSzPts val="3000"/>
              <a:buNone/>
              <a:defRPr sz="1800"/>
            </a:lvl5pPr>
            <a:lvl6pPr lvl="5" rtl="0" algn="l">
              <a:lnSpc>
                <a:spcPct val="100000"/>
              </a:lnSpc>
              <a:spcBef>
                <a:spcPts val="0"/>
              </a:spcBef>
              <a:spcAft>
                <a:spcPts val="0"/>
              </a:spcAft>
              <a:buSzPts val="3000"/>
              <a:buNone/>
              <a:defRPr sz="1800"/>
            </a:lvl6pPr>
            <a:lvl7pPr lvl="6" rtl="0" algn="l">
              <a:lnSpc>
                <a:spcPct val="100000"/>
              </a:lnSpc>
              <a:spcBef>
                <a:spcPts val="0"/>
              </a:spcBef>
              <a:spcAft>
                <a:spcPts val="0"/>
              </a:spcAft>
              <a:buSzPts val="3000"/>
              <a:buNone/>
              <a:defRPr sz="1800"/>
            </a:lvl7pPr>
            <a:lvl8pPr lvl="7" rtl="0" algn="l">
              <a:lnSpc>
                <a:spcPct val="100000"/>
              </a:lnSpc>
              <a:spcBef>
                <a:spcPts val="0"/>
              </a:spcBef>
              <a:spcAft>
                <a:spcPts val="0"/>
              </a:spcAft>
              <a:buSzPts val="3000"/>
              <a:buNone/>
              <a:defRPr sz="1800"/>
            </a:lvl8pPr>
            <a:lvl9pPr lvl="8" rtl="0" algn="l">
              <a:lnSpc>
                <a:spcPct val="100000"/>
              </a:lnSpc>
              <a:spcBef>
                <a:spcPts val="0"/>
              </a:spcBef>
              <a:spcAft>
                <a:spcPts val="0"/>
              </a:spcAft>
              <a:buSzPts val="30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34F5C"/>
              </a:buClr>
              <a:buSzPts val="1800"/>
              <a:buFont typeface="Raleway"/>
              <a:buNone/>
              <a:defRPr>
                <a:solidFill>
                  <a:srgbClr val="134F5C"/>
                </a:solidFill>
                <a:latin typeface="Raleway"/>
                <a:ea typeface="Raleway"/>
                <a:cs typeface="Raleway"/>
                <a:sym typeface="Ralewa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434343"/>
              </a:buClr>
              <a:buSzPts val="1800"/>
              <a:buFont typeface="Lato"/>
              <a:buChar char="•"/>
              <a:defRPr>
                <a:solidFill>
                  <a:srgbClr val="434343"/>
                </a:solidFill>
                <a:latin typeface="Lato"/>
                <a:ea typeface="Lato"/>
                <a:cs typeface="Lato"/>
                <a:sym typeface="Lato"/>
              </a:defRPr>
            </a:lvl1pPr>
            <a:lvl2pPr indent="-342900" lvl="1" marL="914400" algn="l">
              <a:lnSpc>
                <a:spcPct val="90000"/>
              </a:lnSpc>
              <a:spcBef>
                <a:spcPts val="500"/>
              </a:spcBef>
              <a:spcAft>
                <a:spcPts val="0"/>
              </a:spcAft>
              <a:buClr>
                <a:srgbClr val="434343"/>
              </a:buClr>
              <a:buSzPts val="1800"/>
              <a:buFont typeface="Lato"/>
              <a:buChar char="•"/>
              <a:defRPr>
                <a:solidFill>
                  <a:srgbClr val="434343"/>
                </a:solidFill>
                <a:latin typeface="Lato"/>
                <a:ea typeface="Lato"/>
                <a:cs typeface="Lato"/>
                <a:sym typeface="Lato"/>
              </a:defRPr>
            </a:lvl2pPr>
            <a:lvl3pPr indent="-342900" lvl="2" marL="1371600" algn="l">
              <a:lnSpc>
                <a:spcPct val="90000"/>
              </a:lnSpc>
              <a:spcBef>
                <a:spcPts val="500"/>
              </a:spcBef>
              <a:spcAft>
                <a:spcPts val="0"/>
              </a:spcAft>
              <a:buClr>
                <a:srgbClr val="434343"/>
              </a:buClr>
              <a:buSzPts val="1800"/>
              <a:buFont typeface="Lato"/>
              <a:buChar char="•"/>
              <a:defRPr>
                <a:solidFill>
                  <a:srgbClr val="434343"/>
                </a:solidFill>
                <a:latin typeface="Lato"/>
                <a:ea typeface="Lato"/>
                <a:cs typeface="Lato"/>
                <a:sym typeface="Lato"/>
              </a:defRPr>
            </a:lvl3pPr>
            <a:lvl4pPr indent="-342900" lvl="3" marL="1828800" algn="l">
              <a:lnSpc>
                <a:spcPct val="90000"/>
              </a:lnSpc>
              <a:spcBef>
                <a:spcPts val="500"/>
              </a:spcBef>
              <a:spcAft>
                <a:spcPts val="0"/>
              </a:spcAft>
              <a:buClr>
                <a:srgbClr val="434343"/>
              </a:buClr>
              <a:buSzPts val="1800"/>
              <a:buFont typeface="Lato"/>
              <a:buChar char="•"/>
              <a:defRPr>
                <a:solidFill>
                  <a:srgbClr val="434343"/>
                </a:solidFill>
                <a:latin typeface="Lato"/>
                <a:ea typeface="Lato"/>
                <a:cs typeface="Lato"/>
                <a:sym typeface="Lato"/>
              </a:defRPr>
            </a:lvl4pPr>
            <a:lvl5pPr indent="-342900" lvl="4" marL="2286000" algn="l">
              <a:lnSpc>
                <a:spcPct val="90000"/>
              </a:lnSpc>
              <a:spcBef>
                <a:spcPts val="500"/>
              </a:spcBef>
              <a:spcAft>
                <a:spcPts val="0"/>
              </a:spcAft>
              <a:buClr>
                <a:srgbClr val="434343"/>
              </a:buClr>
              <a:buSzPts val="1800"/>
              <a:buFont typeface="Lato"/>
              <a:buChar char="•"/>
              <a:defRPr>
                <a:solidFill>
                  <a:srgbClr val="434343"/>
                </a:solidFill>
                <a:latin typeface="Lato"/>
                <a:ea typeface="Lato"/>
                <a:cs typeface="Lato"/>
                <a:sym typeface="Lato"/>
              </a:defRPr>
            </a:lvl5pPr>
            <a:lvl6pPr indent="-342900" lvl="5" marL="2743200" algn="l">
              <a:lnSpc>
                <a:spcPct val="90000"/>
              </a:lnSpc>
              <a:spcBef>
                <a:spcPts val="500"/>
              </a:spcBef>
              <a:spcAft>
                <a:spcPts val="0"/>
              </a:spcAft>
              <a:buClr>
                <a:srgbClr val="434343"/>
              </a:buClr>
              <a:buSzPts val="1800"/>
              <a:buFont typeface="Lato"/>
              <a:buChar char="•"/>
              <a:defRPr>
                <a:solidFill>
                  <a:srgbClr val="434343"/>
                </a:solidFill>
                <a:latin typeface="Lato"/>
                <a:ea typeface="Lato"/>
                <a:cs typeface="Lato"/>
                <a:sym typeface="Lato"/>
              </a:defRPr>
            </a:lvl6pPr>
            <a:lvl7pPr indent="-342900" lvl="6" marL="3200400" algn="l">
              <a:lnSpc>
                <a:spcPct val="90000"/>
              </a:lnSpc>
              <a:spcBef>
                <a:spcPts val="500"/>
              </a:spcBef>
              <a:spcAft>
                <a:spcPts val="0"/>
              </a:spcAft>
              <a:buClr>
                <a:srgbClr val="434343"/>
              </a:buClr>
              <a:buSzPts val="1800"/>
              <a:buFont typeface="Lato"/>
              <a:buChar char="•"/>
              <a:defRPr>
                <a:solidFill>
                  <a:srgbClr val="434343"/>
                </a:solidFill>
                <a:latin typeface="Lato"/>
                <a:ea typeface="Lato"/>
                <a:cs typeface="Lato"/>
                <a:sym typeface="Lato"/>
              </a:defRPr>
            </a:lvl7pPr>
            <a:lvl8pPr indent="-342900" lvl="7" marL="3657600" algn="l">
              <a:lnSpc>
                <a:spcPct val="90000"/>
              </a:lnSpc>
              <a:spcBef>
                <a:spcPts val="500"/>
              </a:spcBef>
              <a:spcAft>
                <a:spcPts val="0"/>
              </a:spcAft>
              <a:buClr>
                <a:srgbClr val="434343"/>
              </a:buClr>
              <a:buSzPts val="1800"/>
              <a:buFont typeface="Lato"/>
              <a:buChar char="•"/>
              <a:defRPr>
                <a:solidFill>
                  <a:srgbClr val="434343"/>
                </a:solidFill>
                <a:latin typeface="Lato"/>
                <a:ea typeface="Lato"/>
                <a:cs typeface="Lato"/>
                <a:sym typeface="Lato"/>
              </a:defRPr>
            </a:lvl8pPr>
            <a:lvl9pPr indent="-342900" lvl="8" marL="4114800" algn="l">
              <a:lnSpc>
                <a:spcPct val="90000"/>
              </a:lnSpc>
              <a:spcBef>
                <a:spcPts val="500"/>
              </a:spcBef>
              <a:spcAft>
                <a:spcPts val="0"/>
              </a:spcAft>
              <a:buClr>
                <a:srgbClr val="434343"/>
              </a:buClr>
              <a:buSzPts val="1800"/>
              <a:buFont typeface="Lato"/>
              <a:buChar char="•"/>
              <a:defRPr>
                <a:solidFill>
                  <a:srgbClr val="434343"/>
                </a:solidFill>
                <a:latin typeface="Lato"/>
                <a:ea typeface="Lato"/>
                <a:cs typeface="Lato"/>
                <a:sym typeface="Lato"/>
              </a:defRPr>
            </a:lvl9pPr>
          </a:lstStyle>
          <a:p/>
        </p:txBody>
      </p:sp>
      <p:sp>
        <p:nvSpPr>
          <p:cNvPr id="20" name="Google Shape;2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1.xml"/><Relationship Id="rId4" Type="http://schemas.openxmlformats.org/officeDocument/2006/relationships/image" Target="../media/image6.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drive.google.com/file/d/1DeV_eVtIJ7zBFqYQp3niEOKpu0gGkO6n/view"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solidFill>
                  <a:srgbClr val="134F5C"/>
                </a:solidFill>
                <a:latin typeface="Raleway"/>
                <a:ea typeface="Raleway"/>
                <a:cs typeface="Raleway"/>
                <a:sym typeface="Raleway"/>
              </a:rPr>
              <a:t>DAPT 612: Text Mining</a:t>
            </a:r>
            <a:endParaRPr>
              <a:solidFill>
                <a:srgbClr val="134F5C"/>
              </a:solidFill>
              <a:latin typeface="Raleway"/>
              <a:ea typeface="Raleway"/>
              <a:cs typeface="Raleway"/>
              <a:sym typeface="Raleway"/>
            </a:endParaRPr>
          </a:p>
        </p:txBody>
      </p:sp>
      <p:sp>
        <p:nvSpPr>
          <p:cNvPr id="88" name="Google Shape;88;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US">
                <a:solidFill>
                  <a:srgbClr val="434343"/>
                </a:solidFill>
                <a:latin typeface="Lato"/>
                <a:ea typeface="Lato"/>
                <a:cs typeface="Lato"/>
                <a:sym typeface="Lato"/>
              </a:rPr>
              <a:t>Group 3</a:t>
            </a:r>
            <a:endParaRPr>
              <a:solidFill>
                <a:srgbClr val="434343"/>
              </a:solidFill>
              <a:latin typeface="Lato"/>
              <a:ea typeface="Lato"/>
              <a:cs typeface="Lato"/>
              <a:sym typeface="Lato"/>
            </a:endParaRPr>
          </a:p>
          <a:p>
            <a:pPr indent="0" lvl="0" marL="0" rtl="0" algn="ctr">
              <a:lnSpc>
                <a:spcPct val="90000"/>
              </a:lnSpc>
              <a:spcBef>
                <a:spcPts val="1000"/>
              </a:spcBef>
              <a:spcAft>
                <a:spcPts val="0"/>
              </a:spcAft>
              <a:buClr>
                <a:schemeClr val="dk1"/>
              </a:buClr>
              <a:buSzPts val="2400"/>
              <a:buNone/>
            </a:pPr>
            <a:r>
              <a:rPr lang="en-US" sz="2000">
                <a:solidFill>
                  <a:srgbClr val="434343"/>
                </a:solidFill>
                <a:latin typeface="Lato"/>
                <a:ea typeface="Lato"/>
                <a:cs typeface="Lato"/>
                <a:sym typeface="Lato"/>
              </a:rPr>
              <a:t>Aaron Clark, Brie Dubinsky, Kate Loomis, </a:t>
            </a:r>
            <a:r>
              <a:rPr lang="en-US" sz="2000">
                <a:solidFill>
                  <a:srgbClr val="434343"/>
                </a:solidFill>
                <a:latin typeface="Lato"/>
                <a:ea typeface="Lato"/>
                <a:cs typeface="Lato"/>
                <a:sym typeface="Lato"/>
              </a:rPr>
              <a:t>Aastha Malhotra, and Bindhya Neupane</a:t>
            </a:r>
            <a:endParaRPr sz="2000">
              <a:solidFill>
                <a:srgbClr val="434343"/>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10083e71c89_3_30" title="Chart"/>
          <p:cNvPicPr preferRelativeResize="0"/>
          <p:nvPr/>
        </p:nvPicPr>
        <p:blipFill>
          <a:blip r:embed="rId3">
            <a:alphaModFix/>
          </a:blip>
          <a:stretch>
            <a:fillRect/>
          </a:stretch>
        </p:blipFill>
        <p:spPr>
          <a:xfrm>
            <a:off x="1206700" y="886675"/>
            <a:ext cx="9956777" cy="3362449"/>
          </a:xfrm>
          <a:prstGeom prst="rect">
            <a:avLst/>
          </a:prstGeom>
          <a:noFill/>
          <a:ln>
            <a:noFill/>
          </a:ln>
        </p:spPr>
      </p:pic>
      <p:graphicFrame>
        <p:nvGraphicFramePr>
          <p:cNvPr id="151" name="Google Shape;151;g10083e71c89_3_30"/>
          <p:cNvGraphicFramePr/>
          <p:nvPr/>
        </p:nvGraphicFramePr>
        <p:xfrm>
          <a:off x="1462700" y="4249125"/>
          <a:ext cx="3000000" cy="3000000"/>
        </p:xfrm>
        <a:graphic>
          <a:graphicData uri="http://schemas.openxmlformats.org/drawingml/2006/table">
            <a:tbl>
              <a:tblPr>
                <a:noFill/>
                <a:tableStyleId>{B95102E6-1F97-44C1-A34B-2B31AA240CD2}</a:tableStyleId>
              </a:tblPr>
              <a:tblGrid>
                <a:gridCol w="1212125"/>
                <a:gridCol w="1212125"/>
                <a:gridCol w="1212125"/>
                <a:gridCol w="1212125"/>
                <a:gridCol w="1212125"/>
                <a:gridCol w="1212125"/>
                <a:gridCol w="1212125"/>
              </a:tblGrid>
              <a:tr h="219075">
                <a:tc>
                  <a:txBody>
                    <a:bodyPr/>
                    <a:lstStyle/>
                    <a:p>
                      <a:pPr indent="0" lvl="0" marL="0" rtl="0" algn="l">
                        <a:lnSpc>
                          <a:spcPct val="115000"/>
                        </a:lnSpc>
                        <a:spcBef>
                          <a:spcPts val="0"/>
                        </a:spcBef>
                        <a:spcAft>
                          <a:spcPts val="0"/>
                        </a:spcAft>
                        <a:buNone/>
                      </a:pPr>
                      <a:r>
                        <a:rPr b="1" i="1" lang="en-US" sz="1100">
                          <a:latin typeface="Calibri"/>
                          <a:ea typeface="Calibri"/>
                          <a:cs typeface="Calibri"/>
                          <a:sym typeface="Calibri"/>
                        </a:rPr>
                        <a:t>course</a:t>
                      </a:r>
                      <a:endParaRPr b="1" i="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DFE4EC"/>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2</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3</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4</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5</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Grand Total</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r>
              <a:tr h="251450">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Ambulatory</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6F8"/>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11</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10</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12</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11</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90525">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Family Medicine</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5</a:t>
                      </a:r>
                      <a:endParaRPr b="1" sz="1100">
                        <a:latin typeface="Calibri"/>
                        <a:ea typeface="Calibri"/>
                        <a:cs typeface="Calibri"/>
                        <a:sym typeface="Calibri"/>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5</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4</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4</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5</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Internal Medicine</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6F8"/>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15</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24</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18</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11</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17</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19075">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Neurology</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18</a:t>
                      </a:r>
                      <a:endParaRPr b="1" sz="1100">
                        <a:latin typeface="Calibri"/>
                        <a:ea typeface="Calibri"/>
                        <a:cs typeface="Calibri"/>
                        <a:sym typeface="Calibri"/>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14</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18</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9</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9</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13</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19075">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Obstetrics</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7</a:t>
                      </a:r>
                      <a:endParaRPr b="1" sz="1100">
                        <a:latin typeface="Calibri"/>
                        <a:ea typeface="Calibri"/>
                        <a:cs typeface="Calibri"/>
                        <a:sym typeface="Calibri"/>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14</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14</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10</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12</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11</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Pediatrics</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6F8"/>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19</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22</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11</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11</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16</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Psychiatry</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6F8"/>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13</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17</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11</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8</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12</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19075">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Surgery</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21</a:t>
                      </a:r>
                      <a:endParaRPr b="1" sz="1100">
                        <a:latin typeface="Calibri"/>
                        <a:ea typeface="Calibri"/>
                        <a:cs typeface="Calibri"/>
                        <a:sym typeface="Calibri"/>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13</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14</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9</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4</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1100">
                          <a:latin typeface="Calibri"/>
                          <a:ea typeface="Calibri"/>
                          <a:cs typeface="Calibri"/>
                          <a:sym typeface="Calibri"/>
                        </a:rPr>
                        <a:t>12</a:t>
                      </a:r>
                      <a:endParaRPr b="1" sz="11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sp>
        <p:nvSpPr>
          <p:cNvPr id="152" name="Google Shape;152;g10083e71c89_3_30"/>
          <p:cNvSpPr txBox="1"/>
          <p:nvPr/>
        </p:nvSpPr>
        <p:spPr>
          <a:xfrm>
            <a:off x="1465425" y="441800"/>
            <a:ext cx="408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Average word count by Course &amp; Rating</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g10083e71c89_3_62"/>
          <p:cNvPicPr preferRelativeResize="0"/>
          <p:nvPr/>
        </p:nvPicPr>
        <p:blipFill>
          <a:blip r:embed="rId3">
            <a:alphaModFix/>
          </a:blip>
          <a:stretch>
            <a:fillRect/>
          </a:stretch>
        </p:blipFill>
        <p:spPr>
          <a:xfrm>
            <a:off x="1785950" y="734775"/>
            <a:ext cx="8620125" cy="513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10083e71c89_2_30"/>
          <p:cNvPicPr preferRelativeResize="0"/>
          <p:nvPr/>
        </p:nvPicPr>
        <p:blipFill>
          <a:blip r:embed="rId3">
            <a:alphaModFix/>
          </a:blip>
          <a:stretch>
            <a:fillRect/>
          </a:stretch>
        </p:blipFill>
        <p:spPr>
          <a:xfrm>
            <a:off x="845725" y="1028400"/>
            <a:ext cx="7014125" cy="4627500"/>
          </a:xfrm>
          <a:prstGeom prst="rect">
            <a:avLst/>
          </a:prstGeom>
          <a:noFill/>
          <a:ln>
            <a:noFill/>
          </a:ln>
        </p:spPr>
      </p:pic>
      <p:pic>
        <p:nvPicPr>
          <p:cNvPr id="163" name="Google Shape;163;g10083e71c89_2_30"/>
          <p:cNvPicPr preferRelativeResize="0"/>
          <p:nvPr/>
        </p:nvPicPr>
        <p:blipFill>
          <a:blip r:embed="rId4">
            <a:alphaModFix/>
          </a:blip>
          <a:stretch>
            <a:fillRect/>
          </a:stretch>
        </p:blipFill>
        <p:spPr>
          <a:xfrm>
            <a:off x="8376650" y="979950"/>
            <a:ext cx="2600325" cy="472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g10083e71c89_3_17"/>
          <p:cNvPicPr preferRelativeResize="0"/>
          <p:nvPr/>
        </p:nvPicPr>
        <p:blipFill>
          <a:blip r:embed="rId3">
            <a:alphaModFix/>
          </a:blip>
          <a:stretch>
            <a:fillRect/>
          </a:stretch>
        </p:blipFill>
        <p:spPr>
          <a:xfrm>
            <a:off x="806025" y="1690825"/>
            <a:ext cx="10579951" cy="37545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10083e71c89_2_15"/>
          <p:cNvPicPr preferRelativeResize="0"/>
          <p:nvPr/>
        </p:nvPicPr>
        <p:blipFill>
          <a:blip r:embed="rId3">
            <a:alphaModFix/>
          </a:blip>
          <a:stretch>
            <a:fillRect/>
          </a:stretch>
        </p:blipFill>
        <p:spPr>
          <a:xfrm>
            <a:off x="866302" y="1633827"/>
            <a:ext cx="10554500" cy="378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g10083e71c89_2_3"/>
          <p:cNvPicPr preferRelativeResize="0"/>
          <p:nvPr/>
        </p:nvPicPr>
        <p:blipFill>
          <a:blip r:embed="rId4">
            <a:alphaModFix/>
          </a:blip>
          <a:stretch>
            <a:fillRect/>
          </a:stretch>
        </p:blipFill>
        <p:spPr>
          <a:xfrm>
            <a:off x="7594025" y="838200"/>
            <a:ext cx="2316603" cy="5048400"/>
          </a:xfrm>
          <a:prstGeom prst="rect">
            <a:avLst/>
          </a:prstGeom>
          <a:noFill/>
          <a:ln>
            <a:noFill/>
          </a:ln>
          <a:effectLst>
            <a:outerShdw blurRad="571500" rotWithShape="0" algn="bl" dir="21540000" dist="304800">
              <a:srgbClr val="F1C232">
                <a:alpha val="50000"/>
              </a:srgbClr>
            </a:outerShdw>
          </a:effectLst>
        </p:spPr>
      </p:pic>
      <p:pic>
        <p:nvPicPr>
          <p:cNvPr id="179" name="Google Shape;179;g10083e71c89_2_3"/>
          <p:cNvPicPr preferRelativeResize="0"/>
          <p:nvPr/>
        </p:nvPicPr>
        <p:blipFill>
          <a:blip r:embed="rId5">
            <a:alphaModFix/>
          </a:blip>
          <a:stretch>
            <a:fillRect/>
          </a:stretch>
        </p:blipFill>
        <p:spPr>
          <a:xfrm>
            <a:off x="2069575" y="838188"/>
            <a:ext cx="2601700" cy="5048425"/>
          </a:xfrm>
          <a:prstGeom prst="rect">
            <a:avLst/>
          </a:prstGeom>
          <a:noFill/>
          <a:ln>
            <a:noFill/>
          </a:ln>
          <a:effectLst>
            <a:outerShdw blurRad="585788" rotWithShape="0" algn="bl" dir="21180000" dist="314325">
              <a:srgbClr val="6AA84F">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g10083e71c89_2_36"/>
          <p:cNvPicPr preferRelativeResize="0"/>
          <p:nvPr/>
        </p:nvPicPr>
        <p:blipFill>
          <a:blip r:embed="rId3">
            <a:alphaModFix/>
          </a:blip>
          <a:stretch>
            <a:fillRect/>
          </a:stretch>
        </p:blipFill>
        <p:spPr>
          <a:xfrm>
            <a:off x="3327625" y="2097275"/>
            <a:ext cx="5861175" cy="3039725"/>
          </a:xfrm>
          <a:prstGeom prst="rect">
            <a:avLst/>
          </a:prstGeom>
          <a:noFill/>
          <a:ln>
            <a:noFill/>
          </a:ln>
        </p:spPr>
      </p:pic>
      <p:sp>
        <p:nvSpPr>
          <p:cNvPr id="185" name="Google Shape;185;g10083e71c89_2_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400"/>
              <a:t>Wordcloud </a:t>
            </a:r>
            <a:r>
              <a:rPr lang="en-US" sz="3400">
                <a:solidFill>
                  <a:schemeClr val="accent2"/>
                </a:solidFill>
              </a:rPr>
              <a:t>All Evaluations</a:t>
            </a:r>
            <a:endParaRPr sz="3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g10083e71c89_2_23"/>
          <p:cNvPicPr preferRelativeResize="0"/>
          <p:nvPr/>
        </p:nvPicPr>
        <p:blipFill>
          <a:blip r:embed="rId3">
            <a:alphaModFix/>
          </a:blip>
          <a:stretch>
            <a:fillRect/>
          </a:stretch>
        </p:blipFill>
        <p:spPr>
          <a:xfrm>
            <a:off x="818225" y="2683625"/>
            <a:ext cx="4705275" cy="2440275"/>
          </a:xfrm>
          <a:prstGeom prst="rect">
            <a:avLst/>
          </a:prstGeom>
          <a:noFill/>
          <a:ln>
            <a:noFill/>
          </a:ln>
        </p:spPr>
      </p:pic>
      <p:pic>
        <p:nvPicPr>
          <p:cNvPr id="191" name="Google Shape;191;g10083e71c89_2_23"/>
          <p:cNvPicPr preferRelativeResize="0"/>
          <p:nvPr/>
        </p:nvPicPr>
        <p:blipFill>
          <a:blip r:embed="rId4">
            <a:alphaModFix/>
          </a:blip>
          <a:stretch>
            <a:fillRect/>
          </a:stretch>
        </p:blipFill>
        <p:spPr>
          <a:xfrm>
            <a:off x="6366425" y="2683625"/>
            <a:ext cx="4512725" cy="2340400"/>
          </a:xfrm>
          <a:prstGeom prst="rect">
            <a:avLst/>
          </a:prstGeom>
          <a:noFill/>
          <a:ln>
            <a:noFill/>
          </a:ln>
        </p:spPr>
      </p:pic>
      <p:sp>
        <p:nvSpPr>
          <p:cNvPr id="192" name="Google Shape;192;g10083e71c89_2_23"/>
          <p:cNvSpPr txBox="1"/>
          <p:nvPr>
            <p:ph type="title"/>
          </p:nvPr>
        </p:nvSpPr>
        <p:spPr>
          <a:xfrm>
            <a:off x="838200" y="365125"/>
            <a:ext cx="10515600" cy="2265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400">
                <a:solidFill>
                  <a:schemeClr val="accent2"/>
                </a:solidFill>
              </a:rPr>
              <a:t>Words u</a:t>
            </a:r>
            <a:r>
              <a:rPr lang="en-US" sz="3400">
                <a:solidFill>
                  <a:schemeClr val="accent2"/>
                </a:solidFill>
              </a:rPr>
              <a:t>nique to Gender</a:t>
            </a:r>
            <a:endParaRPr sz="3400">
              <a:solidFill>
                <a:schemeClr val="accent2"/>
              </a:solidFill>
            </a:endParaRPr>
          </a:p>
          <a:p>
            <a:pPr indent="0" lvl="0" marL="0" rtl="0" algn="l">
              <a:spcBef>
                <a:spcPts val="0"/>
              </a:spcBef>
              <a:spcAft>
                <a:spcPts val="0"/>
              </a:spcAft>
              <a:buNone/>
            </a:pPr>
            <a:r>
              <a:t/>
            </a:r>
            <a:endParaRPr sz="3400">
              <a:solidFill>
                <a:schemeClr val="accent2"/>
              </a:solidFill>
            </a:endParaRPr>
          </a:p>
          <a:p>
            <a:pPr indent="457200" lvl="0" marL="457200" rtl="0" algn="l">
              <a:spcBef>
                <a:spcPts val="0"/>
              </a:spcBef>
              <a:spcAft>
                <a:spcPts val="0"/>
              </a:spcAft>
              <a:buNone/>
            </a:pPr>
            <a:r>
              <a:rPr i="1" lang="en-US" sz="3400">
                <a:solidFill>
                  <a:schemeClr val="dk1"/>
                </a:solidFill>
              </a:rPr>
              <a:t>Females     					       			 Males</a:t>
            </a:r>
            <a:endParaRPr i="1" sz="3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0083e71c89_2_51"/>
          <p:cNvSpPr txBox="1"/>
          <p:nvPr>
            <p:ph type="title"/>
          </p:nvPr>
        </p:nvSpPr>
        <p:spPr>
          <a:xfrm>
            <a:off x="838200" y="517525"/>
            <a:ext cx="10515600" cy="6558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32352"/>
              <a:buFont typeface="Arial"/>
              <a:buNone/>
            </a:pPr>
            <a:r>
              <a:rPr lang="en-US" sz="3400">
                <a:solidFill>
                  <a:schemeClr val="accent2"/>
                </a:solidFill>
              </a:rPr>
              <a:t>Words unique to Gender  X  Rating</a:t>
            </a:r>
            <a:endParaRPr sz="3400">
              <a:solidFill>
                <a:schemeClr val="accent2"/>
              </a:solidFill>
            </a:endParaRPr>
          </a:p>
          <a:p>
            <a:pPr indent="0" lvl="0" marL="0" rtl="0" algn="l">
              <a:spcBef>
                <a:spcPts val="0"/>
              </a:spcBef>
              <a:spcAft>
                <a:spcPts val="0"/>
              </a:spcAft>
              <a:buNone/>
            </a:pPr>
            <a:r>
              <a:t/>
            </a:r>
            <a:endParaRPr sz="3400">
              <a:solidFill>
                <a:schemeClr val="accent2"/>
              </a:solidFill>
            </a:endParaRPr>
          </a:p>
          <a:p>
            <a:pPr indent="0" lvl="0" marL="0" rtl="0" algn="l">
              <a:spcBef>
                <a:spcPts val="0"/>
              </a:spcBef>
              <a:spcAft>
                <a:spcPts val="0"/>
              </a:spcAft>
              <a:buNone/>
            </a:pPr>
            <a:r>
              <a:t/>
            </a:r>
            <a:endParaRPr i="1" sz="3400">
              <a:solidFill>
                <a:schemeClr val="dk1"/>
              </a:solidFill>
            </a:endParaRPr>
          </a:p>
        </p:txBody>
      </p:sp>
      <p:sp>
        <p:nvSpPr>
          <p:cNvPr id="198" name="Google Shape;198;g10083e71c89_2_51"/>
          <p:cNvSpPr txBox="1"/>
          <p:nvPr/>
        </p:nvSpPr>
        <p:spPr>
          <a:xfrm>
            <a:off x="1383450" y="1328700"/>
            <a:ext cx="9779400" cy="655800"/>
          </a:xfrm>
          <a:prstGeom prst="rect">
            <a:avLst/>
          </a:prstGeom>
          <a:noFill/>
          <a:ln>
            <a:noFill/>
          </a:ln>
        </p:spPr>
        <p:txBody>
          <a:bodyPr anchorCtr="0" anchor="t" bIns="91425" lIns="91425" spcFirstLastPara="1" rIns="91425" wrap="square" tIns="91425">
            <a:spAutoFit/>
          </a:bodyPr>
          <a:lstStyle/>
          <a:p>
            <a:pPr indent="457200" lvl="0" marL="457200" rtl="0" algn="l">
              <a:lnSpc>
                <a:spcPct val="90000"/>
              </a:lnSpc>
              <a:spcBef>
                <a:spcPts val="0"/>
              </a:spcBef>
              <a:spcAft>
                <a:spcPts val="0"/>
              </a:spcAft>
              <a:buNone/>
            </a:pPr>
            <a:r>
              <a:rPr i="1" lang="en-US" sz="3400">
                <a:solidFill>
                  <a:schemeClr val="dk1"/>
                </a:solidFill>
                <a:latin typeface="Raleway"/>
                <a:ea typeface="Raleway"/>
                <a:cs typeface="Raleway"/>
                <a:sym typeface="Raleway"/>
              </a:rPr>
              <a:t>             Females     					       	Males</a:t>
            </a:r>
            <a:endParaRPr i="1" sz="3400">
              <a:solidFill>
                <a:schemeClr val="dk1"/>
              </a:solidFill>
              <a:latin typeface="Raleway"/>
              <a:ea typeface="Raleway"/>
              <a:cs typeface="Raleway"/>
              <a:sym typeface="Raleway"/>
            </a:endParaRPr>
          </a:p>
        </p:txBody>
      </p:sp>
      <p:sp>
        <p:nvSpPr>
          <p:cNvPr id="199" name="Google Shape;199;g10083e71c89_2_51"/>
          <p:cNvSpPr txBox="1"/>
          <p:nvPr/>
        </p:nvSpPr>
        <p:spPr>
          <a:xfrm>
            <a:off x="354375" y="2746175"/>
            <a:ext cx="23475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US" sz="3200">
                <a:solidFill>
                  <a:schemeClr val="dk1"/>
                </a:solidFill>
                <a:latin typeface="Raleway"/>
                <a:ea typeface="Raleway"/>
                <a:cs typeface="Raleway"/>
                <a:sym typeface="Raleway"/>
              </a:rPr>
              <a:t>High Score</a:t>
            </a:r>
            <a:endParaRPr i="1" sz="3200">
              <a:solidFill>
                <a:schemeClr val="dk1"/>
              </a:solidFill>
              <a:latin typeface="Raleway"/>
              <a:ea typeface="Raleway"/>
              <a:cs typeface="Raleway"/>
              <a:sym typeface="Raleway"/>
            </a:endParaRPr>
          </a:p>
        </p:txBody>
      </p:sp>
      <p:pic>
        <p:nvPicPr>
          <p:cNvPr id="200" name="Google Shape;200;g10083e71c89_2_51"/>
          <p:cNvPicPr preferRelativeResize="0"/>
          <p:nvPr/>
        </p:nvPicPr>
        <p:blipFill>
          <a:blip r:embed="rId3">
            <a:alphaModFix/>
          </a:blip>
          <a:stretch>
            <a:fillRect/>
          </a:stretch>
        </p:blipFill>
        <p:spPr>
          <a:xfrm>
            <a:off x="2923800" y="4536750"/>
            <a:ext cx="3793017" cy="1967150"/>
          </a:xfrm>
          <a:prstGeom prst="rect">
            <a:avLst/>
          </a:prstGeom>
          <a:noFill/>
          <a:ln>
            <a:noFill/>
          </a:ln>
        </p:spPr>
      </p:pic>
      <p:pic>
        <p:nvPicPr>
          <p:cNvPr id="201" name="Google Shape;201;g10083e71c89_2_51"/>
          <p:cNvPicPr preferRelativeResize="0"/>
          <p:nvPr/>
        </p:nvPicPr>
        <p:blipFill>
          <a:blip r:embed="rId4">
            <a:alphaModFix/>
          </a:blip>
          <a:stretch>
            <a:fillRect/>
          </a:stretch>
        </p:blipFill>
        <p:spPr>
          <a:xfrm>
            <a:off x="7246526" y="4564200"/>
            <a:ext cx="3793013" cy="1967150"/>
          </a:xfrm>
          <a:prstGeom prst="rect">
            <a:avLst/>
          </a:prstGeom>
          <a:noFill/>
          <a:ln>
            <a:noFill/>
          </a:ln>
        </p:spPr>
      </p:pic>
      <p:sp>
        <p:nvSpPr>
          <p:cNvPr id="202" name="Google Shape;202;g10083e71c89_2_51"/>
          <p:cNvSpPr txBox="1"/>
          <p:nvPr/>
        </p:nvSpPr>
        <p:spPr>
          <a:xfrm>
            <a:off x="418000" y="4962625"/>
            <a:ext cx="23475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US" sz="3200">
                <a:solidFill>
                  <a:schemeClr val="dk1"/>
                </a:solidFill>
                <a:latin typeface="Raleway"/>
                <a:ea typeface="Raleway"/>
                <a:cs typeface="Raleway"/>
                <a:sym typeface="Raleway"/>
              </a:rPr>
              <a:t>Low</a:t>
            </a:r>
            <a:r>
              <a:rPr i="1" lang="en-US" sz="3200">
                <a:solidFill>
                  <a:schemeClr val="dk1"/>
                </a:solidFill>
                <a:latin typeface="Raleway"/>
                <a:ea typeface="Raleway"/>
                <a:cs typeface="Raleway"/>
                <a:sym typeface="Raleway"/>
              </a:rPr>
              <a:t> Score</a:t>
            </a:r>
            <a:endParaRPr i="1" sz="3200">
              <a:solidFill>
                <a:schemeClr val="dk1"/>
              </a:solidFill>
              <a:latin typeface="Raleway"/>
              <a:ea typeface="Raleway"/>
              <a:cs typeface="Raleway"/>
              <a:sym typeface="Raleway"/>
            </a:endParaRPr>
          </a:p>
        </p:txBody>
      </p:sp>
      <p:pic>
        <p:nvPicPr>
          <p:cNvPr id="203" name="Google Shape;203;g10083e71c89_2_51"/>
          <p:cNvPicPr preferRelativeResize="0"/>
          <p:nvPr/>
        </p:nvPicPr>
        <p:blipFill>
          <a:blip r:embed="rId5">
            <a:alphaModFix/>
          </a:blip>
          <a:stretch>
            <a:fillRect/>
          </a:stretch>
        </p:blipFill>
        <p:spPr>
          <a:xfrm>
            <a:off x="2854275" y="2136900"/>
            <a:ext cx="3793025" cy="1967156"/>
          </a:xfrm>
          <a:prstGeom prst="rect">
            <a:avLst/>
          </a:prstGeom>
          <a:noFill/>
          <a:ln>
            <a:noFill/>
          </a:ln>
        </p:spPr>
      </p:pic>
      <p:pic>
        <p:nvPicPr>
          <p:cNvPr id="204" name="Google Shape;204;g10083e71c89_2_51"/>
          <p:cNvPicPr preferRelativeResize="0"/>
          <p:nvPr/>
        </p:nvPicPr>
        <p:blipFill>
          <a:blip r:embed="rId6">
            <a:alphaModFix/>
          </a:blip>
          <a:stretch>
            <a:fillRect/>
          </a:stretch>
        </p:blipFill>
        <p:spPr>
          <a:xfrm>
            <a:off x="7353175" y="2136900"/>
            <a:ext cx="3517575" cy="1824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g10083e71c89_3_4"/>
          <p:cNvPicPr preferRelativeResize="0"/>
          <p:nvPr/>
        </p:nvPicPr>
        <p:blipFill>
          <a:blip r:embed="rId3">
            <a:alphaModFix/>
          </a:blip>
          <a:stretch>
            <a:fillRect/>
          </a:stretch>
        </p:blipFill>
        <p:spPr>
          <a:xfrm>
            <a:off x="1613950" y="757775"/>
            <a:ext cx="8331450" cy="5433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0083e71c89_0_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Overview of the Dataset</a:t>
            </a:r>
            <a:endParaRPr/>
          </a:p>
        </p:txBody>
      </p:sp>
      <p:pic>
        <p:nvPicPr>
          <p:cNvPr id="94" name="Google Shape;94;g10083e71c89_0_9"/>
          <p:cNvPicPr preferRelativeResize="0"/>
          <p:nvPr/>
        </p:nvPicPr>
        <p:blipFill>
          <a:blip r:embed="rId3">
            <a:alphaModFix/>
          </a:blip>
          <a:stretch>
            <a:fillRect/>
          </a:stretch>
        </p:blipFill>
        <p:spPr>
          <a:xfrm>
            <a:off x="838200" y="4832450"/>
            <a:ext cx="10622850" cy="1688850"/>
          </a:xfrm>
          <a:prstGeom prst="rect">
            <a:avLst/>
          </a:prstGeom>
          <a:noFill/>
          <a:ln cap="flat" cmpd="sng" w="9525">
            <a:solidFill>
              <a:srgbClr val="CCCCCC"/>
            </a:solidFill>
            <a:prstDash val="solid"/>
            <a:round/>
            <a:headEnd len="sm" w="sm" type="none"/>
            <a:tailEnd len="sm" w="sm" type="none"/>
          </a:ln>
        </p:spPr>
      </p:pic>
      <p:pic>
        <p:nvPicPr>
          <p:cNvPr id="95" name="Google Shape;95;g10083e71c89_0_9"/>
          <p:cNvPicPr preferRelativeResize="0"/>
          <p:nvPr/>
        </p:nvPicPr>
        <p:blipFill rotWithShape="1">
          <a:blip r:embed="rId4">
            <a:alphaModFix/>
          </a:blip>
          <a:srcRect b="0" l="2439" r="0" t="0"/>
          <a:stretch/>
        </p:blipFill>
        <p:spPr>
          <a:xfrm>
            <a:off x="4795700" y="1690813"/>
            <a:ext cx="6665350" cy="2847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00560fa24e_0_1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Retrospective</a:t>
            </a:r>
            <a:endParaRPr/>
          </a:p>
        </p:txBody>
      </p:sp>
      <p:sp>
        <p:nvSpPr>
          <p:cNvPr id="215" name="Google Shape;215;g100560fa24e_0_11"/>
          <p:cNvSpPr txBox="1"/>
          <p:nvPr>
            <p:ph idx="1" type="body"/>
          </p:nvPr>
        </p:nvSpPr>
        <p:spPr>
          <a:xfrm>
            <a:off x="6485450" y="4140075"/>
            <a:ext cx="3529200" cy="526800"/>
          </a:xfrm>
          <a:prstGeom prst="rect">
            <a:avLst/>
          </a:prstGeom>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000"/>
              </a:spcBef>
              <a:spcAft>
                <a:spcPts val="0"/>
              </a:spcAft>
              <a:buNone/>
            </a:pPr>
            <a:r>
              <a:rPr lang="en-US"/>
              <a:t>Sensitive Data</a:t>
            </a:r>
            <a:endParaRPr/>
          </a:p>
        </p:txBody>
      </p:sp>
      <p:sp>
        <p:nvSpPr>
          <p:cNvPr id="216" name="Google Shape;216;g100560fa24e_0_11"/>
          <p:cNvSpPr txBox="1"/>
          <p:nvPr>
            <p:ph idx="1" type="body"/>
          </p:nvPr>
        </p:nvSpPr>
        <p:spPr>
          <a:xfrm>
            <a:off x="1684075" y="2486150"/>
            <a:ext cx="3529200" cy="526800"/>
          </a:xfrm>
          <a:prstGeom prst="rect">
            <a:avLst/>
          </a:prstGeom>
          <a:ln cap="flat" cmpd="sng" w="9525">
            <a:solidFill>
              <a:srgbClr val="249C9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000"/>
              </a:spcBef>
              <a:spcAft>
                <a:spcPts val="0"/>
              </a:spcAft>
              <a:buNone/>
            </a:pPr>
            <a:r>
              <a:rPr lang="en-US"/>
              <a:t>Specialized Field</a:t>
            </a:r>
            <a:endParaRPr/>
          </a:p>
        </p:txBody>
      </p:sp>
      <p:sp>
        <p:nvSpPr>
          <p:cNvPr id="217" name="Google Shape;217;g100560fa24e_0_11"/>
          <p:cNvSpPr txBox="1"/>
          <p:nvPr>
            <p:ph idx="1" type="body"/>
          </p:nvPr>
        </p:nvSpPr>
        <p:spPr>
          <a:xfrm>
            <a:off x="6548100" y="2438000"/>
            <a:ext cx="3529200" cy="526800"/>
          </a:xfrm>
          <a:prstGeom prst="rect">
            <a:avLst/>
          </a:prstGeom>
          <a:ln cap="flat" cmpd="sng" w="9525">
            <a:solidFill>
              <a:srgbClr val="980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000"/>
              </a:spcBef>
              <a:spcAft>
                <a:spcPts val="0"/>
              </a:spcAft>
              <a:buNone/>
            </a:pPr>
            <a:r>
              <a:rPr lang="en-US"/>
              <a:t>Prescriptive Analysis</a:t>
            </a:r>
            <a:endParaRPr/>
          </a:p>
        </p:txBody>
      </p:sp>
      <p:sp>
        <p:nvSpPr>
          <p:cNvPr id="218" name="Google Shape;218;g100560fa24e_0_11"/>
          <p:cNvSpPr txBox="1"/>
          <p:nvPr>
            <p:ph idx="1" type="body"/>
          </p:nvPr>
        </p:nvSpPr>
        <p:spPr>
          <a:xfrm>
            <a:off x="1684075" y="4198950"/>
            <a:ext cx="3529200" cy="526800"/>
          </a:xfrm>
          <a:prstGeom prst="rect">
            <a:avLst/>
          </a:prstGeom>
          <a:ln cap="flat" cmpd="sng" w="9525">
            <a:solidFill>
              <a:srgbClr val="FF99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000"/>
              </a:spcBef>
              <a:spcAft>
                <a:spcPts val="0"/>
              </a:spcAft>
              <a:buNone/>
            </a:pPr>
            <a:r>
              <a:rPr lang="en-US"/>
              <a:t>Sentiment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00560fa2e2_0_10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EPA 1: Gather a History and Perform a Physical Exam</a:t>
            </a:r>
            <a:endParaRPr/>
          </a:p>
        </p:txBody>
      </p:sp>
      <p:sp>
        <p:nvSpPr>
          <p:cNvPr id="101" name="Google Shape;101;g100560fa2e2_0_10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 Evaluation Form</a:t>
            </a:r>
            <a:endParaRPr/>
          </a:p>
        </p:txBody>
      </p:sp>
      <p:sp>
        <p:nvSpPr>
          <p:cNvPr id="102" name="Google Shape;102;g100560fa2e2_0_100"/>
          <p:cNvSpPr/>
          <p:nvPr/>
        </p:nvSpPr>
        <p:spPr>
          <a:xfrm>
            <a:off x="9692077" y="5196800"/>
            <a:ext cx="1986900" cy="7620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a:solidFill>
                  <a:schemeClr val="dk2"/>
                </a:solidFill>
                <a:latin typeface="Roboto"/>
                <a:ea typeface="Roboto"/>
                <a:cs typeface="Roboto"/>
                <a:sym typeface="Roboto"/>
              </a:rPr>
              <a:t>Independent</a:t>
            </a:r>
            <a:endParaRPr>
              <a:solidFill>
                <a:schemeClr val="dk2"/>
              </a:solidFill>
              <a:latin typeface="Roboto"/>
              <a:ea typeface="Roboto"/>
              <a:cs typeface="Roboto"/>
              <a:sym typeface="Roboto"/>
            </a:endParaRPr>
          </a:p>
        </p:txBody>
      </p:sp>
      <p:graphicFrame>
        <p:nvGraphicFramePr>
          <p:cNvPr id="103" name="Google Shape;103;g100560fa2e2_0_100"/>
          <p:cNvGraphicFramePr/>
          <p:nvPr/>
        </p:nvGraphicFramePr>
        <p:xfrm>
          <a:off x="3502014" y="2817270"/>
          <a:ext cx="3000000" cy="3000000"/>
        </p:xfrm>
        <a:graphic>
          <a:graphicData uri="http://schemas.openxmlformats.org/drawingml/2006/table">
            <a:tbl>
              <a:tblPr>
                <a:noFill/>
                <a:tableStyleId>{E7B15BAF-7347-41DE-859B-97FACF509C57}</a:tableStyleId>
              </a:tblPr>
              <a:tblGrid>
                <a:gridCol w="54080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383838"/>
                          </a:solidFill>
                        </a:rPr>
                        <a:t>Original Ottawa Scale </a:t>
                      </a:r>
                      <a:r>
                        <a:rPr b="1" lang="en-US" sz="1000" u="none" cap="none" strike="noStrike">
                          <a:solidFill>
                            <a:srgbClr val="383838"/>
                          </a:solidFill>
                        </a:rPr>
                        <a:t>(Rekman et al 2016)</a:t>
                      </a:r>
                      <a:endParaRPr b="1" sz="1000" u="none" cap="none" strike="noStrike">
                        <a:solidFill>
                          <a:srgbClr val="383838"/>
                        </a:solidFill>
                      </a:endParaRPr>
                    </a:p>
                  </a:txBody>
                  <a:tcPr marT="91425" marB="91425" marR="91425" marL="91425">
                    <a:lnL cap="flat" cmpd="sng" w="9525">
                      <a:solidFill>
                        <a:srgbClr val="EFEFEF">
                          <a:alpha val="0"/>
                        </a:srgbClr>
                      </a:solidFill>
                      <a:prstDash val="solid"/>
                      <a:round/>
                      <a:headEnd len="sm" w="sm" type="none"/>
                      <a:tailEnd len="sm" w="sm" type="none"/>
                    </a:lnL>
                    <a:lnR cap="flat" cmpd="sng" w="9525">
                      <a:solidFill>
                        <a:srgbClr val="EFEFEF">
                          <a:alpha val="0"/>
                        </a:srgbClr>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81000">
                <a:tc>
                  <a:txBody>
                    <a:bodyPr/>
                    <a:lstStyle/>
                    <a:p>
                      <a:pPr indent="-304800" lvl="0" marL="457200" marR="0" rtl="0" algn="l">
                        <a:lnSpc>
                          <a:spcPct val="100000"/>
                        </a:lnSpc>
                        <a:spcBef>
                          <a:spcPts val="0"/>
                        </a:spcBef>
                        <a:spcAft>
                          <a:spcPts val="0"/>
                        </a:spcAft>
                        <a:buClr>
                          <a:srgbClr val="000000"/>
                        </a:buClr>
                        <a:buSzPts val="1200"/>
                        <a:buFont typeface="Arial"/>
                        <a:buAutoNum type="arabicPeriod"/>
                      </a:pPr>
                      <a:r>
                        <a:rPr lang="en-US" sz="1200" u="none" cap="none" strike="noStrike"/>
                        <a:t>I had to do </a:t>
                      </a:r>
                      <a:endParaRPr sz="1200" u="none" cap="none" strike="noStrike"/>
                    </a:p>
                    <a:p>
                      <a:pPr indent="0" lvl="0" marL="457200" marR="0" rtl="0" algn="l">
                        <a:lnSpc>
                          <a:spcPct val="100000"/>
                        </a:lnSpc>
                        <a:spcBef>
                          <a:spcPts val="0"/>
                        </a:spcBef>
                        <a:spcAft>
                          <a:spcPts val="0"/>
                        </a:spcAft>
                        <a:buClr>
                          <a:srgbClr val="000000"/>
                        </a:buClr>
                        <a:buSzPts val="1000"/>
                        <a:buFont typeface="Arial"/>
                        <a:buNone/>
                      </a:pPr>
                      <a:r>
                        <a:rPr i="1" lang="en-US" sz="1000" u="none" cap="none" strike="noStrike">
                          <a:solidFill>
                            <a:srgbClr val="666666"/>
                          </a:solidFill>
                        </a:rPr>
                        <a:t>(i.e. requires complete hands-on guidance, did not do, </a:t>
                      </a:r>
                      <a:endParaRPr i="1" sz="1000" u="none" cap="none" strike="noStrike">
                        <a:solidFill>
                          <a:srgbClr val="666666"/>
                        </a:solidFill>
                      </a:endParaRPr>
                    </a:p>
                    <a:p>
                      <a:pPr indent="0" lvl="0" marL="457200" marR="0" rtl="0" algn="l">
                        <a:lnSpc>
                          <a:spcPct val="100000"/>
                        </a:lnSpc>
                        <a:spcBef>
                          <a:spcPts val="0"/>
                        </a:spcBef>
                        <a:spcAft>
                          <a:spcPts val="0"/>
                        </a:spcAft>
                        <a:buClr>
                          <a:srgbClr val="000000"/>
                        </a:buClr>
                        <a:buSzPts val="1000"/>
                        <a:buFont typeface="Arial"/>
                        <a:buNone/>
                      </a:pPr>
                      <a:r>
                        <a:rPr i="1" lang="en-US" sz="1000" u="none" cap="none" strike="noStrike">
                          <a:solidFill>
                            <a:srgbClr val="666666"/>
                          </a:solidFill>
                        </a:rPr>
                        <a:t>or was not given the opportunity to do)</a:t>
                      </a:r>
                      <a:endParaRPr i="1" sz="1000" u="none" cap="none" strike="noStrike">
                        <a:solidFill>
                          <a:srgbClr val="666666"/>
                        </a:solidFill>
                      </a:endParaRPr>
                    </a:p>
                  </a:txBody>
                  <a:tcPr marT="91425" marB="91425" marR="91425" marL="91425">
                    <a:lnL cap="flat" cmpd="sng" w="9525">
                      <a:solidFill>
                        <a:srgbClr val="EFEFEF">
                          <a:alpha val="0"/>
                        </a:srgbClr>
                      </a:solidFill>
                      <a:prstDash val="solid"/>
                      <a:round/>
                      <a:headEnd len="sm" w="sm" type="none"/>
                      <a:tailEnd len="sm" w="sm" type="none"/>
                    </a:lnL>
                    <a:lnR cap="flat" cmpd="sng" w="9525">
                      <a:solidFill>
                        <a:srgbClr val="EFEFEF">
                          <a:alpha val="0"/>
                        </a:srgbClr>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571225">
                <a:tc>
                  <a:txBody>
                    <a:bodyPr/>
                    <a:lstStyle/>
                    <a:p>
                      <a:pPr indent="-304800" lvl="0" marL="457200" marR="0" rtl="0" algn="l">
                        <a:lnSpc>
                          <a:spcPct val="100000"/>
                        </a:lnSpc>
                        <a:spcBef>
                          <a:spcPts val="0"/>
                        </a:spcBef>
                        <a:spcAft>
                          <a:spcPts val="0"/>
                        </a:spcAft>
                        <a:buClr>
                          <a:srgbClr val="000000"/>
                        </a:buClr>
                        <a:buSzPts val="1200"/>
                        <a:buFont typeface="Arial"/>
                        <a:buAutoNum type="arabicPeriod" startAt="2"/>
                      </a:pPr>
                      <a:r>
                        <a:rPr lang="en-US" sz="1200" u="none" cap="none" strike="noStrike"/>
                        <a:t>I had to talk them through </a:t>
                      </a:r>
                      <a:endParaRPr sz="1200" u="none" cap="none" strike="noStrike"/>
                    </a:p>
                    <a:p>
                      <a:pPr indent="0" lvl="0" marL="457200" marR="0" rtl="0" algn="l">
                        <a:lnSpc>
                          <a:spcPct val="100000"/>
                        </a:lnSpc>
                        <a:spcBef>
                          <a:spcPts val="0"/>
                        </a:spcBef>
                        <a:spcAft>
                          <a:spcPts val="0"/>
                        </a:spcAft>
                        <a:buClr>
                          <a:srgbClr val="000000"/>
                        </a:buClr>
                        <a:buSzPts val="1000"/>
                        <a:buFont typeface="Arial"/>
                        <a:buNone/>
                      </a:pPr>
                      <a:r>
                        <a:rPr i="1" lang="en-US" sz="1000" u="none" cap="none" strike="noStrike">
                          <a:solidFill>
                            <a:srgbClr val="666666"/>
                          </a:solidFill>
                        </a:rPr>
                        <a:t>(i.e. able to perform tasks but requires constant direction)</a:t>
                      </a:r>
                      <a:endParaRPr i="1" sz="1000" u="none" cap="none" strike="noStrike">
                        <a:solidFill>
                          <a:srgbClr val="666666"/>
                        </a:solidFill>
                      </a:endParaRPr>
                    </a:p>
                  </a:txBody>
                  <a:tcPr marT="91425" marB="91425" marR="91425" marL="91425">
                    <a:lnL cap="flat" cmpd="sng" w="9525">
                      <a:solidFill>
                        <a:srgbClr val="EFEFEF">
                          <a:alpha val="0"/>
                        </a:srgbClr>
                      </a:solidFill>
                      <a:prstDash val="solid"/>
                      <a:round/>
                      <a:headEnd len="sm" w="sm" type="none"/>
                      <a:tailEnd len="sm" w="sm" type="none"/>
                    </a:lnL>
                    <a:lnR cap="flat" cmpd="sng" w="9525">
                      <a:solidFill>
                        <a:srgbClr val="EFEFEF">
                          <a:alpha val="0"/>
                        </a:srgbClr>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81000">
                <a:tc>
                  <a:txBody>
                    <a:bodyPr/>
                    <a:lstStyle/>
                    <a:p>
                      <a:pPr indent="-304800" lvl="0" marL="457200" marR="0" rtl="0" algn="l">
                        <a:lnSpc>
                          <a:spcPct val="100000"/>
                        </a:lnSpc>
                        <a:spcBef>
                          <a:spcPts val="0"/>
                        </a:spcBef>
                        <a:spcAft>
                          <a:spcPts val="0"/>
                        </a:spcAft>
                        <a:buClr>
                          <a:srgbClr val="000000"/>
                        </a:buClr>
                        <a:buSzPts val="1200"/>
                        <a:buFont typeface="Arial"/>
                        <a:buAutoNum type="arabicPeriod" startAt="3"/>
                      </a:pPr>
                      <a:r>
                        <a:rPr lang="en-US" sz="1200" u="none" cap="none" strike="noStrike"/>
                        <a:t>I had to prompt them from time to time </a:t>
                      </a:r>
                      <a:endParaRPr sz="1200" u="none" cap="none" strike="noStrike"/>
                    </a:p>
                    <a:p>
                      <a:pPr indent="0" lvl="0" marL="457200" marR="0" rtl="0" algn="l">
                        <a:lnSpc>
                          <a:spcPct val="100000"/>
                        </a:lnSpc>
                        <a:spcBef>
                          <a:spcPts val="0"/>
                        </a:spcBef>
                        <a:spcAft>
                          <a:spcPts val="0"/>
                        </a:spcAft>
                        <a:buClr>
                          <a:srgbClr val="000000"/>
                        </a:buClr>
                        <a:buSzPts val="1000"/>
                        <a:buFont typeface="Arial"/>
                        <a:buNone/>
                      </a:pPr>
                      <a:r>
                        <a:rPr i="1" lang="en-US" sz="1000" u="none" cap="none" strike="noStrike">
                          <a:solidFill>
                            <a:srgbClr val="666666"/>
                          </a:solidFill>
                        </a:rPr>
                        <a:t>(i.e. demonstrates some independence but requires intermittent direction)</a:t>
                      </a:r>
                      <a:endParaRPr i="1" sz="1000" u="none" cap="none" strike="noStrike">
                        <a:solidFill>
                          <a:srgbClr val="666666"/>
                        </a:solidFill>
                      </a:endParaRPr>
                    </a:p>
                  </a:txBody>
                  <a:tcPr marT="91425" marB="91425" marR="91425" marL="91425">
                    <a:lnL cap="flat" cmpd="sng" w="9525">
                      <a:solidFill>
                        <a:srgbClr val="EFEFEF">
                          <a:alpha val="0"/>
                        </a:srgbClr>
                      </a:solidFill>
                      <a:prstDash val="solid"/>
                      <a:round/>
                      <a:headEnd len="sm" w="sm" type="none"/>
                      <a:tailEnd len="sm" w="sm" type="none"/>
                    </a:lnL>
                    <a:lnR cap="flat" cmpd="sng" w="9525">
                      <a:solidFill>
                        <a:srgbClr val="EFEFEF">
                          <a:alpha val="0"/>
                        </a:srgbClr>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81000">
                <a:tc>
                  <a:txBody>
                    <a:bodyPr/>
                    <a:lstStyle/>
                    <a:p>
                      <a:pPr indent="-304800" lvl="0" marL="457200" marR="0" rtl="0" algn="l">
                        <a:lnSpc>
                          <a:spcPct val="100000"/>
                        </a:lnSpc>
                        <a:spcBef>
                          <a:spcPts val="0"/>
                        </a:spcBef>
                        <a:spcAft>
                          <a:spcPts val="0"/>
                        </a:spcAft>
                        <a:buClr>
                          <a:srgbClr val="000000"/>
                        </a:buClr>
                        <a:buSzPts val="1200"/>
                        <a:buFont typeface="Arial"/>
                        <a:buAutoNum type="arabicPeriod" startAt="4"/>
                      </a:pPr>
                      <a:r>
                        <a:rPr lang="en-US" sz="1200" u="none" cap="none" strike="noStrike"/>
                        <a:t>I needed to be there in the room just in case </a:t>
                      </a:r>
                      <a:endParaRPr sz="1200" u="none" cap="none" strike="noStrike"/>
                    </a:p>
                    <a:p>
                      <a:pPr indent="0" lvl="0" marL="457200" marR="0" rtl="0" algn="l">
                        <a:lnSpc>
                          <a:spcPct val="100000"/>
                        </a:lnSpc>
                        <a:spcBef>
                          <a:spcPts val="0"/>
                        </a:spcBef>
                        <a:spcAft>
                          <a:spcPts val="0"/>
                        </a:spcAft>
                        <a:buClr>
                          <a:srgbClr val="000000"/>
                        </a:buClr>
                        <a:buSzPts val="1000"/>
                        <a:buFont typeface="Arial"/>
                        <a:buNone/>
                      </a:pPr>
                      <a:r>
                        <a:rPr i="1" lang="en-US" sz="1000" u="none" cap="none" strike="noStrike">
                          <a:solidFill>
                            <a:srgbClr val="666666"/>
                          </a:solidFill>
                        </a:rPr>
                        <a:t>(i.e. independence but unaware of risks and still requires supervision for safe practice)</a:t>
                      </a:r>
                      <a:endParaRPr i="1" sz="1000" u="none" cap="none" strike="noStrike">
                        <a:solidFill>
                          <a:srgbClr val="666666"/>
                        </a:solidFill>
                      </a:endParaRPr>
                    </a:p>
                  </a:txBody>
                  <a:tcPr marT="91425" marB="91425" marR="91425" marL="91425">
                    <a:lnL cap="flat" cmpd="sng" w="9525">
                      <a:solidFill>
                        <a:srgbClr val="EFEFEF">
                          <a:alpha val="0"/>
                        </a:srgbClr>
                      </a:solidFill>
                      <a:prstDash val="solid"/>
                      <a:round/>
                      <a:headEnd len="sm" w="sm" type="none"/>
                      <a:tailEnd len="sm" w="sm" type="none"/>
                    </a:lnL>
                    <a:lnR cap="flat" cmpd="sng" w="9525">
                      <a:solidFill>
                        <a:srgbClr val="EFEFEF">
                          <a:alpha val="0"/>
                        </a:srgbClr>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2F2F2"/>
                    </a:solidFill>
                  </a:tcPr>
                </a:tc>
              </a:tr>
              <a:tr h="381000">
                <a:tc>
                  <a:txBody>
                    <a:bodyPr/>
                    <a:lstStyle/>
                    <a:p>
                      <a:pPr indent="-304800" lvl="0" marL="457200" marR="0" rtl="0" algn="l">
                        <a:lnSpc>
                          <a:spcPct val="100000"/>
                        </a:lnSpc>
                        <a:spcBef>
                          <a:spcPts val="0"/>
                        </a:spcBef>
                        <a:spcAft>
                          <a:spcPts val="0"/>
                        </a:spcAft>
                        <a:buClr>
                          <a:srgbClr val="000000"/>
                        </a:buClr>
                        <a:buSzPts val="1200"/>
                        <a:buFont typeface="Arial"/>
                        <a:buAutoNum type="arabicPeriod" startAt="5"/>
                      </a:pPr>
                      <a:r>
                        <a:rPr lang="en-US" sz="1200" u="none" cap="none" strike="noStrike"/>
                        <a:t>I did not need to be there </a:t>
                      </a:r>
                      <a:endParaRPr sz="1200" u="none" cap="none" strike="noStrike"/>
                    </a:p>
                    <a:p>
                      <a:pPr indent="0" lvl="0" marL="457200" marR="0" rtl="0" algn="l">
                        <a:lnSpc>
                          <a:spcPct val="100000"/>
                        </a:lnSpc>
                        <a:spcBef>
                          <a:spcPts val="0"/>
                        </a:spcBef>
                        <a:spcAft>
                          <a:spcPts val="0"/>
                        </a:spcAft>
                        <a:buClr>
                          <a:srgbClr val="000000"/>
                        </a:buClr>
                        <a:buSzPts val="1000"/>
                        <a:buFont typeface="Arial"/>
                        <a:buNone/>
                      </a:pPr>
                      <a:r>
                        <a:rPr i="1" lang="en-US" sz="1000" u="none" cap="none" strike="noStrike">
                          <a:solidFill>
                            <a:srgbClr val="666666"/>
                          </a:solidFill>
                        </a:rPr>
                        <a:t>(i.e. complete independence, understands risk and performs safely, practice ready)</a:t>
                      </a:r>
                      <a:endParaRPr i="1" sz="1000" u="none" cap="none" strike="noStrike">
                        <a:solidFill>
                          <a:srgbClr val="666666"/>
                        </a:solidFill>
                      </a:endParaRPr>
                    </a:p>
                  </a:txBody>
                  <a:tcPr marT="91425" marB="91425" marR="91425" marL="91425">
                    <a:lnL cap="flat" cmpd="sng" w="9525">
                      <a:solidFill>
                        <a:srgbClr val="EFEFEF">
                          <a:alpha val="0"/>
                        </a:srgbClr>
                      </a:solidFill>
                      <a:prstDash val="solid"/>
                      <a:round/>
                      <a:headEnd len="sm" w="sm" type="none"/>
                      <a:tailEnd len="sm" w="sm" type="none"/>
                    </a:lnL>
                    <a:lnR cap="flat" cmpd="sng" w="9525">
                      <a:solidFill>
                        <a:srgbClr val="EFEFEF">
                          <a:alpha val="0"/>
                        </a:srgbClr>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D3DBDE"/>
                    </a:solidFill>
                  </a:tcPr>
                </a:tc>
              </a:tr>
            </a:tbl>
          </a:graphicData>
        </a:graphic>
      </p:graphicFrame>
      <p:cxnSp>
        <p:nvCxnSpPr>
          <p:cNvPr id="104" name="Google Shape;104;g100560fa2e2_0_100"/>
          <p:cNvCxnSpPr>
            <a:stCxn id="105" idx="3"/>
            <a:endCxn id="102" idx="1"/>
          </p:cNvCxnSpPr>
          <p:nvPr/>
        </p:nvCxnSpPr>
        <p:spPr>
          <a:xfrm>
            <a:off x="8910013" y="5577500"/>
            <a:ext cx="782100" cy="600"/>
          </a:xfrm>
          <a:prstGeom prst="bentConnector3">
            <a:avLst>
              <a:gd fmla="val 49998" name="adj1"/>
            </a:avLst>
          </a:prstGeom>
          <a:noFill/>
          <a:ln cap="flat" cmpd="sng" w="19050">
            <a:solidFill>
              <a:srgbClr val="249C90"/>
            </a:solidFill>
            <a:prstDash val="solid"/>
            <a:round/>
            <a:headEnd len="sm" w="sm" type="none"/>
            <a:tailEnd len="med" w="med" type="stealth"/>
          </a:ln>
        </p:spPr>
      </p:cxnSp>
      <p:sp>
        <p:nvSpPr>
          <p:cNvPr id="105" name="Google Shape;105;g100560fa2e2_0_100"/>
          <p:cNvSpPr/>
          <p:nvPr/>
        </p:nvSpPr>
        <p:spPr>
          <a:xfrm>
            <a:off x="3501913" y="4993100"/>
            <a:ext cx="5408100" cy="1168800"/>
          </a:xfrm>
          <a:prstGeom prst="rect">
            <a:avLst/>
          </a:prstGeom>
          <a:noFill/>
          <a:ln cap="flat" cmpd="sng" w="19050">
            <a:solidFill>
              <a:srgbClr val="24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00560fa2e2_0_100"/>
          <p:cNvSpPr/>
          <p:nvPr/>
        </p:nvSpPr>
        <p:spPr>
          <a:xfrm>
            <a:off x="3501988" y="3213475"/>
            <a:ext cx="5408100" cy="11688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00560fa2e2_0_100"/>
          <p:cNvSpPr/>
          <p:nvPr/>
        </p:nvSpPr>
        <p:spPr>
          <a:xfrm>
            <a:off x="708500" y="3418525"/>
            <a:ext cx="1986900" cy="7620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a:solidFill>
                  <a:srgbClr val="B45F06"/>
                </a:solidFill>
                <a:latin typeface="Roboto"/>
                <a:ea typeface="Roboto"/>
                <a:cs typeface="Roboto"/>
                <a:sym typeface="Roboto"/>
              </a:rPr>
              <a:t>Developing</a:t>
            </a:r>
            <a:endParaRPr>
              <a:solidFill>
                <a:srgbClr val="B45F06"/>
              </a:solidFill>
              <a:latin typeface="Roboto"/>
              <a:ea typeface="Roboto"/>
              <a:cs typeface="Roboto"/>
              <a:sym typeface="Roboto"/>
            </a:endParaRPr>
          </a:p>
        </p:txBody>
      </p:sp>
      <p:cxnSp>
        <p:nvCxnSpPr>
          <p:cNvPr id="108" name="Google Shape;108;g100560fa2e2_0_100"/>
          <p:cNvCxnSpPr>
            <a:stCxn id="106" idx="1"/>
            <a:endCxn id="107" idx="3"/>
          </p:cNvCxnSpPr>
          <p:nvPr/>
        </p:nvCxnSpPr>
        <p:spPr>
          <a:xfrm flipH="1">
            <a:off x="2695288" y="3797875"/>
            <a:ext cx="806700" cy="1800"/>
          </a:xfrm>
          <a:prstGeom prst="bentConnector3">
            <a:avLst>
              <a:gd fmla="val 49993" name="adj1"/>
            </a:avLst>
          </a:prstGeom>
          <a:noFill/>
          <a:ln cap="flat" cmpd="sng" w="19050">
            <a:solidFill>
              <a:schemeClr val="accent2"/>
            </a:solidFill>
            <a:prstDash val="solid"/>
            <a:round/>
            <a:headEnd len="sm" w="sm"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00560fa2e2_0_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Why Does This Matter?</a:t>
            </a:r>
            <a:endParaRPr/>
          </a:p>
        </p:txBody>
      </p:sp>
      <p:pic>
        <p:nvPicPr>
          <p:cNvPr id="114" name="Google Shape;114;g100560fa2e2_0_14" title="StudentEval.mp4">
            <a:hlinkClick r:id="rId3"/>
          </p:cNvPr>
          <p:cNvPicPr preferRelativeResize="0"/>
          <p:nvPr/>
        </p:nvPicPr>
        <p:blipFill>
          <a:blip r:embed="rId4">
            <a:alphaModFix/>
          </a:blip>
          <a:stretch>
            <a:fillRect/>
          </a:stretch>
        </p:blipFill>
        <p:spPr>
          <a:xfrm>
            <a:off x="3046913" y="1513063"/>
            <a:ext cx="6098176" cy="4573625"/>
          </a:xfrm>
          <a:prstGeom prst="rect">
            <a:avLst/>
          </a:prstGeom>
          <a:noFill/>
          <a:ln>
            <a:noFill/>
          </a:ln>
        </p:spPr>
      </p:pic>
      <p:sp>
        <p:nvSpPr>
          <p:cNvPr id="115" name="Google Shape;115;g100560fa2e2_0_14"/>
          <p:cNvSpPr txBox="1"/>
          <p:nvPr/>
        </p:nvSpPr>
        <p:spPr>
          <a:xfrm>
            <a:off x="160425" y="6304550"/>
            <a:ext cx="7386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100"/>
              <a:t>“Mean Evals” parody skit by M3 students at the </a:t>
            </a:r>
            <a:r>
              <a:rPr i="1" lang="en-US" sz="1100"/>
              <a:t>University of North Carolina.</a:t>
            </a:r>
            <a:endParaRPr i="1"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0083e71c89_0_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Processing Techniques</a:t>
            </a:r>
            <a:endParaRPr/>
          </a:p>
        </p:txBody>
      </p:sp>
      <p:pic>
        <p:nvPicPr>
          <p:cNvPr id="121" name="Google Shape;121;g10083e71c89_0_16"/>
          <p:cNvPicPr preferRelativeResize="0"/>
          <p:nvPr/>
        </p:nvPicPr>
        <p:blipFill>
          <a:blip r:embed="rId3">
            <a:alphaModFix/>
          </a:blip>
          <a:stretch>
            <a:fillRect/>
          </a:stretch>
        </p:blipFill>
        <p:spPr>
          <a:xfrm>
            <a:off x="512700" y="1842375"/>
            <a:ext cx="11166598" cy="2126075"/>
          </a:xfrm>
          <a:prstGeom prst="rect">
            <a:avLst/>
          </a:prstGeom>
          <a:noFill/>
          <a:ln cap="flat" cmpd="sng" w="9525">
            <a:solidFill>
              <a:srgbClr val="CCCCCC"/>
            </a:solidFill>
            <a:prstDash val="solid"/>
            <a:round/>
            <a:headEnd len="sm" w="sm" type="none"/>
            <a:tailEnd len="sm" w="sm" type="none"/>
          </a:ln>
        </p:spPr>
      </p:pic>
      <p:pic>
        <p:nvPicPr>
          <p:cNvPr id="122" name="Google Shape;122;g10083e71c89_0_16"/>
          <p:cNvPicPr preferRelativeResize="0"/>
          <p:nvPr/>
        </p:nvPicPr>
        <p:blipFill>
          <a:blip r:embed="rId4">
            <a:alphaModFix/>
          </a:blip>
          <a:stretch>
            <a:fillRect/>
          </a:stretch>
        </p:blipFill>
        <p:spPr>
          <a:xfrm>
            <a:off x="2336449" y="4491050"/>
            <a:ext cx="7519099" cy="1564675"/>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00560fa24e_0_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Challenges</a:t>
            </a:r>
            <a:endParaRPr/>
          </a:p>
        </p:txBody>
      </p:sp>
      <p:pic>
        <p:nvPicPr>
          <p:cNvPr id="128" name="Google Shape;128;g100560fa24e_0_25"/>
          <p:cNvPicPr preferRelativeResize="0"/>
          <p:nvPr/>
        </p:nvPicPr>
        <p:blipFill>
          <a:blip r:embed="rId3">
            <a:alphaModFix/>
          </a:blip>
          <a:stretch>
            <a:fillRect/>
          </a:stretch>
        </p:blipFill>
        <p:spPr>
          <a:xfrm>
            <a:off x="2412300" y="1690825"/>
            <a:ext cx="9232325" cy="2080900"/>
          </a:xfrm>
          <a:prstGeom prst="rect">
            <a:avLst/>
          </a:prstGeom>
          <a:noFill/>
          <a:ln cap="flat" cmpd="sng" w="9525">
            <a:solidFill>
              <a:srgbClr val="CCCCCC"/>
            </a:solidFill>
            <a:prstDash val="solid"/>
            <a:round/>
            <a:headEnd len="sm" w="sm" type="none"/>
            <a:tailEnd len="sm" w="sm" type="none"/>
          </a:ln>
        </p:spPr>
      </p:pic>
      <p:pic>
        <p:nvPicPr>
          <p:cNvPr id="129" name="Google Shape;129;g100560fa24e_0_25"/>
          <p:cNvPicPr preferRelativeResize="0"/>
          <p:nvPr/>
        </p:nvPicPr>
        <p:blipFill rotWithShape="1">
          <a:blip r:embed="rId4">
            <a:alphaModFix/>
          </a:blip>
          <a:srcRect b="0" l="11308" r="0" t="0"/>
          <a:stretch/>
        </p:blipFill>
        <p:spPr>
          <a:xfrm>
            <a:off x="838200" y="4219375"/>
            <a:ext cx="6423951" cy="2188550"/>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007a0525ee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Insights &amp; Outcomes</a:t>
            </a:r>
            <a:endParaRPr/>
          </a:p>
        </p:txBody>
      </p:sp>
      <p:pic>
        <p:nvPicPr>
          <p:cNvPr id="135" name="Google Shape;135;g1007a0525ee_0_0"/>
          <p:cNvPicPr preferRelativeResize="0"/>
          <p:nvPr/>
        </p:nvPicPr>
        <p:blipFill>
          <a:blip r:embed="rId3">
            <a:alphaModFix/>
          </a:blip>
          <a:stretch>
            <a:fillRect/>
          </a:stretch>
        </p:blipFill>
        <p:spPr>
          <a:xfrm>
            <a:off x="3625413" y="2094025"/>
            <a:ext cx="4941175" cy="256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g10083e71c89_3_51" title="Chart"/>
          <p:cNvPicPr preferRelativeResize="0"/>
          <p:nvPr/>
        </p:nvPicPr>
        <p:blipFill>
          <a:blip r:embed="rId3">
            <a:alphaModFix/>
          </a:blip>
          <a:stretch>
            <a:fillRect/>
          </a:stretch>
        </p:blipFill>
        <p:spPr>
          <a:xfrm>
            <a:off x="2040125" y="809000"/>
            <a:ext cx="7863678" cy="486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10083e71c89_3_45" title="Chart"/>
          <p:cNvPicPr preferRelativeResize="0"/>
          <p:nvPr/>
        </p:nvPicPr>
        <p:blipFill>
          <a:blip r:embed="rId3">
            <a:alphaModFix/>
          </a:blip>
          <a:stretch>
            <a:fillRect/>
          </a:stretch>
        </p:blipFill>
        <p:spPr>
          <a:xfrm>
            <a:off x="1698700" y="614275"/>
            <a:ext cx="8572500" cy="53006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2021-11-04T23:06:55Z</dcterms:created>
  <dc:creator>Brie Dubinsky</dc:creator>
</cp:coreProperties>
</file>