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3" r:id="rId10"/>
    <p:sldId id="262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7F1976-97DE-4DCC-BF0E-B967CC0CF0B2}" v="1146" dt="2024-10-10T03:56:09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627" autoAdjust="0"/>
  </p:normalViewPr>
  <p:slideViewPr>
    <p:cSldViewPr snapToGrid="0">
      <p:cViewPr>
        <p:scale>
          <a:sx n="60" d="100"/>
          <a:sy n="60" d="100"/>
        </p:scale>
        <p:origin x="1550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FFF99-10CE-4B8D-9894-BDC4265792D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97F40-519C-43C8-90DB-119E6A837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Abstract: At sufficiently high temperatures and/or baryon chemical potential, nuclear matter is known to transition from a gas of hadrons to a plasma of quarks and gluons. In the limit of infinitely massive quarks, which is formally equivalent to a theory of only gluons, pure $SU(3)$, this transition is known to be of first order. In this study we use lattice field theory to extract the pure SU(3) deconfinement temperature $</a:t>
            </a:r>
            <a:r>
              <a:rPr lang="en-US" dirty="0" err="1"/>
              <a:t>T_d</a:t>
            </a:r>
            <a:r>
              <a:rPr lang="en-US" dirty="0"/>
              <a:t>$. Historically $</a:t>
            </a:r>
            <a:r>
              <a:rPr lang="en-US" dirty="0" err="1"/>
              <a:t>T_d</a:t>
            </a:r>
            <a:r>
              <a:rPr lang="en-US" dirty="0"/>
              <a:t>$ has been extracted using histogram reweighting. Here, we try an alternative approach based on spline interpolation.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97F40-519C-43C8-90DB-119E6A8379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14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smaller time extensions spline results agree with literature and reweighting values.</a:t>
            </a:r>
          </a:p>
          <a:p>
            <a:r>
              <a:rPr lang="en-US" dirty="0"/>
              <a:t>Replace these figures with one that includes the error in the </a:t>
            </a:r>
            <a:r>
              <a:rPr lang="en-US" dirty="0" err="1"/>
              <a:t>rw</a:t>
            </a:r>
            <a:r>
              <a:rPr lang="en-US" dirty="0"/>
              <a:t> result.</a:t>
            </a:r>
          </a:p>
          <a:p>
            <a:r>
              <a:rPr lang="en-US" dirty="0"/>
              <a:t>Present </a:t>
            </a:r>
            <a:r>
              <a:rPr lang="en-US" dirty="0" err="1"/>
              <a:t>Ntau</a:t>
            </a:r>
            <a:r>
              <a:rPr lang="en-US" dirty="0"/>
              <a:t> = 18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97F40-519C-43C8-90DB-119E6A8379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53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97F40-519C-43C8-90DB-119E6A8379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9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 lee young edges and lee young singularity</a:t>
            </a:r>
          </a:p>
          <a:p>
            <a:r>
              <a:rPr lang="en-US" dirty="0"/>
              <a:t>Phase transitions occur in the thermodynamic limit (i.e. infinite volume)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97F40-519C-43C8-90DB-119E6A8379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55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a color superconductor? Be prepared to discuss</a:t>
                </a:r>
              </a:p>
              <a:p>
                <a:r>
                  <a:rPr lang="en-US" dirty="0"/>
                  <a:t>Color superconductors are a theoretical form of matter that could possibly form in the cores of neutron stars. Low temperature analogy of ordinary (electric) superconductors.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Only the crossover transition is accessible to lattice QCD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Sign problem in finite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a color superconductor? Be prepared to discuss</a:t>
                </a:r>
              </a:p>
              <a:p>
                <a:r>
                  <a:rPr lang="en-US" dirty="0"/>
                  <a:t>Color superconductors are a theoretical form of matter that could possibly form in the cores of neutron stars. Low temperature analogy of ordinary (electric) superconductors.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Only the crossover transition is accessible to lattice QCD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Sign problem in finite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𝜇_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𝐵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97F40-519C-43C8-90DB-119E6A8379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42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97F40-519C-43C8-90DB-119E6A8379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27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Recreate figure with most recent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97F40-519C-43C8-90DB-119E6A8379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5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Susceptibility diverges at critical point since as you approach that point the system becomes more sensitive to perturbation by an eternal field.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97F40-519C-43C8-90DB-119E6A8379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13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Abstract: At sufficiently high temperatures and/or baryon chemical potential, nuclear matter is known to transition from a gas of hadrons to a plasma of quarks and gluons. In the limit of infinitely massive quarks, which is formally equivalent to a theory of only gluons, pure $SU(3)$, this transition is known to be of first order. In this study we use lattice field theory to extract the pure SU(3) deconfinement temperature $</a:t>
            </a:r>
            <a:r>
              <a:rPr lang="en-US" dirty="0" err="1"/>
              <a:t>T_d</a:t>
            </a:r>
            <a:r>
              <a:rPr lang="en-US" dirty="0"/>
              <a:t>$. Historically $</a:t>
            </a:r>
            <a:r>
              <a:rPr lang="en-US" dirty="0" err="1"/>
              <a:t>T_d</a:t>
            </a:r>
            <a:r>
              <a:rPr lang="en-US" dirty="0"/>
              <a:t>$ has been extracted using histogram reweighting. Here, we try an alternative approach based on spline interpolation.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97F40-519C-43C8-90DB-119E6A8379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39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larger times extensions, closer to the continuum limit, the spline results are considerably larger than the literature or reweighting results. </a:t>
            </a:r>
          </a:p>
          <a:p>
            <a:r>
              <a:rPr lang="en-US" dirty="0" err="1"/>
              <a:t>Rw</a:t>
            </a:r>
            <a:r>
              <a:rPr lang="en-US" dirty="0"/>
              <a:t> error bar is computed by resampling set of 1000 configurations by throwing out a couple hundred configurations so kind of a jackknife so it is likely underestimated. The mean in </a:t>
            </a:r>
            <a:r>
              <a:rPr lang="en-US" dirty="0" err="1"/>
              <a:t>rw</a:t>
            </a:r>
            <a:r>
              <a:rPr lang="en-US" dirty="0"/>
              <a:t> is also likely unreliable due to lack of statistics.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would like to have a cleaner result like the literature value using more statistics than we have. However, given the statistics we have our results are not bad.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97F40-519C-43C8-90DB-119E6A8379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16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is this systematic error from the spline interpolation coming from and how can we account for it?</a:t>
            </a:r>
          </a:p>
          <a:p>
            <a:r>
              <a:rPr lang="en-US" dirty="0"/>
              <a:t>We would like to have a cleaner result like the literature value using more statistics than we have. However, given the statistics we have our results are not bad.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97F40-519C-43C8-90DB-119E6A8379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5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7FD9-FE0C-9493-53E4-848F9A7E8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578F1-7C4F-A647-C69D-B0F0E1E94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21A5F-7755-F5CD-539F-8D658F71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0F71-D4DF-4DAD-B844-925A0B9712E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8CE52-2D09-DC2C-06F2-EE486ADC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72D43-9AA3-0D49-0D5F-0803086B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1638-B5B3-4F21-8375-372CFAEEF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1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E80B-EEFC-670F-9B06-F81C73F9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174CB-5C4F-913D-5BF9-18ED21F6E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44D47-6620-FBBA-C328-7215BBD4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0F71-D4DF-4DAD-B844-925A0B9712E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DCDC5-B839-630B-6F87-42C35F0E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89289-1381-EE62-02F9-2EA0B5CA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1638-B5B3-4F21-8375-372CFAEEF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6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3ADC0-0620-3471-DD3C-76D577D69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F4B75-19C8-4639-E0CE-6C0821E67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017C4-4121-0658-AF63-E9C7BACE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0F71-D4DF-4DAD-B844-925A0B9712E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475FB-AF10-6ADF-3824-FB4E10F5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FB4AA-20DA-F38C-B303-3D02D856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1638-B5B3-4F21-8375-372CFAEEF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4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CA82-10C9-8686-3C68-979889EF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98FC5-4B4A-2ABF-226A-55A16239A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C0B9-AE99-A1EE-605B-DBD2B1E6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0F71-D4DF-4DAD-B844-925A0B9712E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F872-AC57-5C11-82C6-B5B84437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082E1-E51E-8BD7-8E3C-EE750D7C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1638-B5B3-4F21-8375-372CFAEEF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8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D483-6F26-1916-30EC-CCB96EBF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190DE-51E5-08DD-FD36-24B116593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440BB-A1D2-C9B4-3653-BE4A5713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0F71-D4DF-4DAD-B844-925A0B9712E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8EBE3-608D-A749-5AE1-8157EE8F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BD327-393E-15F2-FE95-3CF957ED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1638-B5B3-4F21-8375-372CFAEEF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8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AA70-587F-62DE-54AB-C7AB914D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36CD-5C65-1759-8AB8-65442540E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9106D-53C5-C876-9A4B-E6B2E5098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39E33-38D1-FE1F-F09C-834B5019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0F71-D4DF-4DAD-B844-925A0B9712E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A2E8B-D72B-F40D-9927-C59AF19D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82676-AA22-EA25-7EF0-29237BAC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1638-B5B3-4F21-8375-372CFAEEF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9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A973-DE4B-5A57-ADD6-8F0C19948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F5BAF-D61E-8605-E624-0662925A4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E17B6-AC77-FC0C-07D4-6D46BB321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6A956-D547-C5DE-E6A0-DED74434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AF8B8-7408-5008-CC2D-1FA6B9A66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A1058-F6DA-3525-2229-4CB80B102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0F71-D4DF-4DAD-B844-925A0B9712E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2AEFA-AAF3-E153-767C-5F9B7C5F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28C33-3BC3-DC19-6037-A5A6C77B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1638-B5B3-4F21-8375-372CFAEEF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0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9C69-0D03-3CC1-4853-1F222003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2B225-EAEE-B2FD-46AA-4F58F542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0F71-D4DF-4DAD-B844-925A0B9712E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40EE0-DD18-9338-8AEB-93DC70DC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896A2-0CB4-C06B-3D8E-7C310691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1638-B5B3-4F21-8375-372CFAEEF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DDE88-B81B-F4E8-A0D7-8AAFC7CF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0F71-D4DF-4DAD-B844-925A0B9712E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B4C93-6379-986A-2726-471267B6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A0B63-136E-8189-83AA-D83CFF02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1638-B5B3-4F21-8375-372CFAEEF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5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4D35-7FE4-2356-6CE1-580570B7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B4320-EDF2-9730-4C77-2B13910E3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2D048-9B6D-0CF5-376E-44886D71A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73514-3487-BD8A-96D3-05172F0B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0F71-D4DF-4DAD-B844-925A0B9712E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BCBC9-B613-6278-75ED-E7C5BF72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B8E3B-2CB2-2437-B6C7-58817BBF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1638-B5B3-4F21-8375-372CFAEEF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5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9004-ED26-211E-109C-BC35B854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9AEF3-CF1C-AA68-C057-F16DB6C51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6095E-4D74-9C20-2004-81885C346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69FDF-3F2D-B63B-ED93-C0B1BCC9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0F71-D4DF-4DAD-B844-925A0B9712E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121E8-85DB-FEC2-6DB5-2BD199F1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F09E9-5498-46D3-83F4-9D1C9636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1638-B5B3-4F21-8375-372CFAEEF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8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A0881-66CB-F23F-EA84-5493D5DF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30B82-0D0B-F7F9-6FE3-93EFB08AE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05359-8EFF-4C29-2B88-3DF2A6535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EF0F71-D4DF-4DAD-B844-925A0B9712E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F49CB-19A4-E57A-9944-EF1D816F7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10F98-2363-8B70-DBCF-EE60EBF04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2D1638-B5B3-4F21-8375-372CFAEEF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2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50.png"/><Relationship Id="rId4" Type="http://schemas.openxmlformats.org/officeDocument/2006/relationships/image" Target="../media/image2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8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10" Type="http://schemas.openxmlformats.org/officeDocument/2006/relationships/image" Target="../media/image13.png"/><Relationship Id="rId9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D01F-6A65-6099-AAE7-FA27996A6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spline interpolation to extract the pure SU(3) deconfinement temperature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9761-1653-7E80-CD65-A0FE936CF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Coleman Rohde, University of Utah</a:t>
            </a:r>
          </a:p>
          <a:p>
            <a:r>
              <a:rPr lang="en-US" dirty="0"/>
              <a:t>In collaboration with</a:t>
            </a:r>
          </a:p>
          <a:p>
            <a:r>
              <a:rPr lang="en-US" dirty="0"/>
              <a:t>Kai </a:t>
            </a:r>
            <a:r>
              <a:rPr lang="en-US" dirty="0" err="1"/>
              <a:t>Ebira</a:t>
            </a:r>
            <a:endParaRPr lang="en-US" dirty="0"/>
          </a:p>
          <a:p>
            <a:r>
              <a:rPr lang="en-US" dirty="0"/>
              <a:t>David Clarke</a:t>
            </a:r>
          </a:p>
          <a:p>
            <a:r>
              <a:rPr lang="en-US" dirty="0" err="1"/>
              <a:t>Daeton</a:t>
            </a:r>
            <a:r>
              <a:rPr lang="en-US" dirty="0"/>
              <a:t> McClure</a:t>
            </a:r>
          </a:p>
        </p:txBody>
      </p:sp>
      <p:pic>
        <p:nvPicPr>
          <p:cNvPr id="5" name="Picture 4" descr="A logo for a physics company&#10;&#10;Description automatically generated">
            <a:extLst>
              <a:ext uri="{FF2B5EF4-FFF2-40B4-BE49-F238E27FC236}">
                <a16:creationId xmlns:a16="http://schemas.microsoft.com/office/drawing/2014/main" id="{F85DC791-98F1-9462-7006-C7A90848C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49875"/>
            <a:ext cx="1284889" cy="1284889"/>
          </a:xfrm>
          <a:prstGeom prst="rect">
            <a:avLst/>
          </a:prstGeom>
        </p:spPr>
      </p:pic>
      <p:pic>
        <p:nvPicPr>
          <p:cNvPr id="7" name="Picture 6" descr="A logo for a science research initiative&#10;&#10;Description automatically generated">
            <a:extLst>
              <a:ext uri="{FF2B5EF4-FFF2-40B4-BE49-F238E27FC236}">
                <a16:creationId xmlns:a16="http://schemas.microsoft.com/office/drawing/2014/main" id="{D49F0E45-FCB3-D928-7996-E2AC66060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11" y="5123360"/>
            <a:ext cx="2992917" cy="1511404"/>
          </a:xfrm>
          <a:prstGeom prst="rect">
            <a:avLst/>
          </a:prstGeom>
        </p:spPr>
      </p:pic>
      <p:pic>
        <p:nvPicPr>
          <p:cNvPr id="9" name="Picture 8" descr="A red letter u on a black background&#10;&#10;Description automatically generated">
            <a:extLst>
              <a:ext uri="{FF2B5EF4-FFF2-40B4-BE49-F238E27FC236}">
                <a16:creationId xmlns:a16="http://schemas.microsoft.com/office/drawing/2014/main" id="{EDDD7601-91AA-8080-F72E-483C29438E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993" y="5375194"/>
            <a:ext cx="1792014" cy="123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6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CDBF91-8F65-D1D5-AF6A-AA4B5D0B5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18745" y="-7669"/>
            <a:ext cx="9154510" cy="6873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D79721-AE76-DD8A-1E85-863948BDB3C4}"/>
                  </a:ext>
                </a:extLst>
              </p:cNvPr>
              <p:cNvSpPr txBox="1"/>
              <p:nvPr/>
            </p:nvSpPr>
            <p:spPr>
              <a:xfrm>
                <a:off x="2895599" y="551792"/>
                <a:ext cx="7233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D79721-AE76-DD8A-1E85-863948BDB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99" y="551792"/>
                <a:ext cx="723340" cy="276999"/>
              </a:xfrm>
              <a:prstGeom prst="rect">
                <a:avLst/>
              </a:prstGeom>
              <a:blipFill>
                <a:blip r:embed="rId5"/>
                <a:stretch>
                  <a:fillRect l="-7563" r="-672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20">
            <a:extLst>
              <a:ext uri="{FF2B5EF4-FFF2-40B4-BE49-F238E27FC236}">
                <a16:creationId xmlns:a16="http://schemas.microsoft.com/office/drawing/2014/main" id="{97C7CC6D-779B-4AD3-B428-311E57CE9F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4759" r="58512" b="67425"/>
          <a:stretch/>
        </p:blipFill>
        <p:spPr>
          <a:xfrm>
            <a:off x="0" y="5767126"/>
            <a:ext cx="2280212" cy="1090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1EFB2D-4E38-1702-0CB6-23D4ED8EDBFC}"/>
              </a:ext>
            </a:extLst>
          </p:cNvPr>
          <p:cNvSpPr txBox="1"/>
          <p:nvPr/>
        </p:nvSpPr>
        <p:spPr>
          <a:xfrm>
            <a:off x="4904" y="5022466"/>
            <a:ext cx="2275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lit v </a:t>
            </a:r>
            <a:r>
              <a:rPr lang="en-US" dirty="0" err="1"/>
              <a:t>spl</a:t>
            </a:r>
            <a:r>
              <a:rPr lang="en-US" dirty="0"/>
              <a:t> p = 0.97</a:t>
            </a:r>
          </a:p>
          <a:p>
            <a:r>
              <a:rPr lang="en-US" dirty="0"/>
              <a:t>lit vs </a:t>
            </a:r>
            <a:r>
              <a:rPr lang="en-US" dirty="0" err="1"/>
              <a:t>rw</a:t>
            </a:r>
            <a:r>
              <a:rPr lang="en-US" dirty="0"/>
              <a:t> p = 0.91</a:t>
            </a:r>
          </a:p>
          <a:p>
            <a:r>
              <a:rPr lang="en-US" dirty="0" err="1"/>
              <a:t>rw</a:t>
            </a:r>
            <a:r>
              <a:rPr lang="en-US" dirty="0"/>
              <a:t> vs </a:t>
            </a:r>
            <a:r>
              <a:rPr lang="en-US" dirty="0" err="1"/>
              <a:t>spl</a:t>
            </a:r>
            <a:r>
              <a:rPr lang="en-US" dirty="0"/>
              <a:t> p = 0.0.91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4A3E8A-A8E0-57D7-51C7-C372E4CF819C}"/>
              </a:ext>
            </a:extLst>
          </p:cNvPr>
          <p:cNvSpPr txBox="1"/>
          <p:nvPr/>
        </p:nvSpPr>
        <p:spPr>
          <a:xfrm>
            <a:off x="8844450" y="6435869"/>
            <a:ext cx="3342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[4] Francis et al. Phys. Rev. D. 91, (2015).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448BDF-8C58-76BD-17E4-A4ACE2A034BA}"/>
              </a:ext>
            </a:extLst>
          </p:cNvPr>
          <p:cNvSpPr txBox="1"/>
          <p:nvPr/>
        </p:nvSpPr>
        <p:spPr>
          <a:xfrm>
            <a:off x="2177413" y="590906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87379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E71104-4A67-63B0-456E-93AAB1111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24000" y="-7446"/>
            <a:ext cx="9144000" cy="6865446"/>
          </a:xfr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6CD4FED-292E-C2EB-4E76-FE57E1550B11}"/>
              </a:ext>
            </a:extLst>
          </p:cNvPr>
          <p:cNvGrpSpPr/>
          <p:nvPr/>
        </p:nvGrpSpPr>
        <p:grpSpPr>
          <a:xfrm>
            <a:off x="2941929" y="743489"/>
            <a:ext cx="6326172" cy="4654067"/>
            <a:chOff x="2941929" y="743489"/>
            <a:chExt cx="6326172" cy="4654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2858D57-B838-2133-8B2C-60EB686A7E97}"/>
                    </a:ext>
                  </a:extLst>
                </p:cNvPr>
                <p:cNvSpPr txBox="1"/>
                <p:nvPr/>
              </p:nvSpPr>
              <p:spPr>
                <a:xfrm>
                  <a:off x="6022928" y="743489"/>
                  <a:ext cx="8515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2858D57-B838-2133-8B2C-60EB686A7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2928" y="743489"/>
                  <a:ext cx="85158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429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FD2F7F-9850-93AA-73D4-7D8713760779}"/>
                </a:ext>
              </a:extLst>
            </p:cNvPr>
            <p:cNvSpPr/>
            <p:nvPr/>
          </p:nvSpPr>
          <p:spPr>
            <a:xfrm>
              <a:off x="2941930" y="4859544"/>
              <a:ext cx="139087" cy="172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04F305-D75F-6D25-F268-5ADF055D9D4A}"/>
                </a:ext>
              </a:extLst>
            </p:cNvPr>
            <p:cNvSpPr/>
            <p:nvPr/>
          </p:nvSpPr>
          <p:spPr>
            <a:xfrm>
              <a:off x="2941930" y="3848624"/>
              <a:ext cx="139087" cy="172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932F17-966F-8952-878D-AB952B04FCB1}"/>
                </a:ext>
              </a:extLst>
            </p:cNvPr>
            <p:cNvSpPr/>
            <p:nvPr/>
          </p:nvSpPr>
          <p:spPr>
            <a:xfrm>
              <a:off x="2941930" y="2923016"/>
              <a:ext cx="139087" cy="172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F1B67B-312D-D9E1-E7B5-FA3863956EC0}"/>
                </a:ext>
              </a:extLst>
            </p:cNvPr>
            <p:cNvSpPr/>
            <p:nvPr/>
          </p:nvSpPr>
          <p:spPr>
            <a:xfrm>
              <a:off x="2941929" y="1850168"/>
              <a:ext cx="139087" cy="172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2590A4-F06E-BAAE-01D6-6E838A479E2F}"/>
                </a:ext>
              </a:extLst>
            </p:cNvPr>
            <p:cNvSpPr/>
            <p:nvPr/>
          </p:nvSpPr>
          <p:spPr>
            <a:xfrm>
              <a:off x="2941929" y="795629"/>
              <a:ext cx="139087" cy="172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650D85-5994-E82F-97F2-62EB1C7F395F}"/>
                </a:ext>
              </a:extLst>
            </p:cNvPr>
            <p:cNvSpPr/>
            <p:nvPr/>
          </p:nvSpPr>
          <p:spPr>
            <a:xfrm>
              <a:off x="9129014" y="2750296"/>
              <a:ext cx="139087" cy="172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1FACA4-C195-8FEC-90B0-1BA4DEC61416}"/>
                </a:ext>
              </a:extLst>
            </p:cNvPr>
            <p:cNvSpPr/>
            <p:nvPr/>
          </p:nvSpPr>
          <p:spPr>
            <a:xfrm>
              <a:off x="9110984" y="3377801"/>
              <a:ext cx="139087" cy="172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D045DA-71BF-99E6-98C3-6DA3A1ACBD33}"/>
                </a:ext>
              </a:extLst>
            </p:cNvPr>
            <p:cNvSpPr/>
            <p:nvPr/>
          </p:nvSpPr>
          <p:spPr>
            <a:xfrm>
              <a:off x="9127442" y="3987566"/>
              <a:ext cx="139087" cy="172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7B8D884-540D-8FC6-73FB-BA6E16065B42}"/>
                </a:ext>
              </a:extLst>
            </p:cNvPr>
            <p:cNvSpPr/>
            <p:nvPr/>
          </p:nvSpPr>
          <p:spPr>
            <a:xfrm>
              <a:off x="9129014" y="4542733"/>
              <a:ext cx="139087" cy="172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B72AEB4-7ACF-51E9-CDB2-8758016C2C65}"/>
                </a:ext>
              </a:extLst>
            </p:cNvPr>
            <p:cNvSpPr/>
            <p:nvPr/>
          </p:nvSpPr>
          <p:spPr>
            <a:xfrm>
              <a:off x="9127442" y="5224836"/>
              <a:ext cx="139087" cy="172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pic>
        <p:nvPicPr>
          <p:cNvPr id="25" name="Content Placeholder 20">
            <a:extLst>
              <a:ext uri="{FF2B5EF4-FFF2-40B4-BE49-F238E27FC236}">
                <a16:creationId xmlns:a16="http://schemas.microsoft.com/office/drawing/2014/main" id="{B4547DE1-1F1C-6DCB-60AB-A064778556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4759" r="58512" b="67425"/>
          <a:stretch/>
        </p:blipFill>
        <p:spPr>
          <a:xfrm>
            <a:off x="0" y="5767126"/>
            <a:ext cx="2280212" cy="10908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A922519-FEAF-EE5C-F4EE-E20BE4EB2903}"/>
              </a:ext>
            </a:extLst>
          </p:cNvPr>
          <p:cNvSpPr/>
          <p:nvPr/>
        </p:nvSpPr>
        <p:spPr>
          <a:xfrm>
            <a:off x="2941928" y="1366520"/>
            <a:ext cx="139087" cy="172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08B6A0-A9EE-7205-C7DC-AF19117A8027}"/>
              </a:ext>
            </a:extLst>
          </p:cNvPr>
          <p:cNvSpPr/>
          <p:nvPr/>
        </p:nvSpPr>
        <p:spPr>
          <a:xfrm>
            <a:off x="9110985" y="1496669"/>
            <a:ext cx="139087" cy="172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4FC6FF-B4FA-01CB-19A6-AF765C14FDF1}"/>
              </a:ext>
            </a:extLst>
          </p:cNvPr>
          <p:cNvSpPr/>
          <p:nvPr/>
        </p:nvSpPr>
        <p:spPr>
          <a:xfrm>
            <a:off x="9117033" y="886904"/>
            <a:ext cx="139087" cy="172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C7374C-FC95-03A3-5F2A-586F358E5179}"/>
              </a:ext>
            </a:extLst>
          </p:cNvPr>
          <p:cNvSpPr txBox="1"/>
          <p:nvPr/>
        </p:nvSpPr>
        <p:spPr>
          <a:xfrm>
            <a:off x="4904" y="5022466"/>
            <a:ext cx="2275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lit v </a:t>
            </a:r>
            <a:r>
              <a:rPr lang="en-US" dirty="0" err="1"/>
              <a:t>spl</a:t>
            </a:r>
            <a:r>
              <a:rPr lang="en-US" dirty="0"/>
              <a:t> p = 4.7e-3</a:t>
            </a:r>
          </a:p>
          <a:p>
            <a:r>
              <a:rPr lang="en-US" dirty="0"/>
              <a:t>lit vs </a:t>
            </a:r>
            <a:r>
              <a:rPr lang="en-US" dirty="0" err="1"/>
              <a:t>rw</a:t>
            </a:r>
            <a:r>
              <a:rPr lang="en-US" dirty="0"/>
              <a:t> p = 0.71</a:t>
            </a:r>
          </a:p>
          <a:p>
            <a:r>
              <a:rPr lang="en-US" dirty="0" err="1"/>
              <a:t>rw</a:t>
            </a:r>
            <a:r>
              <a:rPr lang="en-US" dirty="0"/>
              <a:t> vs </a:t>
            </a:r>
            <a:r>
              <a:rPr lang="en-US" dirty="0" err="1"/>
              <a:t>spl</a:t>
            </a:r>
            <a:r>
              <a:rPr lang="en-US" dirty="0"/>
              <a:t> p = 1.3e-6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9C5B45-E2F0-B658-EA7D-3110B10986F9}"/>
              </a:ext>
            </a:extLst>
          </p:cNvPr>
          <p:cNvSpPr txBox="1"/>
          <p:nvPr/>
        </p:nvSpPr>
        <p:spPr>
          <a:xfrm>
            <a:off x="8844450" y="6435869"/>
            <a:ext cx="3342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[4] Francis et al. Phys. Rev. D. 91, (2015).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257089-B532-33C5-83FD-ADA00B9A3DE0}"/>
              </a:ext>
            </a:extLst>
          </p:cNvPr>
          <p:cNvSpPr txBox="1"/>
          <p:nvPr/>
        </p:nvSpPr>
        <p:spPr>
          <a:xfrm>
            <a:off x="2177413" y="590906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3012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4FA8-E48B-5347-8B4B-FA5BD08D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C20A65D-8378-A40C-01BC-D7A9009D39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57452"/>
            <a:ext cx="10515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[1] D.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Bollweg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J. Goswami, O. Kaczmarek, F.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Karsch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S. Mukherjee, P.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Petreczky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C. Schmidt, and P.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Taylor Expansions and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Padé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Approximants for Cumulants of Conserved Charge Fluctuations at Nonvanishing Chemical Potentials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Physical Review 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(2022). 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[2]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Ferrenberg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A. M., &amp;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Swendsen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R. H. (1989b). Optimized Monte Carlo data analysis. Phys. Rev. Lett., 63(12), 1195.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[3]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Ferrenberg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A. M., &amp;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Swendsen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R. H. (1989a). New Monte Carlo Technique for Studying Phase Transitions. Phys. Rev. Lett., 61, 2365.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[4]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Francis, O. Kaczmarek, M. Laine, T. Neuhaus, and H. Ohno,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Critical Point and Scale Setting in SU(3) Plasma: An Update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Physical Review 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(2015).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8A162B-7CD0-EF89-5D5E-DDA4580B1A05}"/>
              </a:ext>
            </a:extLst>
          </p:cNvPr>
          <p:cNvSpPr txBox="1">
            <a:spLocks/>
          </p:cNvSpPr>
          <p:nvPr/>
        </p:nvSpPr>
        <p:spPr>
          <a:xfrm>
            <a:off x="838200" y="46405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Further Reading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7638D28-60C4-9FA0-A508-4A2B70E2D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642932"/>
            <a:ext cx="10515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Gattringer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C. Lang,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Quantum Chromodynamics on the Lattice: An Introductory Presentation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(Springer Science &amp; Business Media, 2009). </a:t>
            </a:r>
          </a:p>
        </p:txBody>
      </p:sp>
    </p:spTree>
    <p:extLst>
      <p:ext uri="{BB962C8B-B14F-4D97-AF65-F5344CB8AC3E}">
        <p14:creationId xmlns:p14="http://schemas.microsoft.com/office/powerpoint/2010/main" val="397208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95C3-1778-E2E1-C187-D5C2D8FA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Transitions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4EA90D-539C-40F2-8AAD-377E1642D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5721" t="19631" r="19791" b="14230"/>
          <a:stretch/>
        </p:blipFill>
        <p:spPr>
          <a:xfrm>
            <a:off x="5471277" y="1690687"/>
            <a:ext cx="5882523" cy="4524918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8FF5A0E-CFAA-9960-CB87-41B22EF246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8602" t="20255" r="18519" b="21564"/>
          <a:stretch/>
        </p:blipFill>
        <p:spPr>
          <a:xfrm>
            <a:off x="838199" y="2891017"/>
            <a:ext cx="4403129" cy="3055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282BEF-3AB0-536B-A0BC-7A6B6CA36989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44031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Order Parameter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): zero in one phase and nonzero in another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is magnetization in </a:t>
                </a:r>
                <a:r>
                  <a:rPr lang="en-US" dirty="0" err="1"/>
                  <a:t>Ising</a:t>
                </a:r>
                <a:r>
                  <a:rPr lang="en-US" dirty="0"/>
                  <a:t> model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282BEF-3AB0-536B-A0BC-7A6B6CA36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4403128" cy="1200329"/>
              </a:xfrm>
              <a:prstGeom prst="rect">
                <a:avLst/>
              </a:prstGeom>
              <a:blipFill>
                <a:blip r:embed="rId7"/>
                <a:stretch>
                  <a:fillRect l="-970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818DCBB-6C8C-4316-8103-9131067CFDB7}"/>
              </a:ext>
            </a:extLst>
          </p:cNvPr>
          <p:cNvSpPr txBox="1"/>
          <p:nvPr/>
        </p:nvSpPr>
        <p:spPr>
          <a:xfrm>
            <a:off x="5471277" y="150743"/>
            <a:ext cx="5882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order transitions are discontinuous and associated with a latent 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order transitions are discontinuous in the second derivative of free energy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Crossovers are smooth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6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607A-75FB-7A8B-E978-33A77E46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Chromodynamics phase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7CE0B4-3A53-D70E-2E50-C8817BC445B8}"/>
                  </a:ext>
                </a:extLst>
              </p:cNvPr>
              <p:cNvSpPr txBox="1"/>
              <p:nvPr/>
            </p:nvSpPr>
            <p:spPr>
              <a:xfrm>
                <a:off x="838200" y="1690687"/>
                <a:ext cx="449182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Theory of interaction between quarks and gluons that comprise nuclear matter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zero baryon chemical 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there is a crossover transition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Quarks confined in hadrons to a sea of quarks and gluons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Chiral Condensate and the Polyakov identify the transition (not strict order parameters)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Quarks are computationally expensive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What about an approximation that does not consider them?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7CE0B4-3A53-D70E-2E50-C8817BC44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7"/>
                <a:ext cx="4491820" cy="4247317"/>
              </a:xfrm>
              <a:prstGeom prst="rect">
                <a:avLst/>
              </a:prstGeom>
              <a:blipFill>
                <a:blip r:embed="rId3"/>
                <a:stretch>
                  <a:fillRect l="-951" t="-574" r="-815" b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>
            <a:extLst>
              <a:ext uri="{FF2B5EF4-FFF2-40B4-BE49-F238E27FC236}">
                <a16:creationId xmlns:a16="http://schemas.microsoft.com/office/drawing/2014/main" id="{E2B41F35-9A71-D52F-F3E5-C3E1B962B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456" t="19703" r="19667" b="14519"/>
          <a:stretch/>
        </p:blipFill>
        <p:spPr>
          <a:xfrm>
            <a:off x="5330020" y="1690687"/>
            <a:ext cx="6023780" cy="45110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BA720C-6943-9BD3-2FE5-EAAD9538BDA0}"/>
              </a:ext>
            </a:extLst>
          </p:cNvPr>
          <p:cNvSpPr txBox="1"/>
          <p:nvPr/>
        </p:nvSpPr>
        <p:spPr>
          <a:xfrm rot="17354510">
            <a:off x="6341363" y="3244333"/>
            <a:ext cx="48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46F2F-1A2C-484B-C6E4-A3E7E9392D4E}"/>
              </a:ext>
            </a:extLst>
          </p:cNvPr>
          <p:cNvSpPr txBox="1"/>
          <p:nvPr/>
        </p:nvSpPr>
        <p:spPr>
          <a:xfrm>
            <a:off x="8484243" y="6492875"/>
            <a:ext cx="3707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[1]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Bollweg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al. Phys. Rev. D.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(2022). </a:t>
            </a:r>
            <a:endParaRPr lang="en-US" altLang="en-US" sz="1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4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 Brace 11">
            <a:extLst>
              <a:ext uri="{FF2B5EF4-FFF2-40B4-BE49-F238E27FC236}">
                <a16:creationId xmlns:a16="http://schemas.microsoft.com/office/drawing/2014/main" id="{0479E518-0D0D-76E0-01BD-6735B46994AF}"/>
              </a:ext>
            </a:extLst>
          </p:cNvPr>
          <p:cNvSpPr/>
          <p:nvPr/>
        </p:nvSpPr>
        <p:spPr>
          <a:xfrm rot="16200000">
            <a:off x="2834369" y="4963613"/>
            <a:ext cx="405495" cy="2795449"/>
          </a:xfrm>
          <a:prstGeom prst="leftBrace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7E717-BB7E-47C7-88C3-84BE39DC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SU(3) vs QCD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93A757-35A2-7B58-2BA1-A8C3E2A304A2}"/>
                  </a:ext>
                </a:extLst>
              </p:cNvPr>
              <p:cNvSpPr txBox="1"/>
              <p:nvPr/>
            </p:nvSpPr>
            <p:spPr>
              <a:xfrm>
                <a:off x="5359078" y="1690686"/>
                <a:ext cx="5994722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Pure SU(3) calculations consider only gluons and their interactions and ignore the existence of quarks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Formally equivalent to infinitely massive quarks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Gluons are represented as SU(3) matrix links between sites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transition, known as deconfinement, is of first order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expectation value of the spatial average of the Polyakov loop magnitude is the order parameter of the deconfinement transition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Correlator of the Polyakov loop related to the static quark potential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∝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exp</m:t>
                    </m:r>
                    <m:r>
                      <m:rPr>
                        <m:nor/>
                      </m:rPr>
                      <a:rPr lang="en-US" b="0" i="0" smtClean="0"/>
                      <m:t>(−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smtClean="0"/>
                      <m:t>))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93A757-35A2-7B58-2BA1-A8C3E2A30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078" y="1690686"/>
                <a:ext cx="5994722" cy="3693319"/>
              </a:xfrm>
              <a:prstGeom prst="rect">
                <a:avLst/>
              </a:prstGeom>
              <a:blipFill>
                <a:blip r:embed="rId5"/>
                <a:stretch>
                  <a:fillRect l="-610" t="-660" b="-1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3F528-6E18-9277-29E8-56DF0F93FDCE}"/>
                  </a:ext>
                </a:extLst>
              </p:cNvPr>
              <p:cNvSpPr txBox="1"/>
              <p:nvPr/>
            </p:nvSpPr>
            <p:spPr>
              <a:xfrm>
                <a:off x="1318260" y="1518414"/>
                <a:ext cx="3185160" cy="1179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3F528-6E18-9277-29E8-56DF0F93F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260" y="1518414"/>
                <a:ext cx="3185160" cy="1179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>
            <a:extLst>
              <a:ext uri="{FF2B5EF4-FFF2-40B4-BE49-F238E27FC236}">
                <a16:creationId xmlns:a16="http://schemas.microsoft.com/office/drawing/2014/main" id="{533F5773-0ACA-FCED-19C4-655DCBEE42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6260" t="18588" r="52452" b="29920"/>
          <a:stretch/>
        </p:blipFill>
        <p:spPr>
          <a:xfrm>
            <a:off x="838200" y="2108191"/>
            <a:ext cx="4635062" cy="43355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25FAD9-D582-001B-5672-76EE83DB6F14}"/>
                  </a:ext>
                </a:extLst>
              </p:cNvPr>
              <p:cNvSpPr txBox="1"/>
              <p:nvPr/>
            </p:nvSpPr>
            <p:spPr>
              <a:xfrm>
                <a:off x="2534194" y="6379420"/>
                <a:ext cx="908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25FAD9-D582-001B-5672-76EE83DB6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194" y="6379420"/>
                <a:ext cx="9080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B62C88AA-A18C-AEC3-4D21-1CDA269B3409}"/>
              </a:ext>
            </a:extLst>
          </p:cNvPr>
          <p:cNvSpPr/>
          <p:nvPr/>
        </p:nvSpPr>
        <p:spPr>
          <a:xfrm>
            <a:off x="838200" y="2946162"/>
            <a:ext cx="405495" cy="2795449"/>
          </a:xfrm>
          <a:prstGeom prst="leftBrace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44CF31-483C-B8B3-39B4-1C92914927FE}"/>
                  </a:ext>
                </a:extLst>
              </p:cNvPr>
              <p:cNvSpPr txBox="1"/>
              <p:nvPr/>
            </p:nvSpPr>
            <p:spPr>
              <a:xfrm>
                <a:off x="87085" y="4159220"/>
                <a:ext cx="904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44CF31-483C-B8B3-39B4-1C9291492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" y="4159220"/>
                <a:ext cx="90467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03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569A-6677-0592-4FA3-F4C8508A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Spline Interpolation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86948C-337D-EB8D-36EC-5BF14B359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348" t="9474"/>
          <a:stretch/>
        </p:blipFill>
        <p:spPr bwMode="auto">
          <a:xfrm>
            <a:off x="5265683" y="1576552"/>
            <a:ext cx="6926317" cy="491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6F21D8B6-D2CC-7DDC-369B-81FCAAC61F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50AA791A-CC19-C0CD-5FCE-98BA36B824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D8BBB3-E60F-9AF9-2ED9-CDE0202DD9ED}"/>
              </a:ext>
            </a:extLst>
          </p:cNvPr>
          <p:cNvSpPr txBox="1"/>
          <p:nvPr/>
        </p:nvSpPr>
        <p:spPr>
          <a:xfrm>
            <a:off x="838200" y="1690686"/>
            <a:ext cx="41126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Finite size changes a discontinuity in the order parameter to an inflection 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Pseudo critical temperature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 form of the Polyakov loop unknown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point is computationally 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Splines allow us to interpolate from a limited number of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inflection point of the spline locates the critical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391486-9B74-9D3F-D504-AF31B56AADFF}"/>
                  </a:ext>
                </a:extLst>
              </p:cNvPr>
              <p:cNvSpPr txBox="1"/>
              <p:nvPr/>
            </p:nvSpPr>
            <p:spPr>
              <a:xfrm>
                <a:off x="9018270" y="914640"/>
                <a:ext cx="1395382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391486-9B74-9D3F-D504-AF31B56AA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270" y="914640"/>
                <a:ext cx="1395382" cy="6619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E77790-48AC-33AA-8C4D-F525146110FA}"/>
                  </a:ext>
                </a:extLst>
              </p:cNvPr>
              <p:cNvSpPr txBox="1"/>
              <p:nvPr/>
            </p:nvSpPr>
            <p:spPr>
              <a:xfrm>
                <a:off x="5760721" y="517526"/>
                <a:ext cx="55930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By fixing temperature and changing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 we can change the lattice spacing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E77790-48AC-33AA-8C4D-F52514611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21" y="517526"/>
                <a:ext cx="5593080" cy="646331"/>
              </a:xfrm>
              <a:prstGeom prst="rect">
                <a:avLst/>
              </a:prstGeom>
              <a:blipFill>
                <a:blip r:embed="rId6"/>
                <a:stretch>
                  <a:fillRect l="-654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73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A4F3-E1B3-60BD-9D46-0CDA61C8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4F261A-9DF0-2A88-316F-B6D8DBE6CCB7}"/>
                  </a:ext>
                </a:extLst>
              </p:cNvPr>
              <p:cNvSpPr txBox="1"/>
              <p:nvPr/>
            </p:nvSpPr>
            <p:spPr>
              <a:xfrm>
                <a:off x="838200" y="1690686"/>
                <a:ext cx="4119628" cy="5655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Reweighting [2,3] makes direct use of the statistics of each simulation point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For an observable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</m:oMath>
                </a14:m>
                <a:r>
                  <a:rPr lang="en-US" b="0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Ο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Ο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Need to compute the action of the configuration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Error grows with distance from simulation point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At the transition the system is sensitive to an external field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Susceptibility diverges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finite size susceptibility is maximized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4F261A-9DF0-2A88-316F-B6D8DBE6C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6"/>
                <a:ext cx="4119628" cy="5655331"/>
              </a:xfrm>
              <a:prstGeom prst="rect">
                <a:avLst/>
              </a:prstGeom>
              <a:blipFill>
                <a:blip r:embed="rId3"/>
                <a:stretch>
                  <a:fillRect l="-1037" t="-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2F06E8-5505-D0FE-48B8-9521B34A7D1E}"/>
                  </a:ext>
                </a:extLst>
              </p:cNvPr>
              <p:cNvSpPr txBox="1"/>
              <p:nvPr/>
            </p:nvSpPr>
            <p:spPr>
              <a:xfrm>
                <a:off x="6737060" y="1072443"/>
                <a:ext cx="3607013" cy="628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𝑑𝐻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2F06E8-5505-D0FE-48B8-9521B34A7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060" y="1072443"/>
                <a:ext cx="3607013" cy="6283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>
            <a:extLst>
              <a:ext uri="{FF2B5EF4-FFF2-40B4-BE49-F238E27FC236}">
                <a16:creationId xmlns:a16="http://schemas.microsoft.com/office/drawing/2014/main" id="{00E93FE3-829B-C4AD-9154-517F35D3AC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7828" y="1732560"/>
            <a:ext cx="6395972" cy="48021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16DC99-E8CF-7102-14B1-C1A33360BF5A}"/>
              </a:ext>
            </a:extLst>
          </p:cNvPr>
          <p:cNvSpPr txBox="1"/>
          <p:nvPr/>
        </p:nvSpPr>
        <p:spPr>
          <a:xfrm>
            <a:off x="8900650" y="6486651"/>
            <a:ext cx="3342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[4] Francis et al. Phys. Rev. D. 91, (2015).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7D0B0C-822E-1BA1-0948-66FDD0993E4B}"/>
              </a:ext>
            </a:extLst>
          </p:cNvPr>
          <p:cNvSpPr txBox="1"/>
          <p:nvPr/>
        </p:nvSpPr>
        <p:spPr>
          <a:xfrm>
            <a:off x="11175706" y="221415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[4]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BFF2D-F4E5-EDF7-B347-710915C49820}"/>
              </a:ext>
            </a:extLst>
          </p:cNvPr>
          <p:cNvSpPr txBox="1"/>
          <p:nvPr/>
        </p:nvSpPr>
        <p:spPr>
          <a:xfrm>
            <a:off x="0" y="6253892"/>
            <a:ext cx="55919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[2]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Ferrenberg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&amp;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Swendsen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Phys. Rev. Lett.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(12), 1195. (1989b).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[3]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Ferrenberg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Swendsen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Phys. Rev. Lett.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2365. (1989a). </a:t>
            </a:r>
            <a:endParaRPr lang="en-US" altLang="en-US" sz="1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9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D01F-6A65-6099-AAE7-FA27996A6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79945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6BE928-974D-D2B5-D37A-01938A30A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18745" y="-7669"/>
            <a:ext cx="9154510" cy="6873337"/>
          </a:xfr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2D576AD-86A5-5A26-6A8E-32CEBB2D7F9A}"/>
              </a:ext>
            </a:extLst>
          </p:cNvPr>
          <p:cNvGrpSpPr/>
          <p:nvPr/>
        </p:nvGrpSpPr>
        <p:grpSpPr>
          <a:xfrm>
            <a:off x="2786991" y="370795"/>
            <a:ext cx="6237624" cy="4989129"/>
            <a:chOff x="2786991" y="370795"/>
            <a:chExt cx="6237624" cy="49891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D755E42-8D69-E954-D419-91FE623DB7FA}"/>
                    </a:ext>
                  </a:extLst>
                </p:cNvPr>
                <p:cNvSpPr txBox="1"/>
                <p:nvPr/>
              </p:nvSpPr>
              <p:spPr>
                <a:xfrm>
                  <a:off x="2856532" y="570297"/>
                  <a:ext cx="8515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D755E42-8D69-E954-D419-91FE623DB7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532" y="570297"/>
                  <a:ext cx="85158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7194" r="-7194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4BB50F-0765-0905-19F4-D7E5148D4364}"/>
                </a:ext>
              </a:extLst>
            </p:cNvPr>
            <p:cNvSpPr/>
            <p:nvPr/>
          </p:nvSpPr>
          <p:spPr>
            <a:xfrm>
              <a:off x="2786993" y="452644"/>
              <a:ext cx="139087" cy="172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17112A-516A-DBC6-D9CB-2CCB2EC9354E}"/>
                </a:ext>
              </a:extLst>
            </p:cNvPr>
            <p:cNvSpPr/>
            <p:nvPr/>
          </p:nvSpPr>
          <p:spPr>
            <a:xfrm>
              <a:off x="2786992" y="2774204"/>
              <a:ext cx="139087" cy="172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849E44-6AA4-4F25-3C24-073E66CE9B7A}"/>
                </a:ext>
              </a:extLst>
            </p:cNvPr>
            <p:cNvSpPr/>
            <p:nvPr/>
          </p:nvSpPr>
          <p:spPr>
            <a:xfrm>
              <a:off x="2786991" y="4023884"/>
              <a:ext cx="139087" cy="172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AEA9EA-F585-BCD7-C7C3-4C4A61AF2CF9}"/>
                </a:ext>
              </a:extLst>
            </p:cNvPr>
            <p:cNvSpPr/>
            <p:nvPr/>
          </p:nvSpPr>
          <p:spPr>
            <a:xfrm>
              <a:off x="2786991" y="5187204"/>
              <a:ext cx="139087" cy="172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0C2E73-3ACD-1DD2-A8F6-196B00F55DE6}"/>
                </a:ext>
              </a:extLst>
            </p:cNvPr>
            <p:cNvSpPr/>
            <p:nvPr/>
          </p:nvSpPr>
          <p:spPr>
            <a:xfrm>
              <a:off x="8371975" y="4922996"/>
              <a:ext cx="139087" cy="172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E173B5-4226-9A2E-A3D1-FBFFB33F90C4}"/>
                </a:ext>
              </a:extLst>
            </p:cNvPr>
            <p:cNvSpPr/>
            <p:nvPr/>
          </p:nvSpPr>
          <p:spPr>
            <a:xfrm>
              <a:off x="8368714" y="4302236"/>
              <a:ext cx="139087" cy="172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BA7600-0690-9328-C086-C73A7E92BAE9}"/>
                </a:ext>
              </a:extLst>
            </p:cNvPr>
            <p:cNvSpPr/>
            <p:nvPr/>
          </p:nvSpPr>
          <p:spPr>
            <a:xfrm>
              <a:off x="8885528" y="3127740"/>
              <a:ext cx="139087" cy="172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C7DE22-76E8-372E-2AED-252D304F8464}"/>
                </a:ext>
              </a:extLst>
            </p:cNvPr>
            <p:cNvSpPr/>
            <p:nvPr/>
          </p:nvSpPr>
          <p:spPr>
            <a:xfrm>
              <a:off x="8365452" y="2203744"/>
              <a:ext cx="139087" cy="172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3B5016-0961-6A4F-8DDC-914EFE1C7326}"/>
                </a:ext>
              </a:extLst>
            </p:cNvPr>
            <p:cNvSpPr/>
            <p:nvPr/>
          </p:nvSpPr>
          <p:spPr>
            <a:xfrm>
              <a:off x="8371975" y="370795"/>
              <a:ext cx="139087" cy="172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pic>
        <p:nvPicPr>
          <p:cNvPr id="22" name="Content Placeholder 20">
            <a:extLst>
              <a:ext uri="{FF2B5EF4-FFF2-40B4-BE49-F238E27FC236}">
                <a16:creationId xmlns:a16="http://schemas.microsoft.com/office/drawing/2014/main" id="{B7DB5FD3-619F-C96B-C716-5110B61711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4759" r="58512" b="67425"/>
          <a:stretch/>
        </p:blipFill>
        <p:spPr>
          <a:xfrm>
            <a:off x="0" y="5774794"/>
            <a:ext cx="2280212" cy="10908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15C9D9-F92A-AFA5-71D6-BC06F8E9887A}"/>
              </a:ext>
            </a:extLst>
          </p:cNvPr>
          <p:cNvSpPr/>
          <p:nvPr/>
        </p:nvSpPr>
        <p:spPr>
          <a:xfrm>
            <a:off x="8368713" y="2955020"/>
            <a:ext cx="139087" cy="172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0A0EA-3D7D-A516-5725-E339239759F8}"/>
              </a:ext>
            </a:extLst>
          </p:cNvPr>
          <p:cNvSpPr/>
          <p:nvPr/>
        </p:nvSpPr>
        <p:spPr>
          <a:xfrm>
            <a:off x="8371975" y="981778"/>
            <a:ext cx="139087" cy="172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8E0B0-90AF-89A2-CEBE-63800256954A}"/>
              </a:ext>
            </a:extLst>
          </p:cNvPr>
          <p:cNvSpPr/>
          <p:nvPr/>
        </p:nvSpPr>
        <p:spPr>
          <a:xfrm>
            <a:off x="2786990" y="4750276"/>
            <a:ext cx="139087" cy="172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174C65-2392-8CD5-8A9F-DE1128B21E23}"/>
              </a:ext>
            </a:extLst>
          </p:cNvPr>
          <p:cNvSpPr/>
          <p:nvPr/>
        </p:nvSpPr>
        <p:spPr>
          <a:xfrm>
            <a:off x="2786989" y="2373384"/>
            <a:ext cx="139087" cy="172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B5F1A2-CD54-3102-9556-35024216FA56}"/>
              </a:ext>
            </a:extLst>
          </p:cNvPr>
          <p:cNvSpPr/>
          <p:nvPr/>
        </p:nvSpPr>
        <p:spPr>
          <a:xfrm>
            <a:off x="2786989" y="1141960"/>
            <a:ext cx="139087" cy="172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2D8FDC-7731-80D7-CB39-A37325060506}"/>
              </a:ext>
            </a:extLst>
          </p:cNvPr>
          <p:cNvSpPr/>
          <p:nvPr/>
        </p:nvSpPr>
        <p:spPr>
          <a:xfrm>
            <a:off x="3798957" y="5953711"/>
            <a:ext cx="139087" cy="172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438974-A178-1A2A-3554-47B61E07E6F4}"/>
              </a:ext>
            </a:extLst>
          </p:cNvPr>
          <p:cNvSpPr/>
          <p:nvPr/>
        </p:nvSpPr>
        <p:spPr>
          <a:xfrm>
            <a:off x="4632960" y="5949606"/>
            <a:ext cx="102870" cy="199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1F3E12-ED59-A486-8D61-8B667298564C}"/>
              </a:ext>
            </a:extLst>
          </p:cNvPr>
          <p:cNvSpPr/>
          <p:nvPr/>
        </p:nvSpPr>
        <p:spPr>
          <a:xfrm>
            <a:off x="5410200" y="5949606"/>
            <a:ext cx="137160" cy="203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6CA0D2-39CE-A211-1EFF-387FB3CDBEA0}"/>
              </a:ext>
            </a:extLst>
          </p:cNvPr>
          <p:cNvSpPr/>
          <p:nvPr/>
        </p:nvSpPr>
        <p:spPr>
          <a:xfrm>
            <a:off x="6225540" y="5949606"/>
            <a:ext cx="129540" cy="199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B58F84-1005-0DF6-451F-1683BBBD50DC}"/>
              </a:ext>
            </a:extLst>
          </p:cNvPr>
          <p:cNvSpPr/>
          <p:nvPr/>
        </p:nvSpPr>
        <p:spPr>
          <a:xfrm>
            <a:off x="7019998" y="5949606"/>
            <a:ext cx="137160" cy="203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2A07BE-A284-C4E8-6569-BED881223D21}"/>
              </a:ext>
            </a:extLst>
          </p:cNvPr>
          <p:cNvSpPr/>
          <p:nvPr/>
        </p:nvSpPr>
        <p:spPr>
          <a:xfrm>
            <a:off x="7840980" y="5945796"/>
            <a:ext cx="118256" cy="203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502A8C-203A-6EF7-C2A9-1B39964EE473}"/>
              </a:ext>
            </a:extLst>
          </p:cNvPr>
          <p:cNvSpPr/>
          <p:nvPr/>
        </p:nvSpPr>
        <p:spPr>
          <a:xfrm>
            <a:off x="8648700" y="5945796"/>
            <a:ext cx="137160" cy="203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15E155-5CE5-CBA3-42D9-5CC98D1B2FFB}"/>
              </a:ext>
            </a:extLst>
          </p:cNvPr>
          <p:cNvSpPr txBox="1"/>
          <p:nvPr/>
        </p:nvSpPr>
        <p:spPr>
          <a:xfrm>
            <a:off x="4904" y="5022466"/>
            <a:ext cx="2275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lit v </a:t>
            </a:r>
            <a:r>
              <a:rPr lang="en-US" dirty="0" err="1"/>
              <a:t>spl</a:t>
            </a:r>
            <a:r>
              <a:rPr lang="en-US" dirty="0"/>
              <a:t> p = 0.84</a:t>
            </a:r>
          </a:p>
          <a:p>
            <a:r>
              <a:rPr lang="en-US" dirty="0"/>
              <a:t>lit vs </a:t>
            </a:r>
            <a:r>
              <a:rPr lang="en-US" dirty="0" err="1"/>
              <a:t>rw</a:t>
            </a:r>
            <a:r>
              <a:rPr lang="en-US" dirty="0"/>
              <a:t> p = 0.63</a:t>
            </a:r>
          </a:p>
          <a:p>
            <a:r>
              <a:rPr lang="en-US" dirty="0" err="1"/>
              <a:t>rw</a:t>
            </a:r>
            <a:r>
              <a:rPr lang="en-US" dirty="0"/>
              <a:t> vs </a:t>
            </a:r>
            <a:r>
              <a:rPr lang="en-US" dirty="0" err="1"/>
              <a:t>spl</a:t>
            </a:r>
            <a:r>
              <a:rPr lang="en-US" dirty="0"/>
              <a:t> p = 0.54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772C43-D5DD-502F-D676-3305D6DC5BF1}"/>
              </a:ext>
            </a:extLst>
          </p:cNvPr>
          <p:cNvSpPr txBox="1"/>
          <p:nvPr/>
        </p:nvSpPr>
        <p:spPr>
          <a:xfrm>
            <a:off x="8844450" y="6435869"/>
            <a:ext cx="3342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[4] Francis et al. Phys. Rev. D. 91, (2015).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BF00C-2574-029E-304F-464C641CA85E}"/>
              </a:ext>
            </a:extLst>
          </p:cNvPr>
          <p:cNvSpPr txBox="1"/>
          <p:nvPr/>
        </p:nvSpPr>
        <p:spPr>
          <a:xfrm>
            <a:off x="2177413" y="590906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B7E507-0D7A-2F67-F395-29649BB39047}"/>
              </a:ext>
            </a:extLst>
          </p:cNvPr>
          <p:cNvSpPr/>
          <p:nvPr/>
        </p:nvSpPr>
        <p:spPr>
          <a:xfrm>
            <a:off x="8373467" y="1626088"/>
            <a:ext cx="139087" cy="259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09E016-FF5A-0FA9-7614-617ACA330770}"/>
              </a:ext>
            </a:extLst>
          </p:cNvPr>
          <p:cNvSpPr/>
          <p:nvPr/>
        </p:nvSpPr>
        <p:spPr>
          <a:xfrm>
            <a:off x="8365451" y="5448299"/>
            <a:ext cx="139087" cy="259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C77653-DFD0-E822-D835-A81B0CA0BC44}"/>
              </a:ext>
            </a:extLst>
          </p:cNvPr>
          <p:cNvSpPr txBox="1"/>
          <p:nvPr/>
        </p:nvSpPr>
        <p:spPr>
          <a:xfrm>
            <a:off x="0" y="188881"/>
            <a:ext cx="22753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Shape of reweight curve is a concern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Lower statistics than Francis et 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Spline error likely underestimated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4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DBB4-C409-4D6C-C726-60B17BE9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Splines vs Reweighting: 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6DC8-105F-0C82-E653-F517AFF91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Splines allow global extrapolation using a small amount of data</a:t>
            </a:r>
          </a:p>
          <a:p>
            <a:pPr lvl="1"/>
            <a:r>
              <a:rPr lang="en-US" dirty="0"/>
              <a:t>Locating the general area of a phase transition</a:t>
            </a:r>
          </a:p>
          <a:p>
            <a:r>
              <a:rPr lang="en-US" dirty="0"/>
              <a:t>Introduces systematic error that is difficult to account for</a:t>
            </a:r>
          </a:p>
          <a:p>
            <a:pPr lvl="1"/>
            <a:r>
              <a:rPr lang="en-US" dirty="0"/>
              <a:t>Free to choose many spline parameters</a:t>
            </a:r>
          </a:p>
          <a:p>
            <a:pPr marL="457200" lvl="1" indent="0">
              <a:buNone/>
            </a:pPr>
            <a:endParaRPr lang="en-US" dirty="0">
              <a:highlight>
                <a:srgbClr val="FF0000"/>
              </a:highlight>
            </a:endParaRPr>
          </a:p>
          <a:p>
            <a:r>
              <a:rPr lang="en-US" dirty="0"/>
              <a:t>Reweighting errors are simple to propagate and reliably reproduced literature results</a:t>
            </a:r>
          </a:p>
          <a:p>
            <a:r>
              <a:rPr lang="en-US" dirty="0"/>
              <a:t>Reweighting range becomes smaller close to the continuum</a:t>
            </a:r>
          </a:p>
          <a:p>
            <a:pPr lvl="1"/>
            <a:r>
              <a:rPr lang="en-US" dirty="0"/>
              <a:t>Higher number of statistics required</a:t>
            </a:r>
          </a:p>
          <a:p>
            <a:pPr lvl="1"/>
            <a:r>
              <a:rPr lang="en-US" dirty="0"/>
              <a:t>Must be near transition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9B0A5-9E48-93BC-7F83-3D6AB467CE4D}"/>
              </a:ext>
            </a:extLst>
          </p:cNvPr>
          <p:cNvSpPr txBox="1"/>
          <p:nvPr/>
        </p:nvSpPr>
        <p:spPr>
          <a:xfrm>
            <a:off x="4937638" y="5976908"/>
            <a:ext cx="2316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94848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4705</TotalTime>
  <Words>1414</Words>
  <Application>Microsoft Office PowerPoint</Application>
  <PresentationFormat>Widescreen</PresentationFormat>
  <Paragraphs>138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Office Theme</vt:lpstr>
      <vt:lpstr>Using spline interpolation to extract the pure SU(3) deconfinement temperature</vt:lpstr>
      <vt:lpstr>Phase Transitions</vt:lpstr>
      <vt:lpstr>Quantum Chromodynamics phase diagram</vt:lpstr>
      <vt:lpstr>Pure SU(3) vs QCD</vt:lpstr>
      <vt:lpstr>Spline Interpolation</vt:lpstr>
      <vt:lpstr>Reweighting</vt:lpstr>
      <vt:lpstr>Results</vt:lpstr>
      <vt:lpstr>PowerPoint Presentation</vt:lpstr>
      <vt:lpstr>Splines vs Reweighting: advantages and disadvantages</vt:lpstr>
      <vt:lpstr>PowerPoint Presentation</vt:lpstr>
      <vt:lpstr>PowerPoint Presentation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Coleman Rohde</dc:creator>
  <cp:lastModifiedBy>Coleman Rohde</cp:lastModifiedBy>
  <cp:revision>12</cp:revision>
  <dcterms:created xsi:type="dcterms:W3CDTF">2024-09-13T21:54:57Z</dcterms:created>
  <dcterms:modified xsi:type="dcterms:W3CDTF">2024-10-11T14:46:22Z</dcterms:modified>
</cp:coreProperties>
</file>