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0" r:id="rId4"/>
    <p:sldId id="291" r:id="rId5"/>
    <p:sldId id="278" r:id="rId6"/>
    <p:sldId id="279" r:id="rId7"/>
    <p:sldId id="280" r:id="rId8"/>
    <p:sldId id="292" r:id="rId9"/>
    <p:sldId id="281" r:id="rId10"/>
    <p:sldId id="282" r:id="rId11"/>
    <p:sldId id="285" r:id="rId12"/>
    <p:sldId id="284" r:id="rId13"/>
    <p:sldId id="288" r:id="rId14"/>
    <p:sldId id="294" r:id="rId15"/>
    <p:sldId id="295" r:id="rId16"/>
    <p:sldId id="257" r:id="rId17"/>
    <p:sldId id="259" r:id="rId18"/>
    <p:sldId id="260" r:id="rId19"/>
    <p:sldId id="263" r:id="rId20"/>
    <p:sldId id="261" r:id="rId21"/>
    <p:sldId id="262" r:id="rId22"/>
    <p:sldId id="264" r:id="rId23"/>
    <p:sldId id="265" r:id="rId24"/>
    <p:sldId id="266" r:id="rId25"/>
    <p:sldId id="267" r:id="rId26"/>
    <p:sldId id="271" r:id="rId27"/>
    <p:sldId id="272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D33-6B04-49F4-AB5D-93742E20A84A}" type="datetimeFigureOut">
              <a:rPr lang="en-US" smtClean="0"/>
              <a:pPr/>
              <a:t>9/7/2011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F93A-D992-40DA-B771-C53A8C02CC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D33-6B04-49F4-AB5D-93742E20A84A}" type="datetimeFigureOut">
              <a:rPr lang="en-US" smtClean="0"/>
              <a:pPr/>
              <a:t>9/7/2011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F93A-D992-40DA-B771-C53A8C02CC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D33-6B04-49F4-AB5D-93742E20A84A}" type="datetimeFigureOut">
              <a:rPr lang="en-US" smtClean="0"/>
              <a:pPr/>
              <a:t>9/7/2011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F93A-D992-40DA-B771-C53A8C02CC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 baseline="0">
                <a:latin typeface="Times New Roman" pitchFamily="18" charset="0"/>
              </a:defRPr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D33-6B04-49F4-AB5D-93742E20A84A}" type="datetimeFigureOut">
              <a:rPr lang="en-US" smtClean="0"/>
              <a:pPr/>
              <a:t>9/7/2011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F93A-D992-40DA-B771-C53A8C02CC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D33-6B04-49F4-AB5D-93742E20A84A}" type="datetimeFigureOut">
              <a:rPr lang="en-US" smtClean="0"/>
              <a:pPr/>
              <a:t>9/7/2011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F93A-D992-40DA-B771-C53A8C02CC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D33-6B04-49F4-AB5D-93742E20A84A}" type="datetimeFigureOut">
              <a:rPr lang="en-US" smtClean="0"/>
              <a:pPr/>
              <a:t>9/7/2011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F93A-D992-40DA-B771-C53A8C02CC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D33-6B04-49F4-AB5D-93742E20A84A}" type="datetimeFigureOut">
              <a:rPr lang="en-US" smtClean="0"/>
              <a:pPr/>
              <a:t>9/7/2011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F93A-D992-40DA-B771-C53A8C02CC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D33-6B04-49F4-AB5D-93742E20A84A}" type="datetimeFigureOut">
              <a:rPr lang="en-US" smtClean="0"/>
              <a:pPr/>
              <a:t>9/7/2011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F93A-D992-40DA-B771-C53A8C02CC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D33-6B04-49F4-AB5D-93742E20A84A}" type="datetimeFigureOut">
              <a:rPr lang="en-US" smtClean="0"/>
              <a:pPr/>
              <a:t>9/7/2011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F93A-D992-40DA-B771-C53A8C02CC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D33-6B04-49F4-AB5D-93742E20A84A}" type="datetimeFigureOut">
              <a:rPr lang="en-US" smtClean="0"/>
              <a:pPr/>
              <a:t>9/7/2011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F93A-D992-40DA-B771-C53A8C02CC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D33-6B04-49F4-AB5D-93742E20A84A}" type="datetimeFigureOut">
              <a:rPr lang="en-US" smtClean="0"/>
              <a:pPr/>
              <a:t>9/7/2011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F93A-D992-40DA-B771-C53A8C02CC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DD33-6B04-49F4-AB5D-93742E20A84A}" type="datetimeFigureOut">
              <a:rPr lang="en-US" smtClean="0"/>
              <a:pPr/>
              <a:t>9/7/2011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F93A-D992-40DA-B771-C53A8C02CC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Lecture 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Introduction to data structures and algorithms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Sỹ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Vinh</a:t>
            </a:r>
          </a:p>
          <a:p>
            <a:pPr>
              <a:defRPr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science department</a:t>
            </a:r>
          </a:p>
          <a:p>
            <a:pPr>
              <a:defRPr/>
            </a:pP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vinhls@vnu.edu.vn</a:t>
            </a:r>
            <a:endParaRPr lang="en-US" sz="2600" i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3: Phone dictionary	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Design a program to manage a phone dictionary with main operations:</a:t>
            </a:r>
          </a:p>
          <a:p>
            <a:pPr marL="457200" indent="-457200">
              <a:buAutoNum type="arabicPeriod"/>
            </a:pPr>
            <a:r>
              <a:rPr lang="en-US" dirty="0" smtClean="0"/>
              <a:t>Check if  a phone number is in the phone dictionary?</a:t>
            </a:r>
          </a:p>
          <a:p>
            <a:pPr marL="457200" indent="-457200">
              <a:buAutoNum type="arabicPeriod"/>
            </a:pPr>
            <a:r>
              <a:rPr lang="en-US" dirty="0" smtClean="0"/>
              <a:t>Insert a new phone number</a:t>
            </a:r>
          </a:p>
          <a:p>
            <a:pPr marL="457200" indent="-457200">
              <a:buAutoNum type="arabicPeriod"/>
            </a:pPr>
            <a:r>
              <a:rPr lang="en-US" dirty="0" smtClean="0"/>
              <a:t>Delete a phone number</a:t>
            </a:r>
          </a:p>
          <a:p>
            <a:pPr marL="457200" indent="-457200">
              <a:buAutoNum type="arabicPeriod"/>
            </a:pPr>
            <a:r>
              <a:rPr lang="en-US" dirty="0" smtClean="0"/>
              <a:t>Edit a phone number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dirty="0" smtClean="0"/>
              <a:t>Example 4: Find the best road (</a:t>
            </a:r>
            <a:r>
              <a:rPr lang="en-US" dirty="0"/>
              <a:t>G</a:t>
            </a:r>
            <a:r>
              <a:rPr lang="en-US" dirty="0" smtClean="0"/>
              <a:t>oogle map)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Example 4: Find the best path </a:t>
            </a:r>
            <a:r>
              <a:rPr lang="en-US" dirty="0" smtClean="0"/>
              <a:t>(Google </a:t>
            </a:r>
            <a:r>
              <a:rPr lang="en-US" dirty="0"/>
              <a:t>map)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24131" y="990600"/>
            <a:ext cx="9168131" cy="573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</a:t>
            </a:r>
            <a:r>
              <a:rPr lang="en-US" dirty="0"/>
              <a:t>T</a:t>
            </a:r>
            <a:r>
              <a:rPr lang="en-US" dirty="0" smtClean="0"/>
              <a:t>raveling salesman problem (TSP)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salesman needs to visit N customers at N cities. Find a path for the salesman satisfied:</a:t>
            </a:r>
          </a:p>
          <a:p>
            <a:pPr marL="457200" indent="-457200">
              <a:buAutoNum type="arabicPeriod"/>
            </a:pPr>
            <a:r>
              <a:rPr lang="en-US" dirty="0" smtClean="0"/>
              <a:t>Visit each city exactly one time, then return the start city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total distance is shortest.</a:t>
            </a:r>
          </a:p>
          <a:p>
            <a:pPr marL="857250" lvl="1" indent="-457200"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200400"/>
            <a:ext cx="503981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</a:t>
            </a:r>
            <a:r>
              <a:rPr lang="en-US" dirty="0"/>
              <a:t>salesman problem (</a:t>
            </a:r>
            <a:r>
              <a:rPr lang="en-US" dirty="0" smtClean="0"/>
              <a:t>TSP)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N</a:t>
            </a:r>
            <a:r>
              <a:rPr lang="en-US" b="1" dirty="0" smtClean="0"/>
              <a:t>earest neighbor algorithm: </a:t>
            </a:r>
            <a:r>
              <a:rPr lang="en-US" sz="1600" dirty="0" smtClean="0"/>
              <a:t>From the current city, visit the nearest un-visited city. Repeat the process until all cities have been visited, then return to the start city.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869772"/>
            <a:ext cx="5753823" cy="382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2747" y="1219201"/>
            <a:ext cx="6102853" cy="406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path:   1 → 2  → </a:t>
            </a:r>
            <a:r>
              <a:rPr lang="en-US" sz="2000" dirty="0" smtClean="0">
                <a:solidFill>
                  <a:srgbClr val="FF0000"/>
                </a:solidFill>
              </a:rPr>
              <a:t>3 → X</a:t>
            </a:r>
            <a:r>
              <a:rPr lang="en-US" sz="2000" dirty="0" smtClean="0"/>
              <a:t>  → 7  → 8  → 6 → 5 → 4 → 9 →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Optimal path:            1 → 2  → </a:t>
            </a:r>
            <a:r>
              <a:rPr lang="en-US" sz="2000" dirty="0" smtClean="0">
                <a:solidFill>
                  <a:srgbClr val="FF0000"/>
                </a:solidFill>
              </a:rPr>
              <a:t>3 → 4</a:t>
            </a:r>
            <a:r>
              <a:rPr lang="en-US" sz="2000" dirty="0" smtClean="0"/>
              <a:t>  → 5  → </a:t>
            </a:r>
            <a:r>
              <a:rPr lang="en-US" sz="2000" dirty="0" smtClean="0">
                <a:solidFill>
                  <a:srgbClr val="FF0000"/>
                </a:solidFill>
              </a:rPr>
              <a:t>6  → 8</a:t>
            </a:r>
            <a:r>
              <a:rPr lang="en-US" sz="2000" dirty="0" smtClean="0"/>
              <a:t> → 7 → X → 9 →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a good program?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Correctness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Effective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Simple/Understandable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Easy to find bugs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Easy to change and upgrade/maintain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“Algorithm + Data structure = Program”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N. Wirth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are information which computer can process such as integer numbers, real numbers, string, and other complex data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computer memories, data are presente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 in binary format (0 or 1)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programming languages (C++, Java…), data are abstractly presented  so that they are easy to understand. For example: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age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double    weight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String      name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Standard </a:t>
            </a:r>
            <a:r>
              <a:rPr lang="en-US" dirty="0">
                <a:cs typeface="Times New Roman" pitchFamily="18" charset="0"/>
              </a:rPr>
              <a:t>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ata types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dirty="0" smtClean="0">
                <a:cs typeface="Times New Roman" pitchFamily="18" charset="0"/>
              </a:rPr>
              <a:t>A </a:t>
            </a:r>
            <a:r>
              <a:rPr lang="en-US" dirty="0">
                <a:cs typeface="Times New Roman" pitchFamily="18" charset="0"/>
              </a:rPr>
              <a:t>d</a:t>
            </a:r>
            <a:r>
              <a:rPr lang="en-US" dirty="0" smtClean="0">
                <a:cs typeface="Times New Roman" pitchFamily="18" charset="0"/>
              </a:rPr>
              <a:t>ata type is specified by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range of values or the values it can hold.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</a:rPr>
              <a:t>Operations on values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cs typeface="Times New Roman" pitchFamily="18" charset="0"/>
              </a:rPr>
              <a:t>Example 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C++</a:t>
            </a: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type	range			operations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true / false		and, or, not,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char	-127 -&gt; 127		‘&lt;‘,  ‘&gt;’, ‘=’ 	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-32,767 -&gt; 32,767		‘&lt;‘,   ‘&gt;’,  ‘=’, ‘+’,  ‘-’,  ‘*’,  ‘/’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float	~1E-37 -&gt; ~1E+37		 ‘&lt;‘,  ‘&gt;’, ‘=’, ‘+’,  ‘-’,  ‘*’,  ‘/’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double	~1.7E-308 -&gt;  ~1.7E+308	 ‘&lt;‘,  ‘&gt;’, ‘=’, ‘+’,  ‘-’,  ‘*’,  ‘/’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Structured data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Question: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How to present a point on the plane?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Answer: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Programming languages provide us rules to define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new data type T from defined data types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,…,t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in C++: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				</a:t>
            </a:r>
          </a:p>
          <a:p>
            <a:pPr lvl="1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t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x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t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x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……..</a:t>
            </a:r>
          </a:p>
          <a:p>
            <a:pPr lvl="1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 and algorithm concepts</a:t>
            </a:r>
          </a:p>
          <a:p>
            <a:r>
              <a:rPr lang="en-US" dirty="0" smtClean="0"/>
              <a:t>Industrial problems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Abstract data structures</a:t>
            </a:r>
          </a:p>
          <a:p>
            <a:r>
              <a:rPr lang="en-US" dirty="0" smtClean="0"/>
              <a:t>Problem description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Structured </a:t>
            </a:r>
            <a:r>
              <a:rPr lang="en-US" dirty="0">
                <a:cs typeface="Times New Roman" pitchFamily="18" charset="0"/>
              </a:rPr>
              <a:t>data types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to present a point on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plane?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pointType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double 	x;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double 	y;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to present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plane?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lineType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point Type	start;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pointType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end;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Structured </a:t>
            </a:r>
            <a:r>
              <a:rPr lang="en-US" dirty="0">
                <a:cs typeface="Times New Roman" pitchFamily="18" charset="0"/>
              </a:rPr>
              <a:t>data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Define a data structure to present student information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char 	name[100];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age;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sex;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Define a data structure to present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class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1">
              <a:buNone/>
            </a:pPr>
            <a:r>
              <a:rPr lang="en-US" dirty="0" smtClean="0">
                <a:cs typeface="Times New Roman" pitchFamily="18" charset="0"/>
              </a:rPr>
              <a:t>s</a:t>
            </a:r>
            <a:r>
              <a:rPr lang="en-US" sz="2000" dirty="0" smtClean="0">
                <a:cs typeface="Times New Roman" pitchFamily="18" charset="0"/>
              </a:rPr>
              <a:t>truct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studentClassType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char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[100];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numberStudent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studentArr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[100];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Range and operations on structured data types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Consider a data type T defined from data types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Example: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double 	real;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double	image; 	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Range: Define by the ranges of component types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real:  the range of ‘double’ type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image: the range of  ‘double’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Times New Roman" pitchFamily="18" charset="0"/>
              </a:rPr>
              <a:t>Range and operations on </a:t>
            </a:r>
            <a:r>
              <a:rPr lang="en-US" dirty="0" smtClean="0">
                <a:cs typeface="Times New Roman" pitchFamily="18" charset="0"/>
              </a:rPr>
              <a:t>structured </a:t>
            </a:r>
            <a:r>
              <a:rPr lang="en-US" dirty="0">
                <a:cs typeface="Times New Roman" pitchFamily="18" charset="0"/>
              </a:rPr>
              <a:t>data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Operations:  Defined by program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Example: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double 	real;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double	image; 	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complexType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createComplex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(double real, double image) {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complexType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c;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c.real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real;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c.image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image;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return c;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Times New Roman" pitchFamily="18" charset="0"/>
              </a:rPr>
              <a:t>Range and operations on </a:t>
            </a:r>
            <a:r>
              <a:rPr lang="en-US" dirty="0" smtClean="0">
                <a:cs typeface="Times New Roman" pitchFamily="18" charset="0"/>
              </a:rPr>
              <a:t>structured </a:t>
            </a:r>
            <a:r>
              <a:rPr lang="en-US" dirty="0">
                <a:cs typeface="Times New Roman" pitchFamily="18" charset="0"/>
              </a:rPr>
              <a:t>data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c1,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complextType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c2)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c12;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c12.real = c1.real + c2.real;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c12.image = c1.image + c2.image;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return c12;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multiply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c1,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complextType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c2)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c12;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c12.real = (c1.real * c2.real) – (c1.image * c2.image);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c12.image = (c1.real * c2.image) + (c1.image * c2.real);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return c12;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Times New Roman" pitchFamily="18" charset="0"/>
              </a:rPr>
              <a:t>Range and operations on </a:t>
            </a:r>
            <a:r>
              <a:rPr lang="en-US" dirty="0" smtClean="0">
                <a:cs typeface="Times New Roman" pitchFamily="18" charset="0"/>
              </a:rPr>
              <a:t>structured </a:t>
            </a:r>
            <a:r>
              <a:rPr lang="en-US" dirty="0">
                <a:cs typeface="Times New Roman" pitchFamily="18" charset="0"/>
              </a:rPr>
              <a:t>data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getReal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c.real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getImage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c.image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printComplex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c.real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&lt;&lt; “ +i ” &lt;&lt;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c.image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&lt;&lt; “ \ n” 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Abstract data types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Abstract components of structured data type</a:t>
            </a:r>
          </a:p>
          <a:p>
            <a:pPr marL="0" indent="0">
              <a:buNone/>
            </a:pPr>
            <a:r>
              <a:rPr lang="en-US" dirty="0" smtClean="0"/>
              <a:t>     Example:  complex number type</a:t>
            </a:r>
          </a:p>
          <a:p>
            <a:pPr lvl="1"/>
            <a:r>
              <a:rPr lang="en-US" dirty="0" smtClean="0"/>
              <a:t>Real</a:t>
            </a:r>
            <a:endParaRPr lang="en-US" dirty="0"/>
          </a:p>
          <a:p>
            <a:pPr lvl="1"/>
            <a:r>
              <a:rPr lang="en-US" dirty="0" smtClean="0"/>
              <a:t>image</a:t>
            </a:r>
          </a:p>
          <a:p>
            <a:pPr>
              <a:buNone/>
            </a:pPr>
            <a:r>
              <a:rPr lang="en-US" sz="2000" dirty="0" smtClean="0"/>
              <a:t>		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Abstract operations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Example: complex number type	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/>
              <a:t>createComplex</a:t>
            </a:r>
            <a:r>
              <a:rPr lang="en-US" dirty="0" smtClean="0"/>
              <a:t> (real, image)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/>
              <a:t>getReal</a:t>
            </a:r>
            <a:r>
              <a:rPr lang="en-US" dirty="0" smtClean="0"/>
              <a:t> (</a:t>
            </a:r>
            <a:r>
              <a:rPr lang="en-US" dirty="0" smtClean="0"/>
              <a:t>complexNumber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/>
              <a:t>getImage</a:t>
            </a:r>
            <a:r>
              <a:rPr lang="en-US" dirty="0" smtClean="0"/>
              <a:t> (</a:t>
            </a:r>
            <a:r>
              <a:rPr lang="en-US" dirty="0" smtClean="0"/>
              <a:t>complexNumber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	add (complexNumber1, complexNumber2)</a:t>
            </a:r>
          </a:p>
          <a:p>
            <a:pPr lvl="1"/>
            <a:r>
              <a:rPr lang="en-US" dirty="0" smtClean="0"/>
              <a:t>	multiply (complexNumber2, complexNumber2)</a:t>
            </a:r>
          </a:p>
          <a:p>
            <a:pPr lvl="1"/>
            <a:r>
              <a:rPr lang="en-US" dirty="0" smtClean="0"/>
              <a:t>   print (</a:t>
            </a:r>
            <a:r>
              <a:rPr lang="en-US" dirty="0" smtClean="0"/>
              <a:t>complexNumber</a:t>
            </a:r>
            <a:r>
              <a:rPr lang="en-US" dirty="0" smtClean="0"/>
              <a:t>)	</a:t>
            </a:r>
            <a:r>
              <a:rPr lang="en-US" sz="1700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Abstract data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>
              <a:buNone/>
            </a:pPr>
            <a:r>
              <a:rPr lang="en-US" sz="2400" dirty="0" smtClean="0"/>
              <a:t>Abstract student data 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Abstract data type components</a:t>
            </a:r>
          </a:p>
          <a:p>
            <a:pPr marL="514350" indent="-457200">
              <a:buNone/>
            </a:pPr>
            <a:r>
              <a:rPr lang="en-US" dirty="0" smtClean="0"/>
              <a:t>		name, age, sex,  address</a:t>
            </a:r>
          </a:p>
          <a:p>
            <a:pPr marL="914400" lvl="1" indent="-457200">
              <a:buAutoNum type="arabicPeriod" startAt="2"/>
            </a:pPr>
            <a:endParaRPr lang="en-US" dirty="0" smtClean="0"/>
          </a:p>
          <a:p>
            <a:pPr marL="914400" lvl="1" indent="-457200">
              <a:buAutoNum type="arabicPeriod" startAt="2"/>
            </a:pPr>
            <a:r>
              <a:rPr lang="en-US" dirty="0" smtClean="0"/>
              <a:t>Abstract operations</a:t>
            </a:r>
          </a:p>
          <a:p>
            <a:pPr marL="1257300" lvl="3" indent="-400050"/>
            <a:r>
              <a:rPr lang="en-US" dirty="0" smtClean="0"/>
              <a:t>createStudent</a:t>
            </a:r>
            <a:r>
              <a:rPr lang="en-US" dirty="0" smtClean="0"/>
              <a:t> (name, age, sex, address)</a:t>
            </a:r>
          </a:p>
          <a:p>
            <a:pPr marL="1257300" lvl="3" indent="-400050"/>
            <a:r>
              <a:rPr lang="en-US" dirty="0" smtClean="0"/>
              <a:t>compare </a:t>
            </a:r>
            <a:r>
              <a:rPr lang="en-US" dirty="0"/>
              <a:t>(student1, student2)</a:t>
            </a:r>
          </a:p>
          <a:p>
            <a:pPr marL="1257300" lvl="3" indent="-400050"/>
            <a:r>
              <a:rPr lang="en-US" dirty="0" smtClean="0"/>
              <a:t>getName</a:t>
            </a:r>
            <a:r>
              <a:rPr lang="en-US" dirty="0" smtClean="0"/>
              <a:t> </a:t>
            </a:r>
            <a:r>
              <a:rPr lang="en-US" dirty="0"/>
              <a:t>(student)</a:t>
            </a:r>
          </a:p>
          <a:p>
            <a:pPr marL="1257300" lvl="3" indent="-400050"/>
            <a:r>
              <a:rPr lang="en-US" dirty="0" smtClean="0"/>
              <a:t>getAge</a:t>
            </a:r>
            <a:r>
              <a:rPr lang="en-US" dirty="0" smtClean="0"/>
              <a:t> </a:t>
            </a:r>
            <a:r>
              <a:rPr lang="en-US" dirty="0"/>
              <a:t>(student)</a:t>
            </a:r>
          </a:p>
          <a:p>
            <a:pPr marL="1257300" lvl="3" indent="-400050"/>
            <a:r>
              <a:rPr lang="en-US" dirty="0" smtClean="0"/>
              <a:t>getSex</a:t>
            </a:r>
            <a:r>
              <a:rPr lang="en-US" dirty="0" smtClean="0"/>
              <a:t> </a:t>
            </a:r>
            <a:r>
              <a:rPr lang="en-US" dirty="0"/>
              <a:t>(student)</a:t>
            </a:r>
          </a:p>
          <a:p>
            <a:pPr marL="1257300" lvl="3" indent="-400050"/>
            <a:r>
              <a:rPr lang="en-US" dirty="0" smtClean="0"/>
              <a:t>getAdd</a:t>
            </a:r>
            <a:r>
              <a:rPr lang="en-US" dirty="0" smtClean="0"/>
              <a:t> </a:t>
            </a:r>
            <a:r>
              <a:rPr lang="en-US" dirty="0"/>
              <a:t>(student)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Problem description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Example: Given a list of complex numbers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Calculate the sum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Find the number which has the biggest real component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Find the number which has the biggest </a:t>
            </a:r>
            <a:r>
              <a:rPr lang="en-US" dirty="0" smtClean="0"/>
              <a:t>image </a:t>
            </a:r>
            <a:r>
              <a:rPr lang="en-US" dirty="0"/>
              <a:t>component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Problem description:</a:t>
            </a:r>
          </a:p>
          <a:p>
            <a:r>
              <a:rPr lang="en-US" dirty="0" smtClean="0"/>
              <a:t>Input: Give a list of complex numbers, each number is presented by two real numbers one for real component, the other for image one.</a:t>
            </a:r>
          </a:p>
          <a:p>
            <a:endParaRPr lang="en-US" dirty="0" smtClean="0"/>
          </a:p>
          <a:p>
            <a:r>
              <a:rPr lang="en-US" b="1" dirty="0" smtClean="0"/>
              <a:t>Output:  </a:t>
            </a:r>
          </a:p>
          <a:p>
            <a:pPr lvl="1"/>
            <a:r>
              <a:rPr lang="en-US" dirty="0" smtClean="0"/>
              <a:t>c1 (the complex number presented the total of the list)</a:t>
            </a:r>
          </a:p>
          <a:p>
            <a:pPr lvl="1"/>
            <a:r>
              <a:rPr lang="en-US" dirty="0"/>
              <a:t>c2 (the number which has the biggest real component</a:t>
            </a:r>
          </a:p>
          <a:p>
            <a:pPr lvl="1"/>
            <a:r>
              <a:rPr lang="en-US" dirty="0"/>
              <a:t>c2 (the number which has the biggest </a:t>
            </a:r>
            <a:r>
              <a:rPr lang="en-US" dirty="0" smtClean="0"/>
              <a:t>image component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What is a data structure? </a:t>
            </a:r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i="1" dirty="0" smtClean="0"/>
              <a:t>A </a:t>
            </a:r>
            <a:r>
              <a:rPr lang="en-US" sz="2600" i="1" dirty="0"/>
              <a:t>data structure is a </a:t>
            </a:r>
            <a:r>
              <a:rPr lang="en-US" sz="2600" i="1" dirty="0" smtClean="0"/>
              <a:t>particular </a:t>
            </a:r>
            <a:r>
              <a:rPr lang="en-US" sz="2600" i="1" dirty="0"/>
              <a:t>way of storing and organizing data </a:t>
            </a:r>
            <a:endParaRPr lang="en-US" sz="2600" i="1" dirty="0" smtClean="0"/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i="1" dirty="0" smtClean="0"/>
              <a:t>so </a:t>
            </a:r>
            <a:r>
              <a:rPr lang="en-US" sz="2600" i="1" dirty="0"/>
              <a:t>that </a:t>
            </a:r>
            <a:r>
              <a:rPr lang="en-US" sz="2600" i="1" dirty="0" smtClean="0"/>
              <a:t>they </a:t>
            </a:r>
            <a:r>
              <a:rPr lang="en-US" sz="2600" i="1" dirty="0"/>
              <a:t>can be used </a:t>
            </a:r>
            <a:r>
              <a:rPr lang="en-US" sz="2600" i="1" dirty="0" smtClean="0"/>
              <a:t>efficiently.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900" dirty="0" smtClean="0"/>
              <a:t>Efficiency</a:t>
            </a:r>
            <a:r>
              <a:rPr lang="en-US" sz="2900" dirty="0"/>
              <a:t>?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600" dirty="0" smtClean="0"/>
              <a:t>Correctness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600" smtClean="0"/>
              <a:t>Memory usage</a:t>
            </a:r>
            <a:endParaRPr lang="en-US" sz="2600" dirty="0" smtClean="0"/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600" dirty="0" smtClean="0"/>
              <a:t>Search and retrieval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600" dirty="0" smtClean="0"/>
              <a:t>modification, insertion/deletion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600" dirty="0" smtClean="0"/>
              <a:t>Simple and understandable/implementable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3200" dirty="0"/>
              <a:t>Standard data structures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200" dirty="0" err="1"/>
              <a:t>Struct</a:t>
            </a:r>
            <a:endParaRPr lang="en-US" sz="2200" dirty="0"/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200" dirty="0"/>
              <a:t>Array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200" dirty="0"/>
              <a:t>List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200" dirty="0"/>
              <a:t>Tree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200" dirty="0"/>
              <a:t>Hash table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200" dirty="0"/>
              <a:t>Set 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200" dirty="0"/>
              <a:t>Dictionary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Algorithms?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an algorithm?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900" i="1" dirty="0" smtClean="0"/>
              <a:t>An algorithm is a step by step procedure to solve a problem. An algorithm can be described by nature languages (</a:t>
            </a:r>
            <a:r>
              <a:rPr lang="en-US" sz="1900" i="1" dirty="0"/>
              <a:t>E</a:t>
            </a:r>
            <a:r>
              <a:rPr lang="en-US" sz="1900" i="1" dirty="0" smtClean="0"/>
              <a:t>nglish, Vietnamese...) or programming languages (C++, Java, Python…)</a:t>
            </a:r>
          </a:p>
          <a:p>
            <a:pPr>
              <a:buNone/>
            </a:pPr>
            <a:r>
              <a:rPr lang="en-US" dirty="0" smtClean="0"/>
              <a:t>	 </a:t>
            </a:r>
          </a:p>
          <a:p>
            <a:pPr>
              <a:buNone/>
            </a:pPr>
            <a:r>
              <a:rPr lang="en-US" sz="1700" dirty="0"/>
              <a:t>	</a:t>
            </a:r>
            <a:r>
              <a:rPr lang="en-US" sz="1700" dirty="0" smtClean="0"/>
              <a:t>Example:  How to cook rice?</a:t>
            </a:r>
          </a:p>
          <a:p>
            <a:pPr lvl="2"/>
            <a:r>
              <a:rPr lang="en-US" sz="1700" dirty="0" smtClean="0"/>
              <a:t>Step 1: Get rice</a:t>
            </a:r>
          </a:p>
          <a:p>
            <a:pPr lvl="2"/>
            <a:r>
              <a:rPr lang="en-US" sz="1700" dirty="0" smtClean="0"/>
              <a:t>Step 2: Combine rice and water</a:t>
            </a:r>
          </a:p>
          <a:p>
            <a:pPr lvl="2"/>
            <a:r>
              <a:rPr lang="en-US" sz="1700" dirty="0" smtClean="0"/>
              <a:t>Step 3: Boil the rice</a:t>
            </a:r>
          </a:p>
          <a:p>
            <a:pPr lvl="2"/>
            <a:r>
              <a:rPr lang="en-US" sz="1700" dirty="0" smtClean="0"/>
              <a:t>Step 4:  Check the rice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200" dirty="0" smtClean="0"/>
              <a:t>A good algorithm?</a:t>
            </a:r>
          </a:p>
          <a:p>
            <a:pPr lvl="2"/>
            <a:r>
              <a:rPr lang="en-US" sz="1700" dirty="0" smtClean="0"/>
              <a:t>Correctness</a:t>
            </a:r>
            <a:endParaRPr lang="en-US" sz="1700" dirty="0"/>
          </a:p>
          <a:p>
            <a:pPr lvl="2"/>
            <a:r>
              <a:rPr lang="en-US" sz="1700" dirty="0"/>
              <a:t>Fast</a:t>
            </a:r>
          </a:p>
          <a:p>
            <a:pPr lvl="2"/>
            <a:r>
              <a:rPr lang="en-US" sz="1700" dirty="0" smtClean="0"/>
              <a:t>Memory</a:t>
            </a:r>
            <a:endParaRPr lang="en-US" sz="1700" dirty="0"/>
          </a:p>
          <a:p>
            <a:pPr lvl="2"/>
            <a:r>
              <a:rPr lang="en-US" sz="1700" dirty="0"/>
              <a:t>Simple, </a:t>
            </a:r>
            <a:r>
              <a:rPr lang="en-US" sz="1700" dirty="0" smtClean="0"/>
              <a:t>understandable/implementable</a:t>
            </a:r>
            <a:endParaRPr lang="en-US" sz="1700" dirty="0"/>
          </a:p>
          <a:p>
            <a:pPr marL="857250" lvl="1" indent="-4572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 1: Sort a list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Problem: K55 CA has N students. Sort these students decreasingly by their average scores.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39336"/>
              </p:ext>
            </p:extLst>
          </p:nvPr>
        </p:nvGraphicFramePr>
        <p:xfrm>
          <a:off x="457200" y="3048000"/>
          <a:ext cx="80010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r>
                        <a:rPr lang="en-US" sz="1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Name	</a:t>
                      </a:r>
                      <a:r>
                        <a:rPr lang="en-US" sz="1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</a:t>
                      </a: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Average score</a:t>
                      </a:r>
                    </a:p>
                    <a:p>
                      <a:pPr lvl="0">
                        <a:buNone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Tuấn		22</a:t>
                      </a:r>
                    </a:p>
                    <a:p>
                      <a:pPr lvl="0">
                        <a:buNone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Thăng	29</a:t>
                      </a:r>
                    </a:p>
                    <a:p>
                      <a:pPr lvl="0">
                        <a:buNone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Vinh		26</a:t>
                      </a:r>
                    </a:p>
                    <a:p>
                      <a:pPr lvl="0">
                        <a:buNone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Ánh		27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r>
                        <a:rPr lang="en-US" sz="1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Name	</a:t>
                      </a:r>
                      <a:r>
                        <a:rPr lang="en-US" sz="1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Average score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Thăng	29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  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Ánh		27</a:t>
                      </a:r>
                      <a:endParaRPr 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  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Vinh		26</a:t>
                      </a:r>
                    </a:p>
                    <a:p>
                      <a:pPr lvl="0">
                        <a:buNone/>
                      </a:pP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  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Tuấn		22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Bubble sort by nature language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Algorithm:</a:t>
            </a:r>
            <a:r>
              <a:rPr lang="en-US" sz="1600" dirty="0" smtClean="0"/>
              <a:t> Iterate through the list, if there are two consecutive students with the wrong orders, swap them. Repeat this process until we get the correct list.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	    </a:t>
            </a:r>
            <a:r>
              <a:rPr lang="en-US" sz="1600" b="1" dirty="0" smtClean="0"/>
              <a:t>Step 0		    Step 1		   	     Step 2		</a:t>
            </a:r>
          </a:p>
          <a:p>
            <a:pPr marL="457200" indent="-4572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Tuấn</a:t>
            </a:r>
            <a:r>
              <a:rPr lang="en-US" sz="1600" dirty="0" smtClean="0">
                <a:solidFill>
                  <a:srgbClr val="FF0000"/>
                </a:solidFill>
              </a:rPr>
              <a:t>, 22)		</a:t>
            </a:r>
            <a:r>
              <a:rPr lang="en-US" sz="1600" dirty="0" smtClean="0"/>
              <a:t>1. (</a:t>
            </a:r>
            <a:r>
              <a:rPr lang="en-US" sz="1600" dirty="0" smtClean="0"/>
              <a:t>Thăng</a:t>
            </a:r>
            <a:r>
              <a:rPr lang="en-US" sz="1600" dirty="0" smtClean="0"/>
              <a:t>, 29)		1. (</a:t>
            </a:r>
            <a:r>
              <a:rPr lang="en-US" sz="1600" dirty="0" smtClean="0"/>
              <a:t>Thăng</a:t>
            </a:r>
            <a:r>
              <a:rPr lang="en-US" sz="1600" dirty="0" smtClean="0"/>
              <a:t>, 29)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Thăng</a:t>
            </a:r>
            <a:r>
              <a:rPr lang="en-US" sz="1600" dirty="0" smtClean="0">
                <a:solidFill>
                  <a:srgbClr val="FF0000"/>
                </a:solidFill>
              </a:rPr>
              <a:t> , 29)		2. (</a:t>
            </a:r>
            <a:r>
              <a:rPr lang="en-US" sz="1600" dirty="0" smtClean="0">
                <a:solidFill>
                  <a:srgbClr val="FF0000"/>
                </a:solidFill>
              </a:rPr>
              <a:t>Tuấn</a:t>
            </a:r>
            <a:r>
              <a:rPr lang="en-US" sz="1600" dirty="0" smtClean="0">
                <a:solidFill>
                  <a:srgbClr val="FF0000"/>
                </a:solidFill>
              </a:rPr>
              <a:t>, 22)		</a:t>
            </a:r>
            <a:r>
              <a:rPr lang="en-US" sz="1600" dirty="0" smtClean="0"/>
              <a:t>2. (Vinh, 26)</a:t>
            </a:r>
          </a:p>
          <a:p>
            <a:pPr marL="457200" indent="-457200">
              <a:buAutoNum type="arabicPeriod"/>
            </a:pPr>
            <a:r>
              <a:rPr lang="en-US" sz="1600" dirty="0" smtClean="0"/>
              <a:t>(Vinh, 26)		</a:t>
            </a:r>
            <a:r>
              <a:rPr lang="en-US" sz="1600" dirty="0" smtClean="0">
                <a:solidFill>
                  <a:srgbClr val="FF0000"/>
                </a:solidFill>
              </a:rPr>
              <a:t>3.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(Vinh, 26)		3. (</a:t>
            </a:r>
            <a:r>
              <a:rPr lang="en-US" sz="1600" dirty="0" smtClean="0">
                <a:solidFill>
                  <a:srgbClr val="FF0000"/>
                </a:solidFill>
              </a:rPr>
              <a:t>Tuấn</a:t>
            </a:r>
            <a:r>
              <a:rPr lang="en-US" sz="1600" dirty="0" smtClean="0">
                <a:solidFill>
                  <a:srgbClr val="FF0000"/>
                </a:solidFill>
              </a:rPr>
              <a:t>, 22)</a:t>
            </a:r>
          </a:p>
          <a:p>
            <a:pPr marL="457200" indent="-457200">
              <a:buAutoNum type="arabicPeriod"/>
            </a:pPr>
            <a:r>
              <a:rPr lang="en-US" sz="1600" dirty="0" smtClean="0"/>
              <a:t>(</a:t>
            </a:r>
            <a:r>
              <a:rPr lang="en-US" sz="1600" dirty="0" smtClean="0"/>
              <a:t>Ánh</a:t>
            </a:r>
            <a:r>
              <a:rPr lang="en-US" sz="1600" dirty="0" smtClean="0"/>
              <a:t> , 27)		4. (</a:t>
            </a:r>
            <a:r>
              <a:rPr lang="en-US" sz="1600" dirty="0" smtClean="0"/>
              <a:t>Ánh</a:t>
            </a:r>
            <a:r>
              <a:rPr lang="en-US" sz="1600" dirty="0" smtClean="0"/>
              <a:t>, 27)		</a:t>
            </a:r>
            <a:r>
              <a:rPr lang="en-US" sz="1600" dirty="0" smtClean="0">
                <a:solidFill>
                  <a:srgbClr val="FF0000"/>
                </a:solidFill>
              </a:rPr>
              <a:t>4. (</a:t>
            </a:r>
            <a:r>
              <a:rPr lang="en-US" sz="1600" dirty="0" smtClean="0">
                <a:solidFill>
                  <a:srgbClr val="FF0000"/>
                </a:solidFill>
              </a:rPr>
              <a:t>Ánh</a:t>
            </a:r>
            <a:r>
              <a:rPr lang="en-US" sz="1600" dirty="0" smtClean="0">
                <a:solidFill>
                  <a:srgbClr val="FF0000"/>
                </a:solidFill>
              </a:rPr>
              <a:t>, 27)</a:t>
            </a:r>
          </a:p>
          <a:p>
            <a:pPr marL="457200" indent="-457200">
              <a:buAutoNum type="arabicPeriod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457200" indent="-457200">
              <a:buNone/>
            </a:pPr>
            <a:r>
              <a:rPr lang="en-US" sz="1600" b="1" dirty="0" smtClean="0"/>
              <a:t>         Step 3		    Step 4</a:t>
            </a:r>
          </a:p>
          <a:p>
            <a:pPr marL="457200" indent="-457200">
              <a:buAutoNum type="arabicPeriod"/>
            </a:pPr>
            <a:r>
              <a:rPr lang="en-US" sz="1600" dirty="0" smtClean="0"/>
              <a:t>(</a:t>
            </a:r>
            <a:r>
              <a:rPr lang="en-US" sz="1600" dirty="0" smtClean="0"/>
              <a:t>Thăng</a:t>
            </a:r>
            <a:r>
              <a:rPr lang="en-US" sz="1600" dirty="0" smtClean="0"/>
              <a:t>, 29)		1. (</a:t>
            </a:r>
            <a:r>
              <a:rPr lang="en-US" sz="1600" dirty="0" smtClean="0"/>
              <a:t>Thăng</a:t>
            </a:r>
            <a:r>
              <a:rPr lang="en-US" sz="1600" dirty="0" smtClean="0"/>
              <a:t>, 29)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(Vinh, 26)		</a:t>
            </a:r>
            <a:r>
              <a:rPr lang="en-US" sz="1600" dirty="0" smtClean="0"/>
              <a:t>2. (</a:t>
            </a:r>
            <a:r>
              <a:rPr lang="en-US" sz="1600" dirty="0" smtClean="0"/>
              <a:t>Ánh</a:t>
            </a:r>
            <a:r>
              <a:rPr lang="en-US" sz="1600" dirty="0" smtClean="0"/>
              <a:t>, 27)</a:t>
            </a:r>
          </a:p>
          <a:p>
            <a:pPr marL="457200" indent="-4572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Ánh</a:t>
            </a:r>
            <a:r>
              <a:rPr lang="en-US" sz="1600" dirty="0" smtClean="0">
                <a:solidFill>
                  <a:srgbClr val="FF0000"/>
                </a:solidFill>
              </a:rPr>
              <a:t>, 27)		</a:t>
            </a:r>
            <a:r>
              <a:rPr lang="en-US" sz="1600" dirty="0" smtClean="0"/>
              <a:t>3. (Vinh, 26)</a:t>
            </a:r>
          </a:p>
          <a:p>
            <a:pPr marL="457200" indent="-457200">
              <a:buAutoNum type="arabicPeriod"/>
            </a:pPr>
            <a:r>
              <a:rPr lang="en-US" sz="1600" dirty="0" smtClean="0"/>
              <a:t>(</a:t>
            </a:r>
            <a:r>
              <a:rPr lang="en-US" sz="1600" dirty="0" smtClean="0"/>
              <a:t>Tuấn</a:t>
            </a:r>
            <a:r>
              <a:rPr lang="en-US" sz="1600" dirty="0" smtClean="0"/>
              <a:t>, 22)		4. (</a:t>
            </a:r>
            <a:r>
              <a:rPr lang="en-US" sz="1600" dirty="0" smtClean="0"/>
              <a:t>Tuấn</a:t>
            </a:r>
            <a:r>
              <a:rPr lang="en-US" sz="1600" dirty="0" smtClean="0"/>
              <a:t>, 22)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Bubble sort by programming language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smtClean="0"/>
              <a:t>bubbleSort</a:t>
            </a:r>
            <a:r>
              <a:rPr lang="en-US" dirty="0" smtClean="0"/>
              <a:t> (</a:t>
            </a:r>
            <a:r>
              <a:rPr lang="en-US" i="1" dirty="0" smtClean="0"/>
              <a:t>studentList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swapped </a:t>
            </a:r>
            <a:r>
              <a:rPr lang="en-US" dirty="0" smtClean="0"/>
              <a:t>:= false;</a:t>
            </a:r>
          </a:p>
          <a:p>
            <a:pPr>
              <a:buNone/>
            </a:pPr>
            <a:r>
              <a:rPr lang="en-US" dirty="0" smtClean="0"/>
              <a:t>	do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sz="1800" i="1" dirty="0" smtClean="0"/>
              <a:t>swapped</a:t>
            </a:r>
            <a:r>
              <a:rPr lang="en-US" sz="1800" dirty="0" smtClean="0"/>
              <a:t> := false;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/>
              <a:t> </a:t>
            </a:r>
            <a:r>
              <a:rPr lang="en-US" sz="1800" dirty="0" smtClean="0"/>
              <a:t>   for each  </a:t>
            </a:r>
            <a:r>
              <a:rPr lang="en-US" sz="1800" i="1" dirty="0" smtClean="0"/>
              <a:t>i </a:t>
            </a:r>
            <a:r>
              <a:rPr lang="en-US" sz="1800" dirty="0" smtClean="0"/>
              <a:t> = 0  to  </a:t>
            </a:r>
            <a:r>
              <a:rPr lang="en-US" sz="1800" i="1" dirty="0" smtClean="0"/>
              <a:t>N-2 </a:t>
            </a:r>
            <a:r>
              <a:rPr lang="en-US" sz="1800" dirty="0" smtClean="0"/>
              <a:t>do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if </a:t>
            </a:r>
            <a:r>
              <a:rPr lang="en-US" sz="1800" i="1" dirty="0" smtClean="0"/>
              <a:t>studentList</a:t>
            </a:r>
            <a:r>
              <a:rPr lang="en-US" sz="1800" dirty="0" smtClean="0"/>
              <a:t>[</a:t>
            </a:r>
            <a:r>
              <a:rPr lang="en-US" sz="1800" i="1" dirty="0" smtClean="0"/>
              <a:t>i</a:t>
            </a:r>
            <a:r>
              <a:rPr lang="en-US" sz="1800" dirty="0" smtClean="0"/>
              <a:t>].</a:t>
            </a:r>
            <a:r>
              <a:rPr lang="en-US" sz="1800" i="1" dirty="0" smtClean="0"/>
              <a:t>averageScore</a:t>
            </a:r>
            <a:r>
              <a:rPr lang="en-US" sz="1800" dirty="0" smtClean="0"/>
              <a:t> &lt; </a:t>
            </a:r>
            <a:r>
              <a:rPr lang="en-US" sz="1800" i="1" dirty="0" smtClean="0"/>
              <a:t>StutentList</a:t>
            </a:r>
            <a:r>
              <a:rPr lang="en-US" sz="1800" dirty="0" smtClean="0"/>
              <a:t>[</a:t>
            </a:r>
            <a:r>
              <a:rPr lang="en-US" sz="1800" i="1" dirty="0" smtClean="0"/>
              <a:t>i </a:t>
            </a:r>
            <a:r>
              <a:rPr lang="en-US" sz="1800" dirty="0" smtClean="0"/>
              <a:t>+ 1]. </a:t>
            </a:r>
            <a:r>
              <a:rPr lang="en-US" sz="1800" i="1" dirty="0" smtClean="0"/>
              <a:t>averageScore</a:t>
            </a:r>
            <a:r>
              <a:rPr lang="en-US" sz="1800" i="1" dirty="0" smtClean="0"/>
              <a:t> 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/>
              <a:t> </a:t>
            </a:r>
            <a:r>
              <a:rPr lang="en-US" sz="1800" dirty="0" smtClean="0"/>
              <a:t>    swap (</a:t>
            </a:r>
            <a:r>
              <a:rPr lang="en-US" sz="1800" i="1" dirty="0" smtClean="0"/>
              <a:t>studentList</a:t>
            </a:r>
            <a:r>
              <a:rPr lang="en-US" sz="1800" dirty="0" smtClean="0"/>
              <a:t>[</a:t>
            </a:r>
            <a:r>
              <a:rPr lang="en-US" sz="1800" i="1" dirty="0" smtClean="0"/>
              <a:t>i</a:t>
            </a:r>
            <a:r>
              <a:rPr lang="en-US" sz="1800" dirty="0" smtClean="0"/>
              <a:t>], </a:t>
            </a:r>
            <a:r>
              <a:rPr lang="en-US" sz="1800" i="1" dirty="0" smtClean="0"/>
              <a:t>studentList</a:t>
            </a:r>
            <a:r>
              <a:rPr lang="en-US" sz="1800" dirty="0" smtClean="0"/>
              <a:t>[</a:t>
            </a:r>
            <a:r>
              <a:rPr lang="en-US" sz="1800" i="1" dirty="0" smtClean="0"/>
              <a:t>i</a:t>
            </a:r>
            <a:r>
              <a:rPr lang="en-US" sz="1800" dirty="0" smtClean="0"/>
              <a:t>+1]);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i="1" dirty="0" smtClean="0"/>
              <a:t>swapped </a:t>
            </a:r>
            <a:r>
              <a:rPr lang="en-US" sz="1800" dirty="0" smtClean="0"/>
              <a:t>:= true;</a:t>
            </a:r>
          </a:p>
          <a:p>
            <a:pPr>
              <a:buNone/>
            </a:pPr>
            <a:r>
              <a:rPr lang="en-US" sz="1800" dirty="0" smtClean="0"/>
              <a:t>		}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dirty="0" smtClean="0"/>
              <a:t>while (</a:t>
            </a:r>
            <a:r>
              <a:rPr lang="en-US" i="1" dirty="0" smtClean="0"/>
              <a:t>swapped</a:t>
            </a:r>
            <a:r>
              <a:rPr lang="en-US" dirty="0" smtClean="0"/>
              <a:t>  = true)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91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Example 2: Sort a list of websites (</a:t>
            </a:r>
            <a:r>
              <a:rPr lang="en-US" sz="2800" dirty="0"/>
              <a:t>G</a:t>
            </a:r>
            <a:r>
              <a:rPr lang="en-US" sz="2800" dirty="0" smtClean="0"/>
              <a:t>oogle search)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Google has a list </a:t>
            </a:r>
            <a:r>
              <a:rPr lang="en-US" sz="2400" i="1" dirty="0" smtClean="0"/>
              <a:t>N </a:t>
            </a:r>
            <a:r>
              <a:rPr lang="en-US" sz="2400" dirty="0" smtClean="0"/>
              <a:t>websites. Website </a:t>
            </a:r>
            <a:r>
              <a:rPr lang="en-US" sz="2400" i="1" dirty="0" smtClean="0"/>
              <a:t>x </a:t>
            </a:r>
            <a:r>
              <a:rPr lang="en-US" sz="2400" dirty="0" smtClean="0"/>
              <a:t>has the priority</a:t>
            </a:r>
            <a:r>
              <a:rPr lang="en-US" sz="2400" i="1" dirty="0" smtClean="0"/>
              <a:t> </a:t>
            </a:r>
            <a:r>
              <a:rPr lang="en-US" sz="2400" dirty="0" smtClean="0"/>
              <a:t>value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). Sort the websites decreasingly by their </a:t>
            </a:r>
            <a:r>
              <a:rPr lang="en-US" sz="2400" i="1" dirty="0" smtClean="0"/>
              <a:t>f(x).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Question: Can we use bubble sort?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Answer: Yes, but not efficient</a:t>
            </a:r>
          </a:p>
          <a:p>
            <a:pPr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752</Words>
  <Application>Microsoft Office PowerPoint</Application>
  <PresentationFormat>On-screen Show (4:3)</PresentationFormat>
  <Paragraphs>272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Lecture 1: Introduction to data structures and algorithms</vt:lpstr>
      <vt:lpstr>Outline</vt:lpstr>
      <vt:lpstr>Data structure?</vt:lpstr>
      <vt:lpstr>Algorithms? </vt:lpstr>
      <vt:lpstr>Example 1: Sort a list</vt:lpstr>
      <vt:lpstr>Bubble sort by nature language</vt:lpstr>
      <vt:lpstr>Bubble sort by programming language</vt:lpstr>
      <vt:lpstr>PowerPoint Presentation</vt:lpstr>
      <vt:lpstr>Example 2: Sort a list of websites (Google search)</vt:lpstr>
      <vt:lpstr>Example 3: Phone dictionary </vt:lpstr>
      <vt:lpstr>Example 4: Find the best road (Google map)</vt:lpstr>
      <vt:lpstr>Example 4: Find the best path (Google map)</vt:lpstr>
      <vt:lpstr>Example 5: Traveling salesman problem (TSP)</vt:lpstr>
      <vt:lpstr>Traveling salesman problem (TSP)</vt:lpstr>
      <vt:lpstr>Traveling salesman problem (TSP)</vt:lpstr>
      <vt:lpstr> What is a good program? </vt:lpstr>
      <vt:lpstr>Data</vt:lpstr>
      <vt:lpstr>Standard data types</vt:lpstr>
      <vt:lpstr>Structured data types</vt:lpstr>
      <vt:lpstr>Structured data types</vt:lpstr>
      <vt:lpstr>Structured data types</vt:lpstr>
      <vt:lpstr>Range and operations on structured data types</vt:lpstr>
      <vt:lpstr>Range and operations on structured data types</vt:lpstr>
      <vt:lpstr>Range and operations on structured data types</vt:lpstr>
      <vt:lpstr>Range and operations on structured data types</vt:lpstr>
      <vt:lpstr>Abstract data types</vt:lpstr>
      <vt:lpstr>Abstract data types</vt:lpstr>
      <vt:lpstr>Problem description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Giới thiệu về cấu trúc dữ liệu và giải thuật</dc:title>
  <dc:creator>V</dc:creator>
  <cp:lastModifiedBy>vinhls</cp:lastModifiedBy>
  <cp:revision>707</cp:revision>
  <dcterms:created xsi:type="dcterms:W3CDTF">2008-08-25T09:16:04Z</dcterms:created>
  <dcterms:modified xsi:type="dcterms:W3CDTF">2011-09-07T11:05:15Z</dcterms:modified>
</cp:coreProperties>
</file>